
<file path=[Content_Types].xml><?xml version="1.0" encoding="utf-8"?>
<Types xmlns="http://schemas.openxmlformats.org/package/2006/content-types">
  <Default Extension="bin" ContentType="application/vnd.openxmlformats-officedocument.oleObject"/>
  <Default Extension="jpeg" ContentType="image/jpeg"/>
  <Default Extension="jpg" ContentType="image/jpeg"/>
  <Default Extension="png" ContentType="image/png"/>
  <Default Extension="rels" ContentType="application/vnd.openxmlformats-package.relationships+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2" r:id="rId1"/>
  </p:sldMasterIdLst>
  <p:notesMasterIdLst>
    <p:notesMasterId r:id="rId118"/>
  </p:notesMasterIdLst>
  <p:sldIdLst>
    <p:sldId id="361" r:id="rId2"/>
    <p:sldId id="275" r:id="rId3"/>
    <p:sldId id="301" r:id="rId4"/>
    <p:sldId id="362" r:id="rId5"/>
    <p:sldId id="277" r:id="rId6"/>
    <p:sldId id="335" r:id="rId7"/>
    <p:sldId id="325" r:id="rId8"/>
    <p:sldId id="302" r:id="rId9"/>
    <p:sldId id="394" r:id="rId10"/>
    <p:sldId id="395" r:id="rId11"/>
    <p:sldId id="351" r:id="rId12"/>
    <p:sldId id="336" r:id="rId13"/>
    <p:sldId id="303" r:id="rId14"/>
    <p:sldId id="337" r:id="rId15"/>
    <p:sldId id="305" r:id="rId16"/>
    <p:sldId id="326" r:id="rId17"/>
    <p:sldId id="306" r:id="rId18"/>
    <p:sldId id="356" r:id="rId19"/>
    <p:sldId id="339" r:id="rId20"/>
    <p:sldId id="352" r:id="rId21"/>
    <p:sldId id="307" r:id="rId22"/>
    <p:sldId id="340" r:id="rId23"/>
    <p:sldId id="327" r:id="rId24"/>
    <p:sldId id="308" r:id="rId25"/>
    <p:sldId id="353" r:id="rId26"/>
    <p:sldId id="357" r:id="rId27"/>
    <p:sldId id="328" r:id="rId28"/>
    <p:sldId id="363" r:id="rId29"/>
    <p:sldId id="374" r:id="rId30"/>
    <p:sldId id="365" r:id="rId31"/>
    <p:sldId id="366" r:id="rId32"/>
    <p:sldId id="367" r:id="rId33"/>
    <p:sldId id="368" r:id="rId34"/>
    <p:sldId id="369" r:id="rId35"/>
    <p:sldId id="370" r:id="rId36"/>
    <p:sldId id="371" r:id="rId37"/>
    <p:sldId id="342" r:id="rId38"/>
    <p:sldId id="343" r:id="rId39"/>
    <p:sldId id="329" r:id="rId40"/>
    <p:sldId id="373" r:id="rId41"/>
    <p:sldId id="309" r:id="rId42"/>
    <p:sldId id="344" r:id="rId43"/>
    <p:sldId id="330" r:id="rId44"/>
    <p:sldId id="439" r:id="rId45"/>
    <p:sldId id="440" r:id="rId46"/>
    <p:sldId id="441" r:id="rId47"/>
    <p:sldId id="442" r:id="rId48"/>
    <p:sldId id="437" r:id="rId49"/>
    <p:sldId id="310" r:id="rId50"/>
    <p:sldId id="410" r:id="rId51"/>
    <p:sldId id="407" r:id="rId52"/>
    <p:sldId id="408" r:id="rId53"/>
    <p:sldId id="413" r:id="rId54"/>
    <p:sldId id="406" r:id="rId55"/>
    <p:sldId id="345" r:id="rId56"/>
    <p:sldId id="443" r:id="rId57"/>
    <p:sldId id="354" r:id="rId58"/>
    <p:sldId id="311" r:id="rId59"/>
    <p:sldId id="331" r:id="rId60"/>
    <p:sldId id="438" r:id="rId61"/>
    <p:sldId id="312" r:id="rId62"/>
    <p:sldId id="425" r:id="rId63"/>
    <p:sldId id="426" r:id="rId64"/>
    <p:sldId id="427" r:id="rId65"/>
    <p:sldId id="428" r:id="rId66"/>
    <p:sldId id="429" r:id="rId67"/>
    <p:sldId id="431" r:id="rId68"/>
    <p:sldId id="430" r:id="rId69"/>
    <p:sldId id="432" r:id="rId70"/>
    <p:sldId id="433" r:id="rId71"/>
    <p:sldId id="434" r:id="rId72"/>
    <p:sldId id="332" r:id="rId73"/>
    <p:sldId id="409" r:id="rId74"/>
    <p:sldId id="333" r:id="rId75"/>
    <p:sldId id="375" r:id="rId76"/>
    <p:sldId id="313" r:id="rId77"/>
    <p:sldId id="381" r:id="rId78"/>
    <p:sldId id="358" r:id="rId79"/>
    <p:sldId id="382" r:id="rId80"/>
    <p:sldId id="383" r:id="rId81"/>
    <p:sldId id="384" r:id="rId82"/>
    <p:sldId id="385" r:id="rId83"/>
    <p:sldId id="386" r:id="rId84"/>
    <p:sldId id="391" r:id="rId85"/>
    <p:sldId id="388" r:id="rId86"/>
    <p:sldId id="359" r:id="rId87"/>
    <p:sldId id="314" r:id="rId88"/>
    <p:sldId id="315" r:id="rId89"/>
    <p:sldId id="435" r:id="rId90"/>
    <p:sldId id="376" r:id="rId91"/>
    <p:sldId id="377" r:id="rId92"/>
    <p:sldId id="378" r:id="rId93"/>
    <p:sldId id="379" r:id="rId94"/>
    <p:sldId id="334" r:id="rId95"/>
    <p:sldId id="316" r:id="rId96"/>
    <p:sldId id="444" r:id="rId97"/>
    <p:sldId id="445" r:id="rId98"/>
    <p:sldId id="446" r:id="rId99"/>
    <p:sldId id="350" r:id="rId100"/>
    <p:sldId id="447" r:id="rId101"/>
    <p:sldId id="448" r:id="rId102"/>
    <p:sldId id="449" r:id="rId103"/>
    <p:sldId id="450" r:id="rId104"/>
    <p:sldId id="400" r:id="rId105"/>
    <p:sldId id="401" r:id="rId106"/>
    <p:sldId id="402" r:id="rId107"/>
    <p:sldId id="403" r:id="rId108"/>
    <p:sldId id="404" r:id="rId109"/>
    <p:sldId id="405" r:id="rId110"/>
    <p:sldId id="318" r:id="rId111"/>
    <p:sldId id="317" r:id="rId112"/>
    <p:sldId id="436" r:id="rId113"/>
    <p:sldId id="319" r:id="rId114"/>
    <p:sldId id="399" r:id="rId115"/>
    <p:sldId id="398" r:id="rId116"/>
    <p:sldId id="380" r:id="rId117"/>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CFED8"/>
    <a:srgbClr val="CC0000"/>
    <a:srgbClr val="800000"/>
    <a:srgbClr val="C30D23"/>
    <a:srgbClr val="023A91"/>
    <a:srgbClr val="013990"/>
    <a:srgbClr val="2361A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21" autoAdjust="0"/>
    <p:restoredTop sz="96408" autoAdjust="0"/>
  </p:normalViewPr>
  <p:slideViewPr>
    <p:cSldViewPr snapToGrid="0">
      <p:cViewPr varScale="1">
        <p:scale>
          <a:sx n="88" d="100"/>
          <a:sy n="88" d="100"/>
        </p:scale>
        <p:origin x="306" y="78"/>
      </p:cViewPr>
      <p:guideLst>
        <p:guide orient="horz" pos="2160"/>
        <p:guide pos="2880"/>
      </p:guideLst>
    </p:cSldViewPr>
  </p:slideViewPr>
  <p:outlineViewPr>
    <p:cViewPr>
      <p:scale>
        <a:sx n="33" d="100"/>
        <a:sy n="33" d="100"/>
      </p:scale>
      <p:origin x="0" y="-19974"/>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notesMaster" Target="notesMasters/notesMaster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presProps" Target="presProps.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theme" Target="theme/theme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4019F83-5CF7-4130-A19A-9114A68FB78F}" type="datetimeFigureOut">
              <a:rPr lang="zh-CN" altLang="en-US" smtClean="0"/>
              <a:t>2023/5/10</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87B6CF4-457A-4400-A132-B25D4CFE7E68}" type="slidenum">
              <a:rPr lang="zh-CN" altLang="en-US" smtClean="0"/>
              <a:t>‹#›</a:t>
            </a:fld>
            <a:endParaRPr lang="zh-CN" altLang="en-US"/>
          </a:p>
        </p:txBody>
      </p:sp>
    </p:spTree>
    <p:extLst>
      <p:ext uri="{BB962C8B-B14F-4D97-AF65-F5344CB8AC3E}">
        <p14:creationId xmlns:p14="http://schemas.microsoft.com/office/powerpoint/2010/main" val="17962203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87B6CF4-457A-4400-A132-B25D4CFE7E68}" type="slidenum">
              <a:rPr lang="zh-CN" altLang="en-US" smtClean="0"/>
              <a:t>55</a:t>
            </a:fld>
            <a:endParaRPr lang="zh-CN" altLang="en-US"/>
          </a:p>
        </p:txBody>
      </p:sp>
    </p:spTree>
    <p:extLst>
      <p:ext uri="{BB962C8B-B14F-4D97-AF65-F5344CB8AC3E}">
        <p14:creationId xmlns:p14="http://schemas.microsoft.com/office/powerpoint/2010/main" val="34798388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4D4D4D"/>
                </a:solidFill>
                <a:effectLst/>
                <a:latin typeface="-apple-system"/>
              </a:rPr>
              <a:t>第二步：若</a:t>
            </a:r>
            <a:r>
              <a:rPr lang="en-US" altLang="zh-CN" b="0" i="0" dirty="0">
                <a:solidFill>
                  <a:srgbClr val="4D4D4D"/>
                </a:solidFill>
                <a:effectLst/>
                <a:latin typeface="-apple-system"/>
              </a:rPr>
              <a:t>B</a:t>
            </a:r>
            <a:r>
              <a:rPr lang="zh-CN" altLang="en-US" b="0" i="0" dirty="0">
                <a:solidFill>
                  <a:srgbClr val="4D4D4D"/>
                </a:solidFill>
                <a:effectLst/>
                <a:latin typeface="-apple-system"/>
              </a:rPr>
              <a:t>和</a:t>
            </a:r>
            <a:r>
              <a:rPr lang="en-US" altLang="zh-CN" b="0" i="0" dirty="0">
                <a:solidFill>
                  <a:srgbClr val="4D4D4D"/>
                </a:solidFill>
                <a:effectLst/>
                <a:latin typeface="-apple-system"/>
              </a:rPr>
              <a:t>C</a:t>
            </a:r>
            <a:r>
              <a:rPr lang="zh-CN" altLang="en-US" b="0" i="0" dirty="0">
                <a:solidFill>
                  <a:srgbClr val="4D4D4D"/>
                </a:solidFill>
                <a:effectLst/>
                <a:latin typeface="-apple-system"/>
              </a:rPr>
              <a:t>的相似度最高，合并簇类</a:t>
            </a:r>
            <a:r>
              <a:rPr lang="en-US" altLang="zh-CN" b="0" i="0" dirty="0">
                <a:solidFill>
                  <a:srgbClr val="4D4D4D"/>
                </a:solidFill>
                <a:effectLst/>
                <a:latin typeface="-apple-system"/>
              </a:rPr>
              <a:t>B</a:t>
            </a:r>
            <a:r>
              <a:rPr lang="zh-CN" altLang="en-US" b="0" i="0" dirty="0">
                <a:solidFill>
                  <a:srgbClr val="4D4D4D"/>
                </a:solidFill>
                <a:effectLst/>
                <a:latin typeface="-apple-system"/>
              </a:rPr>
              <a:t>和</a:t>
            </a:r>
            <a:r>
              <a:rPr lang="en-US" altLang="zh-CN" b="0" i="0" dirty="0">
                <a:solidFill>
                  <a:srgbClr val="4D4D4D"/>
                </a:solidFill>
                <a:effectLst/>
                <a:latin typeface="-apple-system"/>
              </a:rPr>
              <a:t>C</a:t>
            </a:r>
            <a:r>
              <a:rPr lang="zh-CN" altLang="en-US" b="0" i="0" dirty="0">
                <a:solidFill>
                  <a:srgbClr val="4D4D4D"/>
                </a:solidFill>
                <a:effectLst/>
                <a:latin typeface="-apple-system"/>
              </a:rPr>
              <a:t>为一个簇类。现在我们还有五个簇类，分别为</a:t>
            </a:r>
            <a:r>
              <a:rPr lang="en-US" altLang="zh-CN" b="0" i="0" dirty="0">
                <a:solidFill>
                  <a:srgbClr val="4D4D4D"/>
                </a:solidFill>
                <a:effectLst/>
                <a:latin typeface="-apple-system"/>
              </a:rPr>
              <a:t>A</a:t>
            </a:r>
            <a:r>
              <a:rPr lang="zh-CN" altLang="en-US" b="0" i="0" dirty="0">
                <a:solidFill>
                  <a:srgbClr val="4D4D4D"/>
                </a:solidFill>
                <a:effectLst/>
                <a:latin typeface="-apple-system"/>
              </a:rPr>
              <a:t>，</a:t>
            </a:r>
            <a:r>
              <a:rPr lang="en-US" altLang="zh-CN" b="0" i="0" dirty="0">
                <a:solidFill>
                  <a:srgbClr val="4D4D4D"/>
                </a:solidFill>
                <a:effectLst/>
                <a:latin typeface="-apple-system"/>
              </a:rPr>
              <a:t>BC</a:t>
            </a:r>
            <a:r>
              <a:rPr lang="zh-CN" altLang="en-US" b="0" i="0" dirty="0">
                <a:solidFill>
                  <a:srgbClr val="4D4D4D"/>
                </a:solidFill>
                <a:effectLst/>
                <a:latin typeface="-apple-system"/>
              </a:rPr>
              <a:t>，</a:t>
            </a:r>
            <a:r>
              <a:rPr lang="en-US" altLang="zh-CN" b="0" i="0" dirty="0">
                <a:solidFill>
                  <a:srgbClr val="4D4D4D"/>
                </a:solidFill>
                <a:effectLst/>
                <a:latin typeface="-apple-system"/>
              </a:rPr>
              <a:t>D</a:t>
            </a:r>
            <a:r>
              <a:rPr lang="zh-CN" altLang="en-US" b="0" i="0" dirty="0">
                <a:solidFill>
                  <a:srgbClr val="4D4D4D"/>
                </a:solidFill>
                <a:effectLst/>
                <a:latin typeface="-apple-system"/>
              </a:rPr>
              <a:t>，</a:t>
            </a:r>
            <a:r>
              <a:rPr lang="en-US" altLang="zh-CN" b="0" i="0" dirty="0">
                <a:solidFill>
                  <a:srgbClr val="4D4D4D"/>
                </a:solidFill>
                <a:effectLst/>
                <a:latin typeface="-apple-system"/>
              </a:rPr>
              <a:t>E</a:t>
            </a:r>
            <a:r>
              <a:rPr lang="zh-CN" altLang="en-US" b="0" i="0" dirty="0">
                <a:solidFill>
                  <a:srgbClr val="4D4D4D"/>
                </a:solidFill>
                <a:effectLst/>
                <a:latin typeface="-apple-system"/>
              </a:rPr>
              <a:t>，</a:t>
            </a:r>
            <a:r>
              <a:rPr lang="en-US" altLang="zh-CN" b="0" i="0" dirty="0">
                <a:solidFill>
                  <a:srgbClr val="4D4D4D"/>
                </a:solidFill>
                <a:effectLst/>
                <a:latin typeface="-apple-system"/>
              </a:rPr>
              <a:t>F</a:t>
            </a:r>
            <a:r>
              <a:rPr lang="zh-CN" altLang="en-US" b="0" i="0" dirty="0">
                <a:solidFill>
                  <a:srgbClr val="4D4D4D"/>
                </a:solidFill>
                <a:effectLst/>
                <a:latin typeface="-apple-system"/>
              </a:rPr>
              <a:t>。</a:t>
            </a:r>
            <a:endParaRPr lang="zh-CN" altLang="en-US" dirty="0"/>
          </a:p>
        </p:txBody>
      </p:sp>
      <p:sp>
        <p:nvSpPr>
          <p:cNvPr id="4" name="灯片编号占位符 3"/>
          <p:cNvSpPr>
            <a:spLocks noGrp="1"/>
          </p:cNvSpPr>
          <p:nvPr>
            <p:ph type="sldNum" sz="quarter" idx="5"/>
          </p:nvPr>
        </p:nvSpPr>
        <p:spPr/>
        <p:txBody>
          <a:bodyPr/>
          <a:lstStyle/>
          <a:p>
            <a:fld id="{187B6CF4-457A-4400-A132-B25D4CFE7E68}" type="slidenum">
              <a:rPr lang="zh-CN" altLang="en-US" smtClean="0"/>
              <a:t>95</a:t>
            </a:fld>
            <a:endParaRPr lang="zh-CN" altLang="en-US"/>
          </a:p>
        </p:txBody>
      </p:sp>
    </p:spTree>
    <p:extLst>
      <p:ext uri="{BB962C8B-B14F-4D97-AF65-F5344CB8AC3E}">
        <p14:creationId xmlns:p14="http://schemas.microsoft.com/office/powerpoint/2010/main" val="22117729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19288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266700" y="1279525"/>
            <a:ext cx="3962400" cy="4897438"/>
          </a:xfrm>
        </p:spPr>
        <p:txBody>
          <a:bodyPr/>
          <a:lstStyle>
            <a:lvl1pPr marL="228600" indent="-360000">
              <a:buFont typeface="Wingdings" panose="05000000000000000000" pitchFamily="2" charset="2"/>
              <a:buChar char="p"/>
              <a:defRPr sz="2200">
                <a:latin typeface="幼圆" panose="02010509060101010101" pitchFamily="49" charset="-122"/>
                <a:ea typeface="幼圆" panose="02010509060101010101" pitchFamily="49" charset="-122"/>
              </a:defRPr>
            </a:lvl1pPr>
            <a:lvl2pPr marL="685800" indent="-360000">
              <a:buClr>
                <a:srgbClr val="023A91"/>
              </a:buClr>
              <a:buFont typeface="Wingdings" panose="05000000000000000000" pitchFamily="2" charset="2"/>
              <a:buChar char="l"/>
              <a:defRPr sz="2000">
                <a:latin typeface="幼圆" panose="02010509060101010101" pitchFamily="49" charset="-122"/>
                <a:ea typeface="幼圆" panose="02010509060101010101" pitchFamily="49" charset="-122"/>
              </a:defRPr>
            </a:lvl2pPr>
            <a:lvl3pPr marL="1143000" indent="-360000">
              <a:buClr>
                <a:srgbClr val="023A91"/>
              </a:buClr>
              <a:buFont typeface="Wingdings" panose="05000000000000000000" pitchFamily="2" charset="2"/>
              <a:buChar char="l"/>
              <a:defRPr>
                <a:latin typeface="幼圆" panose="02010509060101010101" pitchFamily="49" charset="-122"/>
                <a:ea typeface="幼圆" panose="02010509060101010101" pitchFamily="49" charset="-122"/>
              </a:defRPr>
            </a:lvl3pPr>
            <a:lvl4pPr marL="1600200" indent="-360000">
              <a:buClr>
                <a:srgbClr val="023A91"/>
              </a:buClr>
              <a:buFont typeface="Wingdings" panose="05000000000000000000" pitchFamily="2" charset="2"/>
              <a:buChar char="l"/>
              <a:defRPr>
                <a:latin typeface="幼圆" panose="02010509060101010101" pitchFamily="49" charset="-122"/>
                <a:ea typeface="幼圆" panose="02010509060101010101" pitchFamily="49" charset="-122"/>
              </a:defRPr>
            </a:lvl4pPr>
            <a:lvl5pPr marL="2057400" indent="-360000">
              <a:buClr>
                <a:srgbClr val="023A91"/>
              </a:buClr>
              <a:buFont typeface="Wingdings" panose="05000000000000000000" pitchFamily="2" charset="2"/>
              <a:buChar char="l"/>
              <a:defRPr>
                <a:latin typeface="幼圆" panose="02010509060101010101" pitchFamily="49" charset="-122"/>
                <a:ea typeface="幼圆" panose="02010509060101010101" pitchFamily="49" charset="-122"/>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4629150" y="1279525"/>
            <a:ext cx="4260850" cy="4897438"/>
          </a:xfrm>
        </p:spPr>
        <p:txBody>
          <a:bodyPr/>
          <a:lstStyle>
            <a:lvl1pPr marL="228600" indent="-360000">
              <a:buFont typeface="Wingdings" panose="05000000000000000000" pitchFamily="2" charset="2"/>
              <a:buChar char="p"/>
              <a:defRPr sz="2200">
                <a:latin typeface="幼圆" panose="02010509060101010101" pitchFamily="49" charset="-122"/>
                <a:ea typeface="幼圆" panose="02010509060101010101" pitchFamily="49" charset="-122"/>
              </a:defRPr>
            </a:lvl1pPr>
            <a:lvl2pPr marL="685800" indent="-360000">
              <a:buClr>
                <a:srgbClr val="023A91"/>
              </a:buClr>
              <a:buFont typeface="Wingdings" panose="05000000000000000000" pitchFamily="2" charset="2"/>
              <a:buChar char="l"/>
              <a:defRPr sz="2000">
                <a:latin typeface="幼圆" panose="02010509060101010101" pitchFamily="49" charset="-122"/>
                <a:ea typeface="幼圆" panose="02010509060101010101" pitchFamily="49" charset="-122"/>
              </a:defRPr>
            </a:lvl2pPr>
            <a:lvl3pPr marL="1143000" indent="-360000">
              <a:buClr>
                <a:srgbClr val="023A91"/>
              </a:buClr>
              <a:buFont typeface="Wingdings" panose="05000000000000000000" pitchFamily="2" charset="2"/>
              <a:buChar char="l"/>
              <a:defRPr>
                <a:latin typeface="幼圆" panose="02010509060101010101" pitchFamily="49" charset="-122"/>
                <a:ea typeface="幼圆" panose="02010509060101010101" pitchFamily="49" charset="-122"/>
              </a:defRPr>
            </a:lvl3pPr>
            <a:lvl4pPr marL="1600200" indent="-360000">
              <a:buClr>
                <a:srgbClr val="023A91"/>
              </a:buClr>
              <a:buFont typeface="Wingdings" panose="05000000000000000000" pitchFamily="2" charset="2"/>
              <a:buChar char="l"/>
              <a:defRPr>
                <a:latin typeface="幼圆" panose="02010509060101010101" pitchFamily="49" charset="-122"/>
                <a:ea typeface="幼圆" panose="02010509060101010101" pitchFamily="49" charset="-122"/>
              </a:defRPr>
            </a:lvl4pPr>
            <a:lvl5pPr marL="2057400" indent="-360000">
              <a:buClr>
                <a:srgbClr val="023A91"/>
              </a:buClr>
              <a:buFont typeface="Wingdings" panose="05000000000000000000" pitchFamily="2" charset="2"/>
              <a:buChar char="l"/>
              <a:defRPr>
                <a:latin typeface="幼圆" panose="02010509060101010101" pitchFamily="49" charset="-122"/>
                <a:ea typeface="幼圆" panose="02010509060101010101" pitchFamily="49" charset="-122"/>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a:xfrm>
            <a:off x="628650" y="6356351"/>
            <a:ext cx="2057400" cy="365125"/>
          </a:xfrm>
          <a:prstGeom prst="rect">
            <a:avLst/>
          </a:prstGeom>
        </p:spPr>
        <p:txBody>
          <a:bodyPr/>
          <a:lstStyle>
            <a:lvl1pPr>
              <a:defRPr>
                <a:solidFill>
                  <a:schemeClr val="bg1"/>
                </a:solidFill>
                <a:latin typeface="幼圆" panose="02010509060101010101" pitchFamily="49" charset="-122"/>
                <a:ea typeface="幼圆" panose="02010509060101010101" pitchFamily="49" charset="-122"/>
              </a:defRPr>
            </a:lvl1pPr>
          </a:lstStyle>
          <a:p>
            <a:fld id="{DD087ABC-C147-4608-9421-DC913BD4572E}" type="datetimeFigureOut">
              <a:rPr lang="zh-CN" altLang="en-US" smtClean="0"/>
              <a:pPr/>
              <a:t>2023/5/10</a:t>
            </a:fld>
            <a:endParaRPr lang="zh-CN" altLang="en-US" dirty="0"/>
          </a:p>
        </p:txBody>
      </p:sp>
      <p:sp>
        <p:nvSpPr>
          <p:cNvPr id="6" name="Footer Placeholder 5"/>
          <p:cNvSpPr>
            <a:spLocks noGrp="1"/>
          </p:cNvSpPr>
          <p:nvPr>
            <p:ph type="ftr" sz="quarter" idx="11"/>
          </p:nvPr>
        </p:nvSpPr>
        <p:spPr>
          <a:xfrm>
            <a:off x="3028950" y="6356351"/>
            <a:ext cx="3086100" cy="365125"/>
          </a:xfrm>
          <a:prstGeom prst="rect">
            <a:avLst/>
          </a:prstGeom>
        </p:spPr>
        <p:txBody>
          <a:bodyPr/>
          <a:lstStyle>
            <a:lvl1pPr>
              <a:defRPr>
                <a:solidFill>
                  <a:schemeClr val="bg1"/>
                </a:solidFill>
                <a:latin typeface="幼圆" panose="02010509060101010101" pitchFamily="49" charset="-122"/>
                <a:ea typeface="幼圆" panose="02010509060101010101" pitchFamily="49" charset="-122"/>
              </a:defRPr>
            </a:lvl1pPr>
          </a:lstStyle>
          <a:p>
            <a:endParaRPr lang="zh-CN" altLang="en-US" dirty="0"/>
          </a:p>
        </p:txBody>
      </p:sp>
      <p:sp>
        <p:nvSpPr>
          <p:cNvPr id="7" name="Slide Number Placeholder 6"/>
          <p:cNvSpPr>
            <a:spLocks noGrp="1"/>
          </p:cNvSpPr>
          <p:nvPr>
            <p:ph type="sldNum" sz="quarter" idx="12"/>
          </p:nvPr>
        </p:nvSpPr>
        <p:spPr>
          <a:xfrm>
            <a:off x="6457950" y="6356351"/>
            <a:ext cx="2057400" cy="365125"/>
          </a:xfrm>
          <a:prstGeom prst="rect">
            <a:avLst/>
          </a:prstGeom>
        </p:spPr>
        <p:txBody>
          <a:bodyPr/>
          <a:lstStyle>
            <a:lvl1pPr>
              <a:defRPr>
                <a:solidFill>
                  <a:schemeClr val="bg1"/>
                </a:solidFill>
                <a:latin typeface="幼圆" panose="02010509060101010101" pitchFamily="49" charset="-122"/>
                <a:ea typeface="幼圆" panose="02010509060101010101" pitchFamily="49" charset="-122"/>
              </a:defRPr>
            </a:lvl1pPr>
          </a:lstStyle>
          <a:p>
            <a:fld id="{DE0B59AC-3424-42EB-B3D4-DEBEAAEEC0DC}" type="slidenum">
              <a:rPr lang="zh-CN" altLang="en-US" smtClean="0"/>
              <a:pPr/>
              <a:t>‹#›</a:t>
            </a:fld>
            <a:endParaRPr lang="zh-CN" altLang="en-US"/>
          </a:p>
        </p:txBody>
      </p:sp>
      <p:sp>
        <p:nvSpPr>
          <p:cNvPr id="8" name="Title 1"/>
          <p:cNvSpPr>
            <a:spLocks noGrp="1"/>
          </p:cNvSpPr>
          <p:nvPr>
            <p:ph type="title"/>
          </p:nvPr>
        </p:nvSpPr>
        <p:spPr>
          <a:xfrm>
            <a:off x="260350" y="161927"/>
            <a:ext cx="7886700" cy="777874"/>
          </a:xfrm>
          <a:prstGeom prst="rect">
            <a:avLst/>
          </a:prstGeom>
        </p:spPr>
        <p:txBody>
          <a:bodyPr>
            <a:normAutofit/>
          </a:bodyPr>
          <a:lstStyle>
            <a:lvl1pPr>
              <a:defRPr sz="3600" baseline="0">
                <a:solidFill>
                  <a:schemeClr val="bg1"/>
                </a:solidFill>
                <a:latin typeface="Verdana" panose="020B0604030504040204" pitchFamily="34" charset="0"/>
                <a:ea typeface="幼圆" panose="02010509060101010101" pitchFamily="49" charset="-122"/>
              </a:defRPr>
            </a:lvl1pPr>
          </a:lstStyle>
          <a:p>
            <a:r>
              <a:rPr lang="zh-CN" altLang="en-US"/>
              <a:t>单击此处编辑母版标题样式</a:t>
            </a:r>
            <a:endParaRPr lang="en-US" dirty="0"/>
          </a:p>
        </p:txBody>
      </p:sp>
    </p:spTree>
    <p:extLst>
      <p:ext uri="{BB962C8B-B14F-4D97-AF65-F5344CB8AC3E}">
        <p14:creationId xmlns:p14="http://schemas.microsoft.com/office/powerpoint/2010/main" val="42576231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比较">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260350" y="1269207"/>
            <a:ext cx="4006850" cy="445293"/>
          </a:xfrm>
        </p:spPr>
        <p:txBody>
          <a:bodyPr anchor="t">
            <a:noAutofit/>
          </a:bodyPr>
          <a:lstStyle>
            <a:lvl1pPr marL="0" indent="0">
              <a:buNone/>
              <a:defRPr sz="3000" b="0" baseline="0">
                <a:solidFill>
                  <a:srgbClr val="023A91"/>
                </a:solidFill>
                <a:latin typeface="Verdana" panose="020B0604030504040204" pitchFamily="34" charset="0"/>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260350" y="1881189"/>
            <a:ext cx="4006850" cy="4308473"/>
          </a:xfrm>
        </p:spPr>
        <p:txBody>
          <a:bodyPr/>
          <a:lstStyle>
            <a:lvl1pPr marL="228600" indent="-360000">
              <a:buFont typeface="Wingdings" panose="05000000000000000000" pitchFamily="2" charset="2"/>
              <a:buChar char="p"/>
              <a:defRPr baseline="0">
                <a:latin typeface="Verdana" panose="020B0604030504040204" pitchFamily="34" charset="0"/>
                <a:ea typeface="幼圆" panose="02010509060101010101" pitchFamily="49" charset="-122"/>
              </a:defRPr>
            </a:lvl1pPr>
            <a:lvl2pPr marL="685800" indent="-360000">
              <a:buClr>
                <a:srgbClr val="023A91"/>
              </a:buClr>
              <a:buFont typeface="Wingdings" panose="05000000000000000000" pitchFamily="2" charset="2"/>
              <a:buChar char="l"/>
              <a:defRPr baseline="0">
                <a:latin typeface="Verdana" panose="020B0604030504040204" pitchFamily="34" charset="0"/>
                <a:ea typeface="幼圆" panose="02010509060101010101" pitchFamily="49" charset="-122"/>
              </a:defRPr>
            </a:lvl2pPr>
            <a:lvl3pPr marL="1143000" indent="-360000">
              <a:buClr>
                <a:srgbClr val="023A91"/>
              </a:buClr>
              <a:buFont typeface="Wingdings" panose="05000000000000000000" pitchFamily="2" charset="2"/>
              <a:buChar char="l"/>
              <a:defRPr baseline="0">
                <a:latin typeface="Verdana" panose="020B0604030504040204" pitchFamily="34" charset="0"/>
                <a:ea typeface="幼圆" panose="02010509060101010101" pitchFamily="49" charset="-122"/>
              </a:defRPr>
            </a:lvl3pPr>
            <a:lvl4pPr marL="1600200" indent="-360000">
              <a:buClr>
                <a:srgbClr val="023A91"/>
              </a:buClr>
              <a:buFont typeface="Wingdings" panose="05000000000000000000" pitchFamily="2" charset="2"/>
              <a:buChar char="l"/>
              <a:defRPr baseline="0">
                <a:latin typeface="Verdana" panose="020B0604030504040204" pitchFamily="34" charset="0"/>
                <a:ea typeface="幼圆" panose="02010509060101010101" pitchFamily="49" charset="-122"/>
              </a:defRPr>
            </a:lvl4pPr>
            <a:lvl5pPr marL="2057400" indent="-360000">
              <a:buClr>
                <a:srgbClr val="023A91"/>
              </a:buClr>
              <a:buFont typeface="Wingdings" panose="05000000000000000000" pitchFamily="2" charset="2"/>
              <a:buChar char="l"/>
              <a:defRPr baseline="0">
                <a:latin typeface="Verdana" panose="020B0604030504040204" pitchFamily="34" charset="0"/>
                <a:ea typeface="幼圆" panose="02010509060101010101" pitchFamily="49" charset="-122"/>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4572000" y="1269207"/>
            <a:ext cx="4305300" cy="445293"/>
          </a:xfrm>
        </p:spPr>
        <p:txBody>
          <a:bodyPr anchor="t">
            <a:noAutofit/>
          </a:bodyPr>
          <a:lstStyle>
            <a:lvl1pPr marL="0" indent="0">
              <a:buNone/>
              <a:defRPr sz="3000" b="0" baseline="0">
                <a:solidFill>
                  <a:srgbClr val="023A91"/>
                </a:solidFill>
                <a:latin typeface="Verdana" panose="020B0604030504040204" pitchFamily="34" charset="0"/>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4572000" y="1881189"/>
            <a:ext cx="4305300" cy="4308473"/>
          </a:xfrm>
        </p:spPr>
        <p:txBody>
          <a:bodyPr/>
          <a:lstStyle>
            <a:lvl1pPr marL="228600" indent="-360000">
              <a:buFont typeface="Wingdings" panose="05000000000000000000" pitchFamily="2" charset="2"/>
              <a:buChar char="p"/>
              <a:defRPr baseline="0">
                <a:latin typeface="Verdana" panose="020B0604030504040204" pitchFamily="34" charset="0"/>
                <a:ea typeface="幼圆" panose="02010509060101010101" pitchFamily="49" charset="-122"/>
              </a:defRPr>
            </a:lvl1pPr>
            <a:lvl2pPr marL="685800" indent="-360000">
              <a:buClr>
                <a:srgbClr val="023A91"/>
              </a:buClr>
              <a:buFont typeface="Wingdings" panose="05000000000000000000" pitchFamily="2" charset="2"/>
              <a:buChar char="l"/>
              <a:defRPr baseline="0">
                <a:latin typeface="Verdana" panose="020B0604030504040204" pitchFamily="34" charset="0"/>
                <a:ea typeface="幼圆" panose="02010509060101010101" pitchFamily="49" charset="-122"/>
              </a:defRPr>
            </a:lvl2pPr>
            <a:lvl3pPr marL="1143000" indent="-360000">
              <a:buClr>
                <a:srgbClr val="023A91"/>
              </a:buClr>
              <a:buFont typeface="Wingdings" panose="05000000000000000000" pitchFamily="2" charset="2"/>
              <a:buChar char="l"/>
              <a:defRPr baseline="0">
                <a:latin typeface="Verdana" panose="020B0604030504040204" pitchFamily="34" charset="0"/>
                <a:ea typeface="幼圆" panose="02010509060101010101" pitchFamily="49" charset="-122"/>
              </a:defRPr>
            </a:lvl3pPr>
            <a:lvl4pPr marL="1600200" indent="-360000">
              <a:buClr>
                <a:srgbClr val="023A91"/>
              </a:buClr>
              <a:buFont typeface="Wingdings" panose="05000000000000000000" pitchFamily="2" charset="2"/>
              <a:buChar char="l"/>
              <a:defRPr baseline="0">
                <a:latin typeface="Verdana" panose="020B0604030504040204" pitchFamily="34" charset="0"/>
                <a:ea typeface="幼圆" panose="02010509060101010101" pitchFamily="49" charset="-122"/>
              </a:defRPr>
            </a:lvl4pPr>
            <a:lvl5pPr marL="2057400" indent="-360000">
              <a:buClr>
                <a:srgbClr val="023A91"/>
              </a:buClr>
              <a:buFont typeface="Wingdings" panose="05000000000000000000" pitchFamily="2" charset="2"/>
              <a:buChar char="l"/>
              <a:defRPr baseline="0">
                <a:latin typeface="Verdana" panose="020B0604030504040204" pitchFamily="34" charset="0"/>
                <a:ea typeface="幼圆" panose="02010509060101010101" pitchFamily="49" charset="-122"/>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a:xfrm>
            <a:off x="628650" y="6356351"/>
            <a:ext cx="2057400" cy="365125"/>
          </a:xfrm>
          <a:prstGeom prst="rect">
            <a:avLst/>
          </a:prstGeom>
        </p:spPr>
        <p:txBody>
          <a:bodyPr/>
          <a:lstStyle>
            <a:lvl1pPr>
              <a:defRPr>
                <a:solidFill>
                  <a:schemeClr val="bg1"/>
                </a:solidFill>
                <a:latin typeface="方正准圆简体" panose="02010601030101010101" pitchFamily="2" charset="-122"/>
                <a:ea typeface="方正准圆简体" panose="02010601030101010101" pitchFamily="2" charset="-122"/>
              </a:defRPr>
            </a:lvl1pPr>
          </a:lstStyle>
          <a:p>
            <a:fld id="{DD087ABC-C147-4608-9421-DC913BD4572E}" type="datetimeFigureOut">
              <a:rPr lang="zh-CN" altLang="en-US" smtClean="0"/>
              <a:pPr/>
              <a:t>2023/5/10</a:t>
            </a:fld>
            <a:endParaRPr lang="zh-CN" altLang="en-US"/>
          </a:p>
        </p:txBody>
      </p:sp>
      <p:sp>
        <p:nvSpPr>
          <p:cNvPr id="8" name="Footer Placeholder 7"/>
          <p:cNvSpPr>
            <a:spLocks noGrp="1"/>
          </p:cNvSpPr>
          <p:nvPr>
            <p:ph type="ftr" sz="quarter" idx="11"/>
          </p:nvPr>
        </p:nvSpPr>
        <p:spPr>
          <a:xfrm>
            <a:off x="3028950" y="6356351"/>
            <a:ext cx="3086100" cy="365125"/>
          </a:xfrm>
          <a:prstGeom prst="rect">
            <a:avLst/>
          </a:prstGeom>
        </p:spPr>
        <p:txBody>
          <a:bodyPr/>
          <a:lstStyle>
            <a:lvl1pPr>
              <a:defRPr>
                <a:solidFill>
                  <a:schemeClr val="bg1"/>
                </a:solidFill>
                <a:latin typeface="方正准圆简体" panose="02010601030101010101" pitchFamily="2" charset="-122"/>
                <a:ea typeface="方正准圆简体" panose="02010601030101010101" pitchFamily="2" charset="-122"/>
              </a:defRPr>
            </a:lvl1pPr>
          </a:lstStyle>
          <a:p>
            <a:endParaRPr lang="zh-CN" altLang="en-US"/>
          </a:p>
        </p:txBody>
      </p:sp>
      <p:sp>
        <p:nvSpPr>
          <p:cNvPr id="9" name="Slide Number Placeholder 8"/>
          <p:cNvSpPr>
            <a:spLocks noGrp="1"/>
          </p:cNvSpPr>
          <p:nvPr>
            <p:ph type="sldNum" sz="quarter" idx="12"/>
          </p:nvPr>
        </p:nvSpPr>
        <p:spPr>
          <a:xfrm>
            <a:off x="6457950" y="6356351"/>
            <a:ext cx="2057400" cy="365125"/>
          </a:xfrm>
          <a:prstGeom prst="rect">
            <a:avLst/>
          </a:prstGeom>
        </p:spPr>
        <p:txBody>
          <a:bodyPr/>
          <a:lstStyle>
            <a:lvl1pPr>
              <a:defRPr>
                <a:solidFill>
                  <a:schemeClr val="bg1"/>
                </a:solidFill>
                <a:latin typeface="方正准圆简体" panose="02010601030101010101" pitchFamily="2" charset="-122"/>
                <a:ea typeface="方正准圆简体" panose="02010601030101010101" pitchFamily="2" charset="-122"/>
              </a:defRPr>
            </a:lvl1pPr>
          </a:lstStyle>
          <a:p>
            <a:fld id="{DE0B59AC-3424-42EB-B3D4-DEBEAAEEC0DC}" type="slidenum">
              <a:rPr lang="zh-CN" altLang="en-US" smtClean="0"/>
              <a:pPr/>
              <a:t>‹#›</a:t>
            </a:fld>
            <a:endParaRPr lang="zh-CN" altLang="en-US"/>
          </a:p>
        </p:txBody>
      </p:sp>
      <p:sp>
        <p:nvSpPr>
          <p:cNvPr id="10" name="Title 1"/>
          <p:cNvSpPr>
            <a:spLocks noGrp="1"/>
          </p:cNvSpPr>
          <p:nvPr>
            <p:ph type="title"/>
          </p:nvPr>
        </p:nvSpPr>
        <p:spPr>
          <a:xfrm>
            <a:off x="260350" y="161927"/>
            <a:ext cx="7886700" cy="777874"/>
          </a:xfrm>
          <a:prstGeom prst="rect">
            <a:avLst/>
          </a:prstGeom>
        </p:spPr>
        <p:txBody>
          <a:bodyPr>
            <a:normAutofit/>
          </a:bodyPr>
          <a:lstStyle>
            <a:lvl1pPr>
              <a:defRPr sz="3600" baseline="0">
                <a:solidFill>
                  <a:schemeClr val="bg1"/>
                </a:solidFill>
                <a:latin typeface="Verdana" panose="020B0604030504040204" pitchFamily="34" charset="0"/>
                <a:ea typeface="幼圆" panose="02010509060101010101" pitchFamily="49" charset="-122"/>
              </a:defRPr>
            </a:lvl1pPr>
          </a:lstStyle>
          <a:p>
            <a:r>
              <a:rPr lang="zh-CN" altLang="en-US"/>
              <a:t>单击此处编辑母版标题样式</a:t>
            </a:r>
            <a:endParaRPr lang="en-US" dirty="0"/>
          </a:p>
        </p:txBody>
      </p:sp>
    </p:spTree>
    <p:extLst>
      <p:ext uri="{BB962C8B-B14F-4D97-AF65-F5344CB8AC3E}">
        <p14:creationId xmlns:p14="http://schemas.microsoft.com/office/powerpoint/2010/main" val="297033636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仅标题">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628650" y="6356351"/>
            <a:ext cx="2057400" cy="365125"/>
          </a:xfrm>
          <a:prstGeom prst="rect">
            <a:avLst/>
          </a:prstGeom>
        </p:spPr>
        <p:txBody>
          <a:bodyPr/>
          <a:lstStyle>
            <a:lvl1pPr>
              <a:defRPr>
                <a:latin typeface="幼圆" panose="02010509060101010101" pitchFamily="49" charset="-122"/>
                <a:ea typeface="幼圆" panose="02010509060101010101" pitchFamily="49" charset="-122"/>
              </a:defRPr>
            </a:lvl1pPr>
          </a:lstStyle>
          <a:p>
            <a:fld id="{DD087ABC-C147-4608-9421-DC913BD4572E}" type="datetimeFigureOut">
              <a:rPr lang="zh-CN" altLang="en-US" smtClean="0"/>
              <a:pPr/>
              <a:t>2023/5/10</a:t>
            </a:fld>
            <a:endParaRPr lang="zh-CN" altLang="en-US"/>
          </a:p>
        </p:txBody>
      </p:sp>
      <p:sp>
        <p:nvSpPr>
          <p:cNvPr id="4" name="Footer Placeholder 3"/>
          <p:cNvSpPr>
            <a:spLocks noGrp="1"/>
          </p:cNvSpPr>
          <p:nvPr>
            <p:ph type="ftr" sz="quarter" idx="11"/>
          </p:nvPr>
        </p:nvSpPr>
        <p:spPr>
          <a:xfrm>
            <a:off x="3028950" y="6356351"/>
            <a:ext cx="3086100" cy="365125"/>
          </a:xfrm>
          <a:prstGeom prst="rect">
            <a:avLst/>
          </a:prstGeom>
        </p:spPr>
        <p:txBody>
          <a:bodyPr/>
          <a:lstStyle>
            <a:lvl1pPr>
              <a:defRPr>
                <a:latin typeface="幼圆" panose="02010509060101010101" pitchFamily="49" charset="-122"/>
                <a:ea typeface="幼圆" panose="02010509060101010101" pitchFamily="49" charset="-122"/>
              </a:defRPr>
            </a:lvl1pPr>
          </a:lstStyle>
          <a:p>
            <a:endParaRPr lang="zh-CN" altLang="en-US"/>
          </a:p>
        </p:txBody>
      </p:sp>
      <p:sp>
        <p:nvSpPr>
          <p:cNvPr id="5" name="Slide Number Placeholder 4"/>
          <p:cNvSpPr>
            <a:spLocks noGrp="1"/>
          </p:cNvSpPr>
          <p:nvPr>
            <p:ph type="sldNum" sz="quarter" idx="12"/>
          </p:nvPr>
        </p:nvSpPr>
        <p:spPr>
          <a:xfrm>
            <a:off x="6457950" y="6356351"/>
            <a:ext cx="2057400" cy="365125"/>
          </a:xfrm>
          <a:prstGeom prst="rect">
            <a:avLst/>
          </a:prstGeom>
        </p:spPr>
        <p:txBody>
          <a:bodyPr/>
          <a:lstStyle>
            <a:lvl1pPr>
              <a:defRPr>
                <a:latin typeface="幼圆" panose="02010509060101010101" pitchFamily="49" charset="-122"/>
                <a:ea typeface="幼圆" panose="02010509060101010101" pitchFamily="49" charset="-122"/>
              </a:defRPr>
            </a:lvl1pPr>
          </a:lstStyle>
          <a:p>
            <a:fld id="{DE0B59AC-3424-42EB-B3D4-DEBEAAEEC0DC}" type="slidenum">
              <a:rPr lang="zh-CN" altLang="en-US" smtClean="0"/>
              <a:pPr/>
              <a:t>‹#›</a:t>
            </a:fld>
            <a:endParaRPr lang="zh-CN" altLang="en-US"/>
          </a:p>
        </p:txBody>
      </p:sp>
      <p:sp>
        <p:nvSpPr>
          <p:cNvPr id="6" name="Title 1"/>
          <p:cNvSpPr>
            <a:spLocks noGrp="1"/>
          </p:cNvSpPr>
          <p:nvPr>
            <p:ph type="title"/>
          </p:nvPr>
        </p:nvSpPr>
        <p:spPr>
          <a:xfrm>
            <a:off x="260350" y="161927"/>
            <a:ext cx="7886700" cy="777874"/>
          </a:xfrm>
          <a:prstGeom prst="rect">
            <a:avLst/>
          </a:prstGeom>
        </p:spPr>
        <p:txBody>
          <a:bodyPr>
            <a:normAutofit/>
          </a:bodyPr>
          <a:lstStyle>
            <a:lvl1pPr>
              <a:defRPr sz="3600" baseline="0">
                <a:solidFill>
                  <a:schemeClr val="bg1"/>
                </a:solidFill>
                <a:latin typeface="Verdana" panose="020B0604030504040204" pitchFamily="34" charset="0"/>
                <a:ea typeface="幼圆" panose="02010509060101010101" pitchFamily="49" charset="-122"/>
              </a:defRPr>
            </a:lvl1pPr>
          </a:lstStyle>
          <a:p>
            <a:r>
              <a:rPr lang="zh-CN" altLang="en-US"/>
              <a:t>单击此处编辑母版标题样式</a:t>
            </a:r>
            <a:endParaRPr lang="en-US" dirty="0"/>
          </a:p>
        </p:txBody>
      </p:sp>
    </p:spTree>
    <p:extLst>
      <p:ext uri="{BB962C8B-B14F-4D97-AF65-F5344CB8AC3E}">
        <p14:creationId xmlns:p14="http://schemas.microsoft.com/office/powerpoint/2010/main" val="292656206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28650" y="6356351"/>
            <a:ext cx="2057400" cy="365125"/>
          </a:xfrm>
          <a:prstGeom prst="rect">
            <a:avLst/>
          </a:prstGeom>
        </p:spPr>
        <p:txBody>
          <a:bodyPr/>
          <a:lstStyle>
            <a:lvl1pPr>
              <a:defRPr>
                <a:latin typeface="幼圆" panose="02010509060101010101" pitchFamily="49" charset="-122"/>
                <a:ea typeface="幼圆" panose="02010509060101010101" pitchFamily="49" charset="-122"/>
              </a:defRPr>
            </a:lvl1pPr>
          </a:lstStyle>
          <a:p>
            <a:fld id="{DD087ABC-C147-4608-9421-DC913BD4572E}" type="datetimeFigureOut">
              <a:rPr lang="zh-CN" altLang="en-US" smtClean="0"/>
              <a:pPr/>
              <a:t>2023/5/10</a:t>
            </a:fld>
            <a:endParaRPr lang="zh-CN" altLang="en-US"/>
          </a:p>
        </p:txBody>
      </p:sp>
      <p:sp>
        <p:nvSpPr>
          <p:cNvPr id="3" name="Footer Placeholder 2"/>
          <p:cNvSpPr>
            <a:spLocks noGrp="1"/>
          </p:cNvSpPr>
          <p:nvPr>
            <p:ph type="ftr" sz="quarter" idx="11"/>
          </p:nvPr>
        </p:nvSpPr>
        <p:spPr>
          <a:xfrm>
            <a:off x="3028950" y="6356351"/>
            <a:ext cx="3086100" cy="365125"/>
          </a:xfrm>
          <a:prstGeom prst="rect">
            <a:avLst/>
          </a:prstGeom>
        </p:spPr>
        <p:txBody>
          <a:bodyPr/>
          <a:lstStyle>
            <a:lvl1pPr>
              <a:defRPr>
                <a:latin typeface="幼圆" panose="02010509060101010101" pitchFamily="49" charset="-122"/>
                <a:ea typeface="幼圆" panose="02010509060101010101" pitchFamily="49" charset="-122"/>
              </a:defRPr>
            </a:lvl1pPr>
          </a:lstStyle>
          <a:p>
            <a:endParaRPr lang="zh-CN" altLang="en-US"/>
          </a:p>
        </p:txBody>
      </p:sp>
      <p:sp>
        <p:nvSpPr>
          <p:cNvPr id="4" name="Slide Number Placeholder 3"/>
          <p:cNvSpPr>
            <a:spLocks noGrp="1"/>
          </p:cNvSpPr>
          <p:nvPr>
            <p:ph type="sldNum" sz="quarter" idx="12"/>
          </p:nvPr>
        </p:nvSpPr>
        <p:spPr>
          <a:xfrm>
            <a:off x="6457950" y="6356351"/>
            <a:ext cx="2057400" cy="365125"/>
          </a:xfrm>
          <a:prstGeom prst="rect">
            <a:avLst/>
          </a:prstGeom>
        </p:spPr>
        <p:txBody>
          <a:bodyPr/>
          <a:lstStyle>
            <a:lvl1pPr>
              <a:defRPr>
                <a:latin typeface="幼圆" panose="02010509060101010101" pitchFamily="49" charset="-122"/>
                <a:ea typeface="幼圆" panose="02010509060101010101" pitchFamily="49" charset="-122"/>
              </a:defRPr>
            </a:lvl1pPr>
          </a:lstStyle>
          <a:p>
            <a:fld id="{DE0B59AC-3424-42EB-B3D4-DEBEAAEEC0DC}" type="slidenum">
              <a:rPr lang="zh-CN" altLang="en-US" smtClean="0"/>
              <a:pPr/>
              <a:t>‹#›</a:t>
            </a:fld>
            <a:endParaRPr lang="zh-CN" altLang="en-US"/>
          </a:p>
        </p:txBody>
      </p:sp>
    </p:spTree>
    <p:extLst>
      <p:ext uri="{BB962C8B-B14F-4D97-AF65-F5344CB8AC3E}">
        <p14:creationId xmlns:p14="http://schemas.microsoft.com/office/powerpoint/2010/main" val="2336986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章节名">
    <p:spTree>
      <p:nvGrpSpPr>
        <p:cNvPr id="1" name=""/>
        <p:cNvGrpSpPr/>
        <p:nvPr/>
      </p:nvGrpSpPr>
      <p:grpSpPr>
        <a:xfrm>
          <a:off x="0" y="0"/>
          <a:ext cx="0" cy="0"/>
          <a:chOff x="0" y="0"/>
          <a:chExt cx="0" cy="0"/>
        </a:xfrm>
      </p:grpSpPr>
      <p:sp>
        <p:nvSpPr>
          <p:cNvPr id="2" name="标题 1"/>
          <p:cNvSpPr>
            <a:spLocks noGrp="1"/>
          </p:cNvSpPr>
          <p:nvPr>
            <p:ph type="title"/>
          </p:nvPr>
        </p:nvSpPr>
        <p:spPr>
          <a:xfrm>
            <a:off x="628650" y="2841626"/>
            <a:ext cx="7886700" cy="1325563"/>
          </a:xfrm>
          <a:prstGeom prst="rect">
            <a:avLst/>
          </a:prstGeom>
        </p:spPr>
        <p:txBody>
          <a:bodyPr>
            <a:noAutofit/>
          </a:bodyPr>
          <a:lstStyle>
            <a:lvl1pPr algn="ctr">
              <a:defRPr sz="6000" baseline="0">
                <a:solidFill>
                  <a:schemeClr val="tx2"/>
                </a:solidFill>
                <a:latin typeface="Verdana" panose="020B0604030504040204" pitchFamily="34" charset="0"/>
                <a:ea typeface="幼圆" panose="02010509060101010101" pitchFamily="49" charset="-122"/>
              </a:defRPr>
            </a:lvl1pPr>
          </a:lstStyle>
          <a:p>
            <a:r>
              <a:rPr lang="zh-CN" altLang="en-US"/>
              <a:t>单击此处编辑母版标题样式</a:t>
            </a:r>
            <a:endParaRPr lang="zh-CN" altLang="en-US" dirty="0"/>
          </a:p>
        </p:txBody>
      </p:sp>
    </p:spTree>
    <p:extLst>
      <p:ext uri="{BB962C8B-B14F-4D97-AF65-F5344CB8AC3E}">
        <p14:creationId xmlns:p14="http://schemas.microsoft.com/office/powerpoint/2010/main" val="21169462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260350" y="42864"/>
            <a:ext cx="7886700" cy="777874"/>
          </a:xfrm>
          <a:prstGeom prst="rect">
            <a:avLst/>
          </a:prstGeom>
        </p:spPr>
        <p:txBody>
          <a:bodyPr>
            <a:normAutofit/>
          </a:bodyPr>
          <a:lstStyle>
            <a:lvl1pPr>
              <a:defRPr sz="3600" baseline="0">
                <a:solidFill>
                  <a:schemeClr val="accent1"/>
                </a:solidFill>
                <a:latin typeface="Verdana" panose="020B0604030504040204" pitchFamily="34" charset="0"/>
                <a:ea typeface="幼圆" panose="02010509060101010101" pitchFamily="49" charset="-122"/>
              </a:defRPr>
            </a:lvl1pPr>
          </a:lstStyle>
          <a:p>
            <a:r>
              <a:rPr lang="zh-CN" altLang="en-US"/>
              <a:t>单击此处编辑母版标题样式</a:t>
            </a:r>
            <a:endParaRPr lang="en-US" dirty="0"/>
          </a:p>
        </p:txBody>
      </p:sp>
      <p:sp>
        <p:nvSpPr>
          <p:cNvPr id="3" name="Content Placeholder 2"/>
          <p:cNvSpPr>
            <a:spLocks noGrp="1"/>
          </p:cNvSpPr>
          <p:nvPr>
            <p:ph idx="1"/>
          </p:nvPr>
        </p:nvSpPr>
        <p:spPr>
          <a:xfrm>
            <a:off x="260350" y="1158536"/>
            <a:ext cx="8616950" cy="4930775"/>
          </a:xfrm>
        </p:spPr>
        <p:txBody>
          <a:bodyPr tIns="46800"/>
          <a:lstStyle>
            <a:lvl1pPr marL="228600" indent="-360000" algn="l">
              <a:buClr>
                <a:schemeClr val="accent1"/>
              </a:buClr>
              <a:buSzPct val="100000"/>
              <a:buFont typeface="Wingdings" panose="05000000000000000000" pitchFamily="2" charset="2"/>
              <a:buChar char="p"/>
              <a:defRPr lang="zh-CN" altLang="en-US" dirty="0" smtClean="0"/>
            </a:lvl1pPr>
            <a:lvl2pPr marL="685800" indent="-360000">
              <a:buClr>
                <a:schemeClr val="accent1"/>
              </a:buClr>
              <a:buFont typeface="Wingdings" panose="05000000000000000000" pitchFamily="2" charset="2"/>
              <a:buChar char="l"/>
              <a:defRPr sz="2000" baseline="0">
                <a:latin typeface="Verdana" panose="020B0604030504040204" pitchFamily="34" charset="0"/>
                <a:ea typeface="幼圆" panose="02010509060101010101" pitchFamily="49" charset="-122"/>
              </a:defRPr>
            </a:lvl2pPr>
            <a:lvl3pPr marL="1143000" indent="-360000">
              <a:buClr>
                <a:schemeClr val="accent1"/>
              </a:buClr>
              <a:buFont typeface="Wingdings" panose="05000000000000000000" pitchFamily="2" charset="2"/>
              <a:buChar char="l"/>
              <a:defRPr sz="1800" baseline="0">
                <a:latin typeface="Verdana" panose="020B0604030504040204" pitchFamily="34" charset="0"/>
                <a:ea typeface="幼圆" panose="02010509060101010101" pitchFamily="49" charset="-122"/>
              </a:defRPr>
            </a:lvl3pPr>
            <a:lvl4pPr marL="1600200" indent="-360000">
              <a:buClr>
                <a:schemeClr val="accent1"/>
              </a:buClr>
              <a:buFont typeface="Wingdings" panose="05000000000000000000" pitchFamily="2" charset="2"/>
              <a:buChar char="l"/>
              <a:defRPr sz="1600" baseline="0">
                <a:latin typeface="Verdana" panose="020B0604030504040204" pitchFamily="34" charset="0"/>
                <a:ea typeface="幼圆" panose="02010509060101010101" pitchFamily="49" charset="-122"/>
              </a:defRPr>
            </a:lvl4pPr>
            <a:lvl5pPr marL="2057400" indent="-360000">
              <a:buClr>
                <a:schemeClr val="accent1"/>
              </a:buClr>
              <a:buFont typeface="Wingdings" panose="05000000000000000000" pitchFamily="2" charset="2"/>
              <a:buChar char="l"/>
              <a:defRPr sz="1600" baseline="0">
                <a:latin typeface="Verdana" panose="020B0604030504040204" pitchFamily="34" charset="0"/>
                <a:ea typeface="幼圆" panose="02010509060101010101" pitchFamily="49" charset="-122"/>
              </a:defRPr>
            </a:lvl5pPr>
            <a:lvl6pPr marL="2286000" indent="0">
              <a:buClr>
                <a:schemeClr val="tx2"/>
              </a:buClr>
              <a:buFont typeface="Arial" panose="020B0604020202020204" pitchFamily="34" charset="0"/>
              <a:buNone/>
              <a:defRPr/>
            </a:lvl6pPr>
            <a:lvl7pPr marL="2743200" indent="0">
              <a:buNone/>
              <a:defRPr/>
            </a:lvl7pPr>
            <a:lvl8pPr marL="3200400" indent="0">
              <a:buNone/>
              <a:defRPr/>
            </a:lvl8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ltLang="zh-CN" dirty="0"/>
          </a:p>
        </p:txBody>
      </p:sp>
    </p:spTree>
    <p:extLst>
      <p:ext uri="{BB962C8B-B14F-4D97-AF65-F5344CB8AC3E}">
        <p14:creationId xmlns:p14="http://schemas.microsoft.com/office/powerpoint/2010/main" val="1499022613"/>
      </p:ext>
    </p:extLst>
  </p:cSld>
  <p:clrMapOvr>
    <a:masterClrMapping/>
  </p:clrMapOvr>
  <p:extLst>
    <p:ext uri="{DCECCB84-F9BA-43D5-87BE-67443E8EF086}">
      <p15:sldGuideLst xmlns:p15="http://schemas.microsoft.com/office/powerpoint/2012/main">
        <p15:guide id="1" pos="288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标题-副标题">
    <p:spTree>
      <p:nvGrpSpPr>
        <p:cNvPr id="1" name=""/>
        <p:cNvGrpSpPr/>
        <p:nvPr/>
      </p:nvGrpSpPr>
      <p:grpSpPr>
        <a:xfrm>
          <a:off x="0" y="0"/>
          <a:ext cx="0" cy="0"/>
          <a:chOff x="0" y="0"/>
          <a:chExt cx="0" cy="0"/>
        </a:xfrm>
      </p:grpSpPr>
      <p:sp>
        <p:nvSpPr>
          <p:cNvPr id="2" name="标题 1"/>
          <p:cNvSpPr>
            <a:spLocks noGrp="1"/>
          </p:cNvSpPr>
          <p:nvPr>
            <p:ph type="title"/>
          </p:nvPr>
        </p:nvSpPr>
        <p:spPr>
          <a:xfrm>
            <a:off x="260350" y="50800"/>
            <a:ext cx="7194550" cy="787400"/>
          </a:xfrm>
        </p:spPr>
        <p:txBody>
          <a:bodyPr/>
          <a:lstStyle>
            <a:lvl1pPr>
              <a:defRPr baseline="0"/>
            </a:lvl1pPr>
          </a:lstStyle>
          <a:p>
            <a:r>
              <a:rPr lang="zh-CN" altLang="en-US"/>
              <a:t>单击此处编辑母版标题样式</a:t>
            </a:r>
            <a:endParaRPr lang="zh-CN" altLang="en-US" dirty="0"/>
          </a:p>
        </p:txBody>
      </p:sp>
      <p:sp>
        <p:nvSpPr>
          <p:cNvPr id="7" name="文本占位符 6"/>
          <p:cNvSpPr>
            <a:spLocks noGrp="1"/>
          </p:cNvSpPr>
          <p:nvPr>
            <p:ph type="body" sz="quarter" idx="13"/>
          </p:nvPr>
        </p:nvSpPr>
        <p:spPr>
          <a:xfrm>
            <a:off x="260350" y="1149013"/>
            <a:ext cx="8629650" cy="457200"/>
          </a:xfrm>
        </p:spPr>
        <p:txBody>
          <a:bodyPr>
            <a:normAutofit/>
          </a:bodyPr>
          <a:lstStyle>
            <a:lvl1pPr marL="0" indent="0">
              <a:buFont typeface="Arial" panose="020B0604020202020204" pitchFamily="34" charset="0"/>
              <a:buNone/>
              <a:defRPr sz="3000" baseline="0">
                <a:solidFill>
                  <a:schemeClr val="tx2"/>
                </a:solidFill>
                <a:latin typeface="Verdana" panose="020B0604030504040204" pitchFamily="34" charset="0"/>
                <a:ea typeface="微软雅黑" panose="020B0503020204020204" pitchFamily="34" charset="-122"/>
              </a:defRPr>
            </a:lvl1pPr>
            <a:lvl2pPr marL="457200" indent="0">
              <a:buNone/>
              <a:defRPr/>
            </a:lvl2pPr>
          </a:lstStyle>
          <a:p>
            <a:pPr lvl="0"/>
            <a:r>
              <a:rPr lang="zh-CN" altLang="en-US"/>
              <a:t>单击此处编辑母版文本样式</a:t>
            </a:r>
          </a:p>
        </p:txBody>
      </p:sp>
      <p:sp>
        <p:nvSpPr>
          <p:cNvPr id="9" name="内容占位符 8"/>
          <p:cNvSpPr>
            <a:spLocks noGrp="1"/>
          </p:cNvSpPr>
          <p:nvPr>
            <p:ph sz="quarter" idx="14"/>
          </p:nvPr>
        </p:nvSpPr>
        <p:spPr>
          <a:xfrm>
            <a:off x="260350" y="1720513"/>
            <a:ext cx="8629650" cy="4343400"/>
          </a:xfrm>
        </p:spPr>
        <p:txBody>
          <a:bodyPr/>
          <a:lstStyle>
            <a:lvl1pPr>
              <a:buClr>
                <a:schemeClr val="accent1"/>
              </a:buClr>
              <a:defRPr baseline="0"/>
            </a:lvl1pPr>
            <a:lvl2pPr>
              <a:buClr>
                <a:schemeClr val="accent1"/>
              </a:buClr>
              <a:defRPr baseline="0"/>
            </a:lvl2pPr>
            <a:lvl3pPr>
              <a:buClr>
                <a:schemeClr val="accent1"/>
              </a:buClr>
              <a:defRPr baseline="0"/>
            </a:lvl3pPr>
            <a:lvl4pPr>
              <a:buClr>
                <a:schemeClr val="accent1"/>
              </a:buClr>
              <a:defRPr baseline="0"/>
            </a:lvl4pPr>
            <a:lvl5pPr>
              <a:buClr>
                <a:schemeClr val="accent1"/>
              </a:buClr>
              <a:defRPr baseline="0"/>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Tree>
    <p:extLst>
      <p:ext uri="{BB962C8B-B14F-4D97-AF65-F5344CB8AC3E}">
        <p14:creationId xmlns:p14="http://schemas.microsoft.com/office/powerpoint/2010/main" val="1313174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两栏内容">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266700" y="1171237"/>
            <a:ext cx="3962400" cy="4897438"/>
          </a:xfrm>
        </p:spPr>
        <p:txBody>
          <a:bodyPr/>
          <a:lstStyle>
            <a:lvl1pPr marL="228600" indent="-360000">
              <a:buClr>
                <a:schemeClr val="accent1"/>
              </a:buClr>
              <a:buFont typeface="Wingdings" panose="05000000000000000000" pitchFamily="2" charset="2"/>
              <a:buChar char="p"/>
              <a:defRPr sz="2200">
                <a:latin typeface="幼圆" panose="02010509060101010101" pitchFamily="49" charset="-122"/>
                <a:ea typeface="幼圆" panose="02010509060101010101" pitchFamily="49" charset="-122"/>
              </a:defRPr>
            </a:lvl1pPr>
            <a:lvl2pPr marL="685800" indent="-360000">
              <a:buClr>
                <a:schemeClr val="accent1"/>
              </a:buClr>
              <a:buFont typeface="Wingdings" panose="05000000000000000000" pitchFamily="2" charset="2"/>
              <a:buChar char="l"/>
              <a:defRPr sz="2000">
                <a:latin typeface="幼圆" panose="02010509060101010101" pitchFamily="49" charset="-122"/>
                <a:ea typeface="幼圆" panose="02010509060101010101" pitchFamily="49" charset="-122"/>
              </a:defRPr>
            </a:lvl2pPr>
            <a:lvl3pPr marL="1143000" indent="-360000">
              <a:buClr>
                <a:schemeClr val="accent1"/>
              </a:buClr>
              <a:buFont typeface="Wingdings" panose="05000000000000000000" pitchFamily="2" charset="2"/>
              <a:buChar char="l"/>
              <a:defRPr>
                <a:latin typeface="幼圆" panose="02010509060101010101" pitchFamily="49" charset="-122"/>
                <a:ea typeface="幼圆" panose="02010509060101010101" pitchFamily="49" charset="-122"/>
              </a:defRPr>
            </a:lvl3pPr>
            <a:lvl4pPr marL="1600200" indent="-360000">
              <a:buClr>
                <a:schemeClr val="accent1"/>
              </a:buClr>
              <a:buFont typeface="Wingdings" panose="05000000000000000000" pitchFamily="2" charset="2"/>
              <a:buChar char="l"/>
              <a:defRPr>
                <a:latin typeface="幼圆" panose="02010509060101010101" pitchFamily="49" charset="-122"/>
                <a:ea typeface="幼圆" panose="02010509060101010101" pitchFamily="49" charset="-122"/>
              </a:defRPr>
            </a:lvl4pPr>
            <a:lvl5pPr marL="2057400" indent="-360000">
              <a:buClr>
                <a:schemeClr val="accent1"/>
              </a:buClr>
              <a:buFont typeface="Wingdings" panose="05000000000000000000" pitchFamily="2" charset="2"/>
              <a:buChar char="l"/>
              <a:defRPr>
                <a:latin typeface="幼圆" panose="02010509060101010101" pitchFamily="49" charset="-122"/>
                <a:ea typeface="幼圆" panose="02010509060101010101" pitchFamily="49" charset="-122"/>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4629150" y="1171237"/>
            <a:ext cx="4260850" cy="4897438"/>
          </a:xfrm>
        </p:spPr>
        <p:txBody>
          <a:bodyPr/>
          <a:lstStyle>
            <a:lvl1pPr marL="228600" indent="-360000">
              <a:buClr>
                <a:schemeClr val="accent1"/>
              </a:buClr>
              <a:buFont typeface="Wingdings" panose="05000000000000000000" pitchFamily="2" charset="2"/>
              <a:buChar char="p"/>
              <a:defRPr sz="2200">
                <a:latin typeface="幼圆" panose="02010509060101010101" pitchFamily="49" charset="-122"/>
                <a:ea typeface="幼圆" panose="02010509060101010101" pitchFamily="49" charset="-122"/>
              </a:defRPr>
            </a:lvl1pPr>
            <a:lvl2pPr marL="685800" indent="-360000">
              <a:buClr>
                <a:schemeClr val="accent1"/>
              </a:buClr>
              <a:buFont typeface="Wingdings" panose="05000000000000000000" pitchFamily="2" charset="2"/>
              <a:buChar char="l"/>
              <a:defRPr sz="2000">
                <a:latin typeface="幼圆" panose="02010509060101010101" pitchFamily="49" charset="-122"/>
                <a:ea typeface="幼圆" panose="02010509060101010101" pitchFamily="49" charset="-122"/>
              </a:defRPr>
            </a:lvl2pPr>
            <a:lvl3pPr marL="1143000" indent="-360000">
              <a:buClr>
                <a:schemeClr val="accent1"/>
              </a:buClr>
              <a:buFont typeface="Wingdings" panose="05000000000000000000" pitchFamily="2" charset="2"/>
              <a:buChar char="l"/>
              <a:defRPr>
                <a:latin typeface="幼圆" panose="02010509060101010101" pitchFamily="49" charset="-122"/>
                <a:ea typeface="幼圆" panose="02010509060101010101" pitchFamily="49" charset="-122"/>
              </a:defRPr>
            </a:lvl3pPr>
            <a:lvl4pPr marL="1600200" indent="-360000">
              <a:buClr>
                <a:schemeClr val="accent1"/>
              </a:buClr>
              <a:buFont typeface="Wingdings" panose="05000000000000000000" pitchFamily="2" charset="2"/>
              <a:buChar char="l"/>
              <a:defRPr>
                <a:latin typeface="幼圆" panose="02010509060101010101" pitchFamily="49" charset="-122"/>
                <a:ea typeface="幼圆" panose="02010509060101010101" pitchFamily="49" charset="-122"/>
              </a:defRPr>
            </a:lvl4pPr>
            <a:lvl5pPr marL="2057400" indent="-360000">
              <a:buClr>
                <a:schemeClr val="accent1"/>
              </a:buClr>
              <a:buFont typeface="Wingdings" panose="05000000000000000000" pitchFamily="2" charset="2"/>
              <a:buChar char="l"/>
              <a:defRPr>
                <a:latin typeface="幼圆" panose="02010509060101010101" pitchFamily="49" charset="-122"/>
                <a:ea typeface="幼圆" panose="02010509060101010101" pitchFamily="49" charset="-122"/>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8" name="Title 1"/>
          <p:cNvSpPr>
            <a:spLocks noGrp="1"/>
          </p:cNvSpPr>
          <p:nvPr>
            <p:ph type="title"/>
          </p:nvPr>
        </p:nvSpPr>
        <p:spPr>
          <a:xfrm>
            <a:off x="260350" y="60327"/>
            <a:ext cx="7886700" cy="777874"/>
          </a:xfrm>
          <a:prstGeom prst="rect">
            <a:avLst/>
          </a:prstGeom>
        </p:spPr>
        <p:txBody>
          <a:bodyPr>
            <a:normAutofit/>
          </a:bodyPr>
          <a:lstStyle>
            <a:lvl1pPr>
              <a:defRPr sz="3600" baseline="0">
                <a:solidFill>
                  <a:schemeClr val="accent1"/>
                </a:solidFill>
                <a:latin typeface="Verdana" panose="020B0604030504040204" pitchFamily="34" charset="0"/>
                <a:ea typeface="幼圆" panose="02010509060101010101" pitchFamily="49" charset="-122"/>
              </a:defRPr>
            </a:lvl1pPr>
          </a:lstStyle>
          <a:p>
            <a:r>
              <a:rPr lang="zh-CN" altLang="en-US"/>
              <a:t>单击此处编辑母版标题样式</a:t>
            </a:r>
            <a:endParaRPr lang="en-US" dirty="0"/>
          </a:p>
        </p:txBody>
      </p:sp>
    </p:spTree>
    <p:extLst>
      <p:ext uri="{BB962C8B-B14F-4D97-AF65-F5344CB8AC3E}">
        <p14:creationId xmlns:p14="http://schemas.microsoft.com/office/powerpoint/2010/main" val="38036321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比较">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260350" y="1112791"/>
            <a:ext cx="4006850" cy="445293"/>
          </a:xfrm>
        </p:spPr>
        <p:txBody>
          <a:bodyPr anchor="t">
            <a:noAutofit/>
          </a:bodyPr>
          <a:lstStyle>
            <a:lvl1pPr marL="0" indent="0">
              <a:buNone/>
              <a:defRPr sz="3000" b="0" baseline="0">
                <a:solidFill>
                  <a:schemeClr val="tx2"/>
                </a:solidFill>
                <a:latin typeface="Verdana" panose="020B0604030504040204" pitchFamily="34" charset="0"/>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260350" y="1724773"/>
            <a:ext cx="4006850" cy="4308473"/>
          </a:xfrm>
        </p:spPr>
        <p:txBody>
          <a:bodyPr/>
          <a:lstStyle>
            <a:lvl1pPr marL="228600" indent="-360000">
              <a:buClr>
                <a:schemeClr val="accent1"/>
              </a:buClr>
              <a:buFont typeface="Wingdings" panose="05000000000000000000" pitchFamily="2" charset="2"/>
              <a:buChar char="p"/>
              <a:defRPr baseline="0">
                <a:latin typeface="Verdana" panose="020B0604030504040204" pitchFamily="34" charset="0"/>
                <a:ea typeface="幼圆" panose="02010509060101010101" pitchFamily="49" charset="-122"/>
              </a:defRPr>
            </a:lvl1pPr>
            <a:lvl2pPr marL="685800" indent="-360000">
              <a:buClr>
                <a:schemeClr val="accent1"/>
              </a:buClr>
              <a:buFont typeface="Wingdings" panose="05000000000000000000" pitchFamily="2" charset="2"/>
              <a:buChar char="l"/>
              <a:defRPr baseline="0">
                <a:latin typeface="Verdana" panose="020B0604030504040204" pitchFamily="34" charset="0"/>
                <a:ea typeface="幼圆" panose="02010509060101010101" pitchFamily="49" charset="-122"/>
              </a:defRPr>
            </a:lvl2pPr>
            <a:lvl3pPr marL="1143000" indent="-360000">
              <a:buClr>
                <a:schemeClr val="accent1"/>
              </a:buClr>
              <a:buFont typeface="Wingdings" panose="05000000000000000000" pitchFamily="2" charset="2"/>
              <a:buChar char="l"/>
              <a:defRPr baseline="0">
                <a:latin typeface="Verdana" panose="020B0604030504040204" pitchFamily="34" charset="0"/>
                <a:ea typeface="幼圆" panose="02010509060101010101" pitchFamily="49" charset="-122"/>
              </a:defRPr>
            </a:lvl3pPr>
            <a:lvl4pPr marL="1600200" indent="-360000">
              <a:buClr>
                <a:schemeClr val="accent1"/>
              </a:buClr>
              <a:buFont typeface="Wingdings" panose="05000000000000000000" pitchFamily="2" charset="2"/>
              <a:buChar char="l"/>
              <a:defRPr baseline="0">
                <a:latin typeface="Verdana" panose="020B0604030504040204" pitchFamily="34" charset="0"/>
                <a:ea typeface="幼圆" panose="02010509060101010101" pitchFamily="49" charset="-122"/>
              </a:defRPr>
            </a:lvl4pPr>
            <a:lvl5pPr marL="2057400" indent="-360000">
              <a:buClr>
                <a:schemeClr val="accent1"/>
              </a:buClr>
              <a:buFont typeface="Wingdings" panose="05000000000000000000" pitchFamily="2" charset="2"/>
              <a:buChar char="l"/>
              <a:defRPr baseline="0">
                <a:latin typeface="Verdana" panose="020B0604030504040204" pitchFamily="34" charset="0"/>
                <a:ea typeface="幼圆" panose="02010509060101010101" pitchFamily="49" charset="-122"/>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4572000" y="1112791"/>
            <a:ext cx="4305300" cy="445293"/>
          </a:xfrm>
        </p:spPr>
        <p:txBody>
          <a:bodyPr anchor="t">
            <a:noAutofit/>
          </a:bodyPr>
          <a:lstStyle>
            <a:lvl1pPr marL="0" indent="0">
              <a:buNone/>
              <a:defRPr sz="3000" b="0" baseline="0">
                <a:solidFill>
                  <a:schemeClr val="tx2"/>
                </a:solidFill>
                <a:latin typeface="Verdana" panose="020B0604030504040204" pitchFamily="34" charset="0"/>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4572000" y="1724773"/>
            <a:ext cx="4305300" cy="4308473"/>
          </a:xfrm>
        </p:spPr>
        <p:txBody>
          <a:bodyPr/>
          <a:lstStyle>
            <a:lvl1pPr marL="228600" indent="-360000">
              <a:buClr>
                <a:schemeClr val="accent1"/>
              </a:buClr>
              <a:buFont typeface="Wingdings" panose="05000000000000000000" pitchFamily="2" charset="2"/>
              <a:buChar char="p"/>
              <a:defRPr baseline="0">
                <a:latin typeface="Verdana" panose="020B0604030504040204" pitchFamily="34" charset="0"/>
                <a:ea typeface="幼圆" panose="02010509060101010101" pitchFamily="49" charset="-122"/>
              </a:defRPr>
            </a:lvl1pPr>
            <a:lvl2pPr marL="685800" indent="-360000">
              <a:buClr>
                <a:schemeClr val="accent1"/>
              </a:buClr>
              <a:buFont typeface="Wingdings" panose="05000000000000000000" pitchFamily="2" charset="2"/>
              <a:buChar char="l"/>
              <a:defRPr baseline="0">
                <a:latin typeface="Verdana" panose="020B0604030504040204" pitchFamily="34" charset="0"/>
                <a:ea typeface="幼圆" panose="02010509060101010101" pitchFamily="49" charset="-122"/>
              </a:defRPr>
            </a:lvl2pPr>
            <a:lvl3pPr marL="1143000" indent="-360000">
              <a:buClr>
                <a:schemeClr val="accent1"/>
              </a:buClr>
              <a:buFont typeface="Wingdings" panose="05000000000000000000" pitchFamily="2" charset="2"/>
              <a:buChar char="l"/>
              <a:defRPr baseline="0">
                <a:latin typeface="Verdana" panose="020B0604030504040204" pitchFamily="34" charset="0"/>
                <a:ea typeface="幼圆" panose="02010509060101010101" pitchFamily="49" charset="-122"/>
              </a:defRPr>
            </a:lvl3pPr>
            <a:lvl4pPr marL="1600200" indent="-360000">
              <a:buClr>
                <a:schemeClr val="accent1"/>
              </a:buClr>
              <a:buFont typeface="Wingdings" panose="05000000000000000000" pitchFamily="2" charset="2"/>
              <a:buChar char="l"/>
              <a:defRPr baseline="0">
                <a:latin typeface="Verdana" panose="020B0604030504040204" pitchFamily="34" charset="0"/>
                <a:ea typeface="幼圆" panose="02010509060101010101" pitchFamily="49" charset="-122"/>
              </a:defRPr>
            </a:lvl4pPr>
            <a:lvl5pPr marL="2057400" indent="-360000">
              <a:buClr>
                <a:schemeClr val="accent1"/>
              </a:buClr>
              <a:buFont typeface="Wingdings" panose="05000000000000000000" pitchFamily="2" charset="2"/>
              <a:buChar char="l"/>
              <a:defRPr baseline="0">
                <a:latin typeface="Verdana" panose="020B0604030504040204" pitchFamily="34" charset="0"/>
                <a:ea typeface="幼圆" panose="02010509060101010101" pitchFamily="49" charset="-122"/>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10" name="Title 1"/>
          <p:cNvSpPr>
            <a:spLocks noGrp="1"/>
          </p:cNvSpPr>
          <p:nvPr>
            <p:ph type="title"/>
          </p:nvPr>
        </p:nvSpPr>
        <p:spPr>
          <a:xfrm>
            <a:off x="260350" y="73027"/>
            <a:ext cx="7886700" cy="777874"/>
          </a:xfrm>
          <a:prstGeom prst="rect">
            <a:avLst/>
          </a:prstGeom>
        </p:spPr>
        <p:txBody>
          <a:bodyPr>
            <a:normAutofit/>
          </a:bodyPr>
          <a:lstStyle>
            <a:lvl1pPr>
              <a:defRPr sz="3600" baseline="0">
                <a:solidFill>
                  <a:schemeClr val="accent1"/>
                </a:solidFill>
                <a:latin typeface="Verdana" panose="020B0604030504040204" pitchFamily="34" charset="0"/>
                <a:ea typeface="幼圆" panose="02010509060101010101" pitchFamily="49" charset="-122"/>
              </a:defRPr>
            </a:lvl1pPr>
          </a:lstStyle>
          <a:p>
            <a:r>
              <a:rPr lang="zh-CN" altLang="en-US"/>
              <a:t>单击此处编辑母版标题样式</a:t>
            </a:r>
            <a:endParaRPr lang="en-US" dirty="0"/>
          </a:p>
        </p:txBody>
      </p:sp>
    </p:spTree>
    <p:extLst>
      <p:ext uri="{BB962C8B-B14F-4D97-AF65-F5344CB8AC3E}">
        <p14:creationId xmlns:p14="http://schemas.microsoft.com/office/powerpoint/2010/main" val="11215761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仅标题">
    <p:spTree>
      <p:nvGrpSpPr>
        <p:cNvPr id="1" name=""/>
        <p:cNvGrpSpPr/>
        <p:nvPr/>
      </p:nvGrpSpPr>
      <p:grpSpPr>
        <a:xfrm>
          <a:off x="0" y="0"/>
          <a:ext cx="0" cy="0"/>
          <a:chOff x="0" y="0"/>
          <a:chExt cx="0" cy="0"/>
        </a:xfrm>
      </p:grpSpPr>
      <p:sp>
        <p:nvSpPr>
          <p:cNvPr id="6" name="Title 1"/>
          <p:cNvSpPr>
            <a:spLocks noGrp="1"/>
          </p:cNvSpPr>
          <p:nvPr>
            <p:ph type="title"/>
          </p:nvPr>
        </p:nvSpPr>
        <p:spPr>
          <a:xfrm>
            <a:off x="260350" y="73027"/>
            <a:ext cx="7886700" cy="777874"/>
          </a:xfrm>
          <a:prstGeom prst="rect">
            <a:avLst/>
          </a:prstGeom>
        </p:spPr>
        <p:txBody>
          <a:bodyPr>
            <a:normAutofit/>
          </a:bodyPr>
          <a:lstStyle>
            <a:lvl1pPr>
              <a:defRPr sz="3600" b="1" baseline="0">
                <a:solidFill>
                  <a:schemeClr val="accent1"/>
                </a:solidFill>
                <a:effectLst>
                  <a:outerShdw blurRad="38100" dist="38100" dir="2700000" algn="tl">
                    <a:srgbClr val="000000">
                      <a:alpha val="43137"/>
                    </a:srgbClr>
                  </a:outerShdw>
                </a:effectLst>
                <a:latin typeface="Verdana" panose="020B0604030504040204" pitchFamily="34" charset="0"/>
                <a:ea typeface="幼圆" panose="02010509060101010101" pitchFamily="49" charset="-122"/>
              </a:defRPr>
            </a:lvl1pPr>
          </a:lstStyle>
          <a:p>
            <a:r>
              <a:rPr lang="zh-CN" altLang="en-US"/>
              <a:t>单击此处编辑母版标题样式</a:t>
            </a:r>
            <a:endParaRPr lang="en-US" dirty="0"/>
          </a:p>
        </p:txBody>
      </p:sp>
    </p:spTree>
    <p:extLst>
      <p:ext uri="{BB962C8B-B14F-4D97-AF65-F5344CB8AC3E}">
        <p14:creationId xmlns:p14="http://schemas.microsoft.com/office/powerpoint/2010/main" val="35872199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空白">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342678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标题-副标题">
    <p:spTree>
      <p:nvGrpSpPr>
        <p:cNvPr id="1" name=""/>
        <p:cNvGrpSpPr/>
        <p:nvPr/>
      </p:nvGrpSpPr>
      <p:grpSpPr>
        <a:xfrm>
          <a:off x="0" y="0"/>
          <a:ext cx="0" cy="0"/>
          <a:chOff x="0" y="0"/>
          <a:chExt cx="0" cy="0"/>
        </a:xfrm>
      </p:grpSpPr>
      <p:sp>
        <p:nvSpPr>
          <p:cNvPr id="2" name="标题 1"/>
          <p:cNvSpPr>
            <a:spLocks noGrp="1"/>
          </p:cNvSpPr>
          <p:nvPr>
            <p:ph type="title"/>
          </p:nvPr>
        </p:nvSpPr>
        <p:spPr>
          <a:xfrm>
            <a:off x="260350" y="152400"/>
            <a:ext cx="7194550" cy="787400"/>
          </a:xfrm>
        </p:spPr>
        <p:txBody>
          <a:bodyPr/>
          <a:lstStyle>
            <a:lvl1pPr>
              <a:defRPr baseline="0"/>
            </a:lvl1pPr>
          </a:lstStyle>
          <a:p>
            <a:r>
              <a:rPr lang="zh-CN" altLang="en-US"/>
              <a:t>单击此处编辑母版标题样式</a:t>
            </a:r>
            <a:endParaRPr lang="zh-CN" altLang="en-US" dirty="0"/>
          </a:p>
        </p:txBody>
      </p:sp>
      <p:sp>
        <p:nvSpPr>
          <p:cNvPr id="3" name="日期占位符 2"/>
          <p:cNvSpPr>
            <a:spLocks noGrp="1"/>
          </p:cNvSpPr>
          <p:nvPr>
            <p:ph type="dt" sz="half" idx="10"/>
          </p:nvPr>
        </p:nvSpPr>
        <p:spPr>
          <a:xfrm>
            <a:off x="628650" y="6356351"/>
            <a:ext cx="2057400" cy="365125"/>
          </a:xfrm>
          <a:prstGeom prst="rect">
            <a:avLst/>
          </a:prstGeom>
        </p:spPr>
        <p:txBody>
          <a:bodyPr/>
          <a:lstStyle/>
          <a:p>
            <a:fld id="{DD087ABC-C147-4608-9421-DC913BD4572E}" type="datetimeFigureOut">
              <a:rPr lang="zh-CN" altLang="en-US" smtClean="0"/>
              <a:pPr/>
              <a:t>2023/5/10</a:t>
            </a:fld>
            <a:endParaRPr lang="zh-CN" altLang="en-US"/>
          </a:p>
        </p:txBody>
      </p:sp>
      <p:sp>
        <p:nvSpPr>
          <p:cNvPr id="4" name="页脚占位符 3"/>
          <p:cNvSpPr>
            <a:spLocks noGrp="1"/>
          </p:cNvSpPr>
          <p:nvPr>
            <p:ph type="ftr" sz="quarter" idx="11"/>
          </p:nvPr>
        </p:nvSpPr>
        <p:spPr>
          <a:xfrm>
            <a:off x="3028950" y="6356351"/>
            <a:ext cx="3086100"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6457950" y="6356351"/>
            <a:ext cx="2057400" cy="365125"/>
          </a:xfrm>
          <a:prstGeom prst="rect">
            <a:avLst/>
          </a:prstGeom>
        </p:spPr>
        <p:txBody>
          <a:bodyPr/>
          <a:lstStyle/>
          <a:p>
            <a:fld id="{DE0B59AC-3424-42EB-B3D4-DEBEAAEEC0DC}" type="slidenum">
              <a:rPr lang="zh-CN" altLang="en-US" smtClean="0"/>
              <a:pPr/>
              <a:t>‹#›</a:t>
            </a:fld>
            <a:endParaRPr lang="zh-CN" altLang="en-US"/>
          </a:p>
        </p:txBody>
      </p:sp>
      <p:sp>
        <p:nvSpPr>
          <p:cNvPr id="7" name="文本占位符 6"/>
          <p:cNvSpPr>
            <a:spLocks noGrp="1"/>
          </p:cNvSpPr>
          <p:nvPr>
            <p:ph type="body" sz="quarter" idx="13"/>
          </p:nvPr>
        </p:nvSpPr>
        <p:spPr>
          <a:xfrm>
            <a:off x="260350" y="1257300"/>
            <a:ext cx="8629650" cy="457200"/>
          </a:xfrm>
        </p:spPr>
        <p:txBody>
          <a:bodyPr>
            <a:normAutofit/>
          </a:bodyPr>
          <a:lstStyle>
            <a:lvl1pPr marL="0" indent="0">
              <a:buFont typeface="Arial" panose="020B0604020202020204" pitchFamily="34" charset="0"/>
              <a:buNone/>
              <a:defRPr sz="3000" baseline="0">
                <a:solidFill>
                  <a:srgbClr val="023A91"/>
                </a:solidFill>
                <a:latin typeface="Verdana" panose="020B0604030504040204" pitchFamily="34" charset="0"/>
                <a:ea typeface="微软雅黑" panose="020B0503020204020204" pitchFamily="34" charset="-122"/>
              </a:defRPr>
            </a:lvl1pPr>
            <a:lvl2pPr marL="457200" indent="0">
              <a:buNone/>
              <a:defRPr/>
            </a:lvl2pPr>
          </a:lstStyle>
          <a:p>
            <a:pPr lvl="0"/>
            <a:r>
              <a:rPr lang="zh-CN" altLang="en-US"/>
              <a:t>单击此处编辑母版文本样式</a:t>
            </a:r>
          </a:p>
        </p:txBody>
      </p:sp>
      <p:sp>
        <p:nvSpPr>
          <p:cNvPr id="9" name="内容占位符 8"/>
          <p:cNvSpPr>
            <a:spLocks noGrp="1"/>
          </p:cNvSpPr>
          <p:nvPr>
            <p:ph sz="quarter" idx="14"/>
          </p:nvPr>
        </p:nvSpPr>
        <p:spPr>
          <a:xfrm>
            <a:off x="260350" y="1828800"/>
            <a:ext cx="8629650" cy="4343400"/>
          </a:xfrm>
        </p:spPr>
        <p:txBody>
          <a:bodyPr/>
          <a:lstStyle>
            <a:lvl1pPr>
              <a:defRPr baseline="0"/>
            </a:lvl1pPr>
            <a:lvl2pPr>
              <a:defRPr baseline="0"/>
            </a:lvl2pPr>
            <a:lvl3pPr>
              <a:defRPr baseline="0"/>
            </a:lvl3pPr>
            <a:lvl4pPr>
              <a:defRPr baseline="0"/>
            </a:lvl4pPr>
            <a:lvl5pPr>
              <a:defRPr baseline="0"/>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Tree>
    <p:extLst>
      <p:ext uri="{BB962C8B-B14F-4D97-AF65-F5344CB8AC3E}">
        <p14:creationId xmlns:p14="http://schemas.microsoft.com/office/powerpoint/2010/main" val="29287936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5">
            <a:lum/>
          </a:blip>
          <a:srcRect/>
          <a:stretch>
            <a:fillRect/>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260350" y="1050917"/>
            <a:ext cx="8629650" cy="5070476"/>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8" name="标题占位符 7"/>
          <p:cNvSpPr>
            <a:spLocks noGrp="1"/>
          </p:cNvSpPr>
          <p:nvPr>
            <p:ph type="title"/>
          </p:nvPr>
        </p:nvSpPr>
        <p:spPr>
          <a:xfrm>
            <a:off x="260350" y="50800"/>
            <a:ext cx="7194550" cy="787400"/>
          </a:xfrm>
          <a:prstGeom prst="rect">
            <a:avLst/>
          </a:prstGeom>
        </p:spPr>
        <p:txBody>
          <a:bodyPr vert="horz" lIns="91440" tIns="45720" rIns="91440" bIns="45720" rtlCol="0" anchor="ctr">
            <a:normAutofit/>
          </a:bodyPr>
          <a:lstStyle/>
          <a:p>
            <a:r>
              <a:rPr lang="zh-CN" altLang="en-US" dirty="0"/>
              <a:t>单击此处编辑母版标题样式</a:t>
            </a:r>
          </a:p>
        </p:txBody>
      </p:sp>
    </p:spTree>
    <p:extLst>
      <p:ext uri="{BB962C8B-B14F-4D97-AF65-F5344CB8AC3E}">
        <p14:creationId xmlns:p14="http://schemas.microsoft.com/office/powerpoint/2010/main" val="3989974612"/>
      </p:ext>
    </p:extLst>
  </p:cSld>
  <p:clrMap bg1="lt1" tx1="dk1" bg2="lt2" tx2="dk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697" r:id="rId5"/>
    <p:sldLayoutId id="2147483698" r:id="rId6"/>
    <p:sldLayoutId id="2147483699" r:id="rId7"/>
    <p:sldLayoutId id="2147483700" r:id="rId8"/>
    <p:sldLayoutId id="2147483673" r:id="rId9"/>
    <p:sldLayoutId id="2147483664" r:id="rId10"/>
    <p:sldLayoutId id="2147483665" r:id="rId11"/>
    <p:sldLayoutId id="2147483666" r:id="rId12"/>
    <p:sldLayoutId id="2147483667" r:id="rId13"/>
  </p:sldLayoutIdLst>
  <p:txStyles>
    <p:titleStyle>
      <a:lvl1pPr algn="l" defTabSz="914400" rtl="0" eaLnBrk="1" latinLnBrk="0" hangingPunct="1">
        <a:lnSpc>
          <a:spcPct val="90000"/>
        </a:lnSpc>
        <a:spcBef>
          <a:spcPct val="0"/>
        </a:spcBef>
        <a:buNone/>
        <a:defRPr sz="3600" b="1" kern="1200" baseline="0">
          <a:solidFill>
            <a:schemeClr val="accent1"/>
          </a:solidFill>
          <a:effectLst>
            <a:outerShdw blurRad="38100" dist="38100" dir="2700000" algn="tl">
              <a:srgbClr val="000000">
                <a:alpha val="43137"/>
              </a:srgbClr>
            </a:outerShdw>
          </a:effectLst>
          <a:latin typeface="Verdana" panose="020B0604030504040204" pitchFamily="34" charset="0"/>
          <a:ea typeface="幼圆" panose="02010509060101010101" pitchFamily="49" charset="-122"/>
          <a:cs typeface="+mj-cs"/>
        </a:defRPr>
      </a:lvl1pPr>
    </p:titleStyle>
    <p:bodyStyle>
      <a:lvl1pPr marL="228600" indent="-360000" algn="l" defTabSz="914400" rtl="0" eaLnBrk="1" latinLnBrk="0" hangingPunct="1">
        <a:lnSpc>
          <a:spcPct val="90000"/>
        </a:lnSpc>
        <a:spcBef>
          <a:spcPts val="1000"/>
        </a:spcBef>
        <a:buClr>
          <a:schemeClr val="tx2"/>
        </a:buClr>
        <a:buSzPct val="120000"/>
        <a:buFont typeface="Wingdings" panose="05000000000000000000" pitchFamily="2" charset="2"/>
        <a:buChar char="p"/>
        <a:defRPr sz="2200" kern="1200" baseline="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chemeClr val="tx2"/>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chemeClr val="tx2"/>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chemeClr val="tx2"/>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chemeClr val="tx2"/>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100.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image" Target="../media/image198.png"/><Relationship Id="rId1" Type="http://schemas.openxmlformats.org/officeDocument/2006/relationships/slideLayout" Target="../slideLayouts/slideLayout8.xml"/><Relationship Id="rId4" Type="http://schemas.openxmlformats.org/officeDocument/2006/relationships/image" Target="../media/image200.png"/></Relationships>
</file>

<file path=ppt/slides/_rels/slide101.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image" Target="../media/image201.png"/><Relationship Id="rId1" Type="http://schemas.openxmlformats.org/officeDocument/2006/relationships/slideLayout" Target="../slideLayouts/slideLayout8.xml"/><Relationship Id="rId4" Type="http://schemas.openxmlformats.org/officeDocument/2006/relationships/image" Target="../media/image203.png"/></Relationships>
</file>

<file path=ppt/slides/_rels/slide102.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image" Target="../media/image201.png"/><Relationship Id="rId1" Type="http://schemas.openxmlformats.org/officeDocument/2006/relationships/slideLayout" Target="../slideLayouts/slideLayout8.xml"/><Relationship Id="rId4" Type="http://schemas.openxmlformats.org/officeDocument/2006/relationships/image" Target="../media/image204.png"/></Relationships>
</file>

<file path=ppt/slides/_rels/slide103.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image" Target="../media/image205.pn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image" Target="../media/image207.png"/><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2" Type="http://schemas.openxmlformats.org/officeDocument/2006/relationships/image" Target="../media/image209.png"/><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image" Target="../media/image210.png"/><Relationship Id="rId1" Type="http://schemas.openxmlformats.org/officeDocument/2006/relationships/slideLayout" Target="../slideLayouts/slideLayout3.xml"/><Relationship Id="rId4" Type="http://schemas.openxmlformats.org/officeDocument/2006/relationships/image" Target="../media/image212.png"/></Relationships>
</file>

<file path=ppt/slides/_rels/slide107.xml.rels><?xml version="1.0" encoding="UTF-8" standalone="yes"?>
<Relationships xmlns="http://schemas.openxmlformats.org/package/2006/relationships"><Relationship Id="rId3" Type="http://schemas.openxmlformats.org/officeDocument/2006/relationships/image" Target="../media/image214.png"/><Relationship Id="rId2" Type="http://schemas.openxmlformats.org/officeDocument/2006/relationships/image" Target="../media/image213.png"/><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image" Target="../media/image215.png"/><Relationship Id="rId1" Type="http://schemas.openxmlformats.org/officeDocument/2006/relationships/slideLayout" Target="../slideLayouts/slideLayout3.xml"/><Relationship Id="rId5" Type="http://schemas.openxmlformats.org/officeDocument/2006/relationships/image" Target="../media/image218.png"/><Relationship Id="rId4" Type="http://schemas.openxmlformats.org/officeDocument/2006/relationships/image" Target="../media/image217.png"/></Relationships>
</file>

<file path=ppt/slides/_rels/slide109.xml.rels><?xml version="1.0" encoding="UTF-8" standalone="yes"?>
<Relationships xmlns="http://schemas.openxmlformats.org/package/2006/relationships"><Relationship Id="rId2" Type="http://schemas.openxmlformats.org/officeDocument/2006/relationships/image" Target="../media/image219.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2" Type="http://schemas.openxmlformats.org/officeDocument/2006/relationships/image" Target="../media/image220.jpeg"/><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2" Type="http://schemas.openxmlformats.org/officeDocument/2006/relationships/image" Target="../media/image221.jpeg"/><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2" Type="http://schemas.openxmlformats.org/officeDocument/2006/relationships/image" Target="../media/image222.png"/><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2" Type="http://schemas.openxmlformats.org/officeDocument/2006/relationships/image" Target="../media/image223.png"/><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2" Type="http://schemas.openxmlformats.org/officeDocument/2006/relationships/image" Target="../media/image224.png"/><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2" Type="http://schemas.openxmlformats.org/officeDocument/2006/relationships/image" Target="../media/image225.png"/><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2" Type="http://schemas.openxmlformats.org/officeDocument/2006/relationships/image" Target="../media/image226.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8" Type="http://schemas.openxmlformats.org/officeDocument/2006/relationships/oleObject" Target="../embeddings/oleObject18.bin"/><Relationship Id="rId13" Type="http://schemas.openxmlformats.org/officeDocument/2006/relationships/image" Target="../media/image27.wmf"/><Relationship Id="rId18" Type="http://schemas.openxmlformats.org/officeDocument/2006/relationships/oleObject" Target="../embeddings/oleObject23.bin"/><Relationship Id="rId3" Type="http://schemas.openxmlformats.org/officeDocument/2006/relationships/image" Target="../media/image22.wmf"/><Relationship Id="rId21" Type="http://schemas.openxmlformats.org/officeDocument/2006/relationships/image" Target="../media/image31.wmf"/><Relationship Id="rId7" Type="http://schemas.openxmlformats.org/officeDocument/2006/relationships/image" Target="../media/image24.wmf"/><Relationship Id="rId12" Type="http://schemas.openxmlformats.org/officeDocument/2006/relationships/oleObject" Target="../embeddings/oleObject20.bin"/><Relationship Id="rId17" Type="http://schemas.openxmlformats.org/officeDocument/2006/relationships/image" Target="../media/image29.wmf"/><Relationship Id="rId2" Type="http://schemas.openxmlformats.org/officeDocument/2006/relationships/oleObject" Target="../embeddings/oleObject15.bin"/><Relationship Id="rId16" Type="http://schemas.openxmlformats.org/officeDocument/2006/relationships/oleObject" Target="../embeddings/oleObject22.bin"/><Relationship Id="rId20" Type="http://schemas.openxmlformats.org/officeDocument/2006/relationships/oleObject" Target="../embeddings/oleObject24.bin"/><Relationship Id="rId1" Type="http://schemas.openxmlformats.org/officeDocument/2006/relationships/slideLayout" Target="../slideLayouts/slideLayout3.xml"/><Relationship Id="rId6" Type="http://schemas.openxmlformats.org/officeDocument/2006/relationships/oleObject" Target="../embeddings/oleObject17.bin"/><Relationship Id="rId11" Type="http://schemas.openxmlformats.org/officeDocument/2006/relationships/image" Target="../media/image26.wmf"/><Relationship Id="rId5" Type="http://schemas.openxmlformats.org/officeDocument/2006/relationships/image" Target="../media/image23.wmf"/><Relationship Id="rId15" Type="http://schemas.openxmlformats.org/officeDocument/2006/relationships/image" Target="../media/image28.wmf"/><Relationship Id="rId23" Type="http://schemas.openxmlformats.org/officeDocument/2006/relationships/image" Target="../media/image32.wmf"/><Relationship Id="rId10" Type="http://schemas.openxmlformats.org/officeDocument/2006/relationships/oleObject" Target="../embeddings/oleObject19.bin"/><Relationship Id="rId19" Type="http://schemas.openxmlformats.org/officeDocument/2006/relationships/image" Target="../media/image30.wmf"/><Relationship Id="rId4" Type="http://schemas.openxmlformats.org/officeDocument/2006/relationships/oleObject" Target="../embeddings/oleObject16.bin"/><Relationship Id="rId9" Type="http://schemas.openxmlformats.org/officeDocument/2006/relationships/image" Target="../media/image25.wmf"/><Relationship Id="rId14" Type="http://schemas.openxmlformats.org/officeDocument/2006/relationships/oleObject" Target="../embeddings/oleObject21.bin"/><Relationship Id="rId22" Type="http://schemas.openxmlformats.org/officeDocument/2006/relationships/oleObject" Target="../embeddings/oleObject25.bin"/></Relationships>
</file>

<file path=ppt/slides/_rels/slide13.xml.rels><?xml version="1.0" encoding="UTF-8" standalone="yes"?>
<Relationships xmlns="http://schemas.openxmlformats.org/package/2006/relationships"><Relationship Id="rId3" Type="http://schemas.openxmlformats.org/officeDocument/2006/relationships/image" Target="../media/image33.wmf"/><Relationship Id="rId7" Type="http://schemas.microsoft.com/office/2007/relationships/hdphoto" Target="../media/hdphoto3.wdp"/><Relationship Id="rId2" Type="http://schemas.openxmlformats.org/officeDocument/2006/relationships/oleObject" Target="../embeddings/oleObject26.bin"/><Relationship Id="rId1" Type="http://schemas.openxmlformats.org/officeDocument/2006/relationships/slideLayout" Target="../slideLayouts/slideLayout3.xml"/><Relationship Id="rId6" Type="http://schemas.openxmlformats.org/officeDocument/2006/relationships/image" Target="../media/image35.png"/><Relationship Id="rId5" Type="http://schemas.openxmlformats.org/officeDocument/2006/relationships/image" Target="../media/image34.wmf"/><Relationship Id="rId4" Type="http://schemas.openxmlformats.org/officeDocument/2006/relationships/oleObject" Target="../embeddings/oleObject27.bin"/></Relationships>
</file>

<file path=ppt/slides/_rels/slide14.xml.rels><?xml version="1.0" encoding="UTF-8" standalone="yes"?>
<Relationships xmlns="http://schemas.openxmlformats.org/package/2006/relationships"><Relationship Id="rId8" Type="http://schemas.openxmlformats.org/officeDocument/2006/relationships/oleObject" Target="../embeddings/oleObject31.bin"/><Relationship Id="rId13" Type="http://schemas.openxmlformats.org/officeDocument/2006/relationships/image" Target="../media/image32.wmf"/><Relationship Id="rId18" Type="http://schemas.openxmlformats.org/officeDocument/2006/relationships/oleObject" Target="../embeddings/oleObject37.bin"/><Relationship Id="rId3" Type="http://schemas.openxmlformats.org/officeDocument/2006/relationships/image" Target="../media/image26.wmf"/><Relationship Id="rId7" Type="http://schemas.openxmlformats.org/officeDocument/2006/relationships/image" Target="../media/image37.wmf"/><Relationship Id="rId12" Type="http://schemas.openxmlformats.org/officeDocument/2006/relationships/oleObject" Target="../embeddings/oleObject33.bin"/><Relationship Id="rId17" Type="http://schemas.openxmlformats.org/officeDocument/2006/relationships/oleObject" Target="../embeddings/oleObject36.bin"/><Relationship Id="rId2" Type="http://schemas.openxmlformats.org/officeDocument/2006/relationships/oleObject" Target="../embeddings/oleObject28.bin"/><Relationship Id="rId16" Type="http://schemas.openxmlformats.org/officeDocument/2006/relationships/image" Target="../media/image40.wmf"/><Relationship Id="rId20" Type="http://schemas.openxmlformats.org/officeDocument/2006/relationships/oleObject" Target="../embeddings/oleObject38.bin"/><Relationship Id="rId1" Type="http://schemas.openxmlformats.org/officeDocument/2006/relationships/slideLayout" Target="../slideLayouts/slideLayout3.xml"/><Relationship Id="rId6" Type="http://schemas.openxmlformats.org/officeDocument/2006/relationships/oleObject" Target="../embeddings/oleObject30.bin"/><Relationship Id="rId11" Type="http://schemas.openxmlformats.org/officeDocument/2006/relationships/image" Target="../media/image39.wmf"/><Relationship Id="rId5" Type="http://schemas.openxmlformats.org/officeDocument/2006/relationships/image" Target="../media/image36.wmf"/><Relationship Id="rId15" Type="http://schemas.openxmlformats.org/officeDocument/2006/relationships/oleObject" Target="../embeddings/oleObject35.bin"/><Relationship Id="rId10" Type="http://schemas.openxmlformats.org/officeDocument/2006/relationships/oleObject" Target="../embeddings/oleObject32.bin"/><Relationship Id="rId19" Type="http://schemas.openxmlformats.org/officeDocument/2006/relationships/image" Target="../media/image41.wmf"/><Relationship Id="rId4" Type="http://schemas.openxmlformats.org/officeDocument/2006/relationships/oleObject" Target="../embeddings/oleObject29.bin"/><Relationship Id="rId9" Type="http://schemas.openxmlformats.org/officeDocument/2006/relationships/image" Target="../media/image38.wmf"/><Relationship Id="rId14" Type="http://schemas.openxmlformats.org/officeDocument/2006/relationships/oleObject" Target="../embeddings/oleObject34.bin"/></Relationships>
</file>

<file path=ppt/slides/_rels/slide15.xml.rels><?xml version="1.0" encoding="UTF-8" standalone="yes"?>
<Relationships xmlns="http://schemas.openxmlformats.org/package/2006/relationships"><Relationship Id="rId3" Type="http://schemas.openxmlformats.org/officeDocument/2006/relationships/image" Target="../media/image42.wmf"/><Relationship Id="rId2" Type="http://schemas.openxmlformats.org/officeDocument/2006/relationships/oleObject" Target="../embeddings/oleObject39.bin"/><Relationship Id="rId1" Type="http://schemas.openxmlformats.org/officeDocument/2006/relationships/slideLayout" Target="../slideLayouts/slideLayout3.xml"/><Relationship Id="rId5" Type="http://schemas.openxmlformats.org/officeDocument/2006/relationships/image" Target="../media/image43.wmf"/><Relationship Id="rId4" Type="http://schemas.openxmlformats.org/officeDocument/2006/relationships/oleObject" Target="../embeddings/oleObject40.bin"/></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8" Type="http://schemas.openxmlformats.org/officeDocument/2006/relationships/oleObject" Target="../embeddings/oleObject44.bin"/><Relationship Id="rId3" Type="http://schemas.openxmlformats.org/officeDocument/2006/relationships/image" Target="../media/image44.wmf"/><Relationship Id="rId7" Type="http://schemas.openxmlformats.org/officeDocument/2006/relationships/image" Target="../media/image46.wmf"/><Relationship Id="rId12" Type="http://schemas.openxmlformats.org/officeDocument/2006/relationships/image" Target="../media/image49.png"/><Relationship Id="rId2" Type="http://schemas.openxmlformats.org/officeDocument/2006/relationships/oleObject" Target="../embeddings/oleObject41.bin"/><Relationship Id="rId1" Type="http://schemas.openxmlformats.org/officeDocument/2006/relationships/slideLayout" Target="../slideLayouts/slideLayout3.xml"/><Relationship Id="rId6" Type="http://schemas.openxmlformats.org/officeDocument/2006/relationships/oleObject" Target="../embeddings/oleObject43.bin"/><Relationship Id="rId11" Type="http://schemas.openxmlformats.org/officeDocument/2006/relationships/image" Target="../media/image48.wmf"/><Relationship Id="rId5" Type="http://schemas.openxmlformats.org/officeDocument/2006/relationships/image" Target="../media/image45.wmf"/><Relationship Id="rId10" Type="http://schemas.openxmlformats.org/officeDocument/2006/relationships/oleObject" Target="../embeddings/oleObject45.bin"/><Relationship Id="rId4" Type="http://schemas.openxmlformats.org/officeDocument/2006/relationships/oleObject" Target="../embeddings/oleObject42.bin"/><Relationship Id="rId9" Type="http://schemas.openxmlformats.org/officeDocument/2006/relationships/image" Target="../media/image47.wmf"/></Relationships>
</file>

<file path=ppt/slides/_rels/slide18.xml.rels><?xml version="1.0" encoding="UTF-8" standalone="yes"?>
<Relationships xmlns="http://schemas.openxmlformats.org/package/2006/relationships"><Relationship Id="rId8" Type="http://schemas.openxmlformats.org/officeDocument/2006/relationships/oleObject" Target="../embeddings/oleObject49.bin"/><Relationship Id="rId13" Type="http://schemas.openxmlformats.org/officeDocument/2006/relationships/image" Target="../media/image48.wmf"/><Relationship Id="rId3" Type="http://schemas.openxmlformats.org/officeDocument/2006/relationships/image" Target="../media/image44.wmf"/><Relationship Id="rId7" Type="http://schemas.openxmlformats.org/officeDocument/2006/relationships/image" Target="../media/image46.wmf"/><Relationship Id="rId12" Type="http://schemas.openxmlformats.org/officeDocument/2006/relationships/oleObject" Target="../embeddings/oleObject51.bin"/><Relationship Id="rId2" Type="http://schemas.openxmlformats.org/officeDocument/2006/relationships/oleObject" Target="../embeddings/oleObject46.bin"/><Relationship Id="rId1" Type="http://schemas.openxmlformats.org/officeDocument/2006/relationships/slideLayout" Target="../slideLayouts/slideLayout3.xml"/><Relationship Id="rId6" Type="http://schemas.openxmlformats.org/officeDocument/2006/relationships/oleObject" Target="../embeddings/oleObject48.bin"/><Relationship Id="rId11" Type="http://schemas.openxmlformats.org/officeDocument/2006/relationships/image" Target="../media/image50.wmf"/><Relationship Id="rId5" Type="http://schemas.openxmlformats.org/officeDocument/2006/relationships/image" Target="../media/image45.wmf"/><Relationship Id="rId10" Type="http://schemas.openxmlformats.org/officeDocument/2006/relationships/oleObject" Target="../embeddings/oleObject50.bin"/><Relationship Id="rId4" Type="http://schemas.openxmlformats.org/officeDocument/2006/relationships/oleObject" Target="../embeddings/oleObject47.bin"/><Relationship Id="rId9" Type="http://schemas.openxmlformats.org/officeDocument/2006/relationships/image" Target="../media/image47.wm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8" Type="http://schemas.openxmlformats.org/officeDocument/2006/relationships/oleObject" Target="../embeddings/oleObject55.bin"/><Relationship Id="rId13" Type="http://schemas.openxmlformats.org/officeDocument/2006/relationships/image" Target="../media/image56.wmf"/><Relationship Id="rId18" Type="http://schemas.openxmlformats.org/officeDocument/2006/relationships/oleObject" Target="../embeddings/oleObject60.bin"/><Relationship Id="rId3" Type="http://schemas.openxmlformats.org/officeDocument/2006/relationships/image" Target="../media/image51.wmf"/><Relationship Id="rId21" Type="http://schemas.openxmlformats.org/officeDocument/2006/relationships/oleObject" Target="../embeddings/oleObject63.bin"/><Relationship Id="rId7" Type="http://schemas.openxmlformats.org/officeDocument/2006/relationships/image" Target="../media/image53.wmf"/><Relationship Id="rId12" Type="http://schemas.openxmlformats.org/officeDocument/2006/relationships/oleObject" Target="../embeddings/oleObject57.bin"/><Relationship Id="rId17" Type="http://schemas.openxmlformats.org/officeDocument/2006/relationships/image" Target="../media/image58.wmf"/><Relationship Id="rId2" Type="http://schemas.openxmlformats.org/officeDocument/2006/relationships/oleObject" Target="../embeddings/oleObject52.bin"/><Relationship Id="rId16" Type="http://schemas.openxmlformats.org/officeDocument/2006/relationships/oleObject" Target="../embeddings/oleObject59.bin"/><Relationship Id="rId20" Type="http://schemas.openxmlformats.org/officeDocument/2006/relationships/oleObject" Target="../embeddings/oleObject62.bin"/><Relationship Id="rId1" Type="http://schemas.openxmlformats.org/officeDocument/2006/relationships/slideLayout" Target="../slideLayouts/slideLayout3.xml"/><Relationship Id="rId6" Type="http://schemas.openxmlformats.org/officeDocument/2006/relationships/oleObject" Target="../embeddings/oleObject54.bin"/><Relationship Id="rId11" Type="http://schemas.openxmlformats.org/officeDocument/2006/relationships/image" Target="../media/image55.wmf"/><Relationship Id="rId5" Type="http://schemas.openxmlformats.org/officeDocument/2006/relationships/image" Target="../media/image52.wmf"/><Relationship Id="rId15" Type="http://schemas.openxmlformats.org/officeDocument/2006/relationships/image" Target="../media/image57.wmf"/><Relationship Id="rId10" Type="http://schemas.openxmlformats.org/officeDocument/2006/relationships/oleObject" Target="../embeddings/oleObject56.bin"/><Relationship Id="rId19" Type="http://schemas.openxmlformats.org/officeDocument/2006/relationships/oleObject" Target="../embeddings/oleObject61.bin"/><Relationship Id="rId4" Type="http://schemas.openxmlformats.org/officeDocument/2006/relationships/oleObject" Target="../embeddings/oleObject53.bin"/><Relationship Id="rId9" Type="http://schemas.openxmlformats.org/officeDocument/2006/relationships/image" Target="../media/image54.wmf"/><Relationship Id="rId14" Type="http://schemas.openxmlformats.org/officeDocument/2006/relationships/oleObject" Target="../embeddings/oleObject58.bin"/></Relationships>
</file>

<file path=ppt/slides/_rels/slide22.xml.rels><?xml version="1.0" encoding="UTF-8" standalone="yes"?>
<Relationships xmlns="http://schemas.openxmlformats.org/package/2006/relationships"><Relationship Id="rId8" Type="http://schemas.openxmlformats.org/officeDocument/2006/relationships/oleObject" Target="../embeddings/oleObject67.bin"/><Relationship Id="rId3" Type="http://schemas.openxmlformats.org/officeDocument/2006/relationships/image" Target="../media/image59.wmf"/><Relationship Id="rId7" Type="http://schemas.openxmlformats.org/officeDocument/2006/relationships/image" Target="../media/image61.wmf"/><Relationship Id="rId2" Type="http://schemas.openxmlformats.org/officeDocument/2006/relationships/oleObject" Target="../embeddings/oleObject64.bin"/><Relationship Id="rId1" Type="http://schemas.openxmlformats.org/officeDocument/2006/relationships/slideLayout" Target="../slideLayouts/slideLayout3.xml"/><Relationship Id="rId6" Type="http://schemas.openxmlformats.org/officeDocument/2006/relationships/oleObject" Target="../embeddings/oleObject66.bin"/><Relationship Id="rId5" Type="http://schemas.openxmlformats.org/officeDocument/2006/relationships/image" Target="../media/image60.wmf"/><Relationship Id="rId4" Type="http://schemas.openxmlformats.org/officeDocument/2006/relationships/oleObject" Target="../embeddings/oleObject65.bin"/><Relationship Id="rId9" Type="http://schemas.openxmlformats.org/officeDocument/2006/relationships/image" Target="../media/image62.wm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8" Type="http://schemas.openxmlformats.org/officeDocument/2006/relationships/oleObject" Target="../embeddings/oleObject71.bin"/><Relationship Id="rId13" Type="http://schemas.openxmlformats.org/officeDocument/2006/relationships/image" Target="../media/image66.wmf"/><Relationship Id="rId3" Type="http://schemas.openxmlformats.org/officeDocument/2006/relationships/image" Target="../media/image7.wmf"/><Relationship Id="rId7" Type="http://schemas.openxmlformats.org/officeDocument/2006/relationships/image" Target="../media/image64.wmf"/><Relationship Id="rId12" Type="http://schemas.openxmlformats.org/officeDocument/2006/relationships/oleObject" Target="../embeddings/oleObject73.bin"/><Relationship Id="rId2" Type="http://schemas.openxmlformats.org/officeDocument/2006/relationships/oleObject" Target="../embeddings/oleObject68.bin"/><Relationship Id="rId1" Type="http://schemas.openxmlformats.org/officeDocument/2006/relationships/slideLayout" Target="../slideLayouts/slideLayout3.xml"/><Relationship Id="rId6" Type="http://schemas.openxmlformats.org/officeDocument/2006/relationships/oleObject" Target="../embeddings/oleObject70.bin"/><Relationship Id="rId11" Type="http://schemas.openxmlformats.org/officeDocument/2006/relationships/image" Target="../media/image40.wmf"/><Relationship Id="rId5" Type="http://schemas.openxmlformats.org/officeDocument/2006/relationships/image" Target="../media/image63.wmf"/><Relationship Id="rId15" Type="http://schemas.openxmlformats.org/officeDocument/2006/relationships/image" Target="../media/image67.png"/><Relationship Id="rId10" Type="http://schemas.openxmlformats.org/officeDocument/2006/relationships/oleObject" Target="../embeddings/oleObject72.bin"/><Relationship Id="rId4" Type="http://schemas.openxmlformats.org/officeDocument/2006/relationships/oleObject" Target="../embeddings/oleObject69.bin"/><Relationship Id="rId9" Type="http://schemas.openxmlformats.org/officeDocument/2006/relationships/image" Target="../media/image65.wmf"/><Relationship Id="rId14" Type="http://schemas.openxmlformats.org/officeDocument/2006/relationships/oleObject" Target="../embeddings/oleObject74.bin"/></Relationships>
</file>

<file path=ppt/slides/_rels/slide26.xml.rels><?xml version="1.0" encoding="UTF-8" standalone="yes"?>
<Relationships xmlns="http://schemas.openxmlformats.org/package/2006/relationships"><Relationship Id="rId8" Type="http://schemas.openxmlformats.org/officeDocument/2006/relationships/oleObject" Target="../embeddings/oleObject78.bin"/><Relationship Id="rId13" Type="http://schemas.openxmlformats.org/officeDocument/2006/relationships/oleObject" Target="../embeddings/oleObject81.bin"/><Relationship Id="rId3" Type="http://schemas.openxmlformats.org/officeDocument/2006/relationships/image" Target="../media/image7.wmf"/><Relationship Id="rId7" Type="http://schemas.openxmlformats.org/officeDocument/2006/relationships/image" Target="../media/image65.wmf"/><Relationship Id="rId12" Type="http://schemas.openxmlformats.org/officeDocument/2006/relationships/oleObject" Target="../embeddings/oleObject80.bin"/><Relationship Id="rId2" Type="http://schemas.openxmlformats.org/officeDocument/2006/relationships/oleObject" Target="../embeddings/oleObject75.bin"/><Relationship Id="rId1" Type="http://schemas.openxmlformats.org/officeDocument/2006/relationships/slideLayout" Target="../slideLayouts/slideLayout3.xml"/><Relationship Id="rId6" Type="http://schemas.openxmlformats.org/officeDocument/2006/relationships/oleObject" Target="../embeddings/oleObject77.bin"/><Relationship Id="rId11" Type="http://schemas.openxmlformats.org/officeDocument/2006/relationships/image" Target="../media/image66.wmf"/><Relationship Id="rId5" Type="http://schemas.openxmlformats.org/officeDocument/2006/relationships/image" Target="../media/image63.wmf"/><Relationship Id="rId10" Type="http://schemas.openxmlformats.org/officeDocument/2006/relationships/oleObject" Target="../embeddings/oleObject79.bin"/><Relationship Id="rId4" Type="http://schemas.openxmlformats.org/officeDocument/2006/relationships/oleObject" Target="../embeddings/oleObject76.bin"/><Relationship Id="rId9" Type="http://schemas.openxmlformats.org/officeDocument/2006/relationships/image" Target="../media/image40.wmf"/><Relationship Id="rId14" Type="http://schemas.openxmlformats.org/officeDocument/2006/relationships/image" Target="../media/image64.wmf"/></Relationships>
</file>

<file path=ppt/slides/_rels/slide27.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50.wmf"/><Relationship Id="rId2" Type="http://schemas.openxmlformats.org/officeDocument/2006/relationships/oleObject" Target="../embeddings/oleObject50.bin"/><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5.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6.xml"/><Relationship Id="rId4" Type="http://schemas.openxmlformats.org/officeDocument/2006/relationships/image" Target="../media/image78.png"/></Relationships>
</file>

<file path=ppt/slides/_rels/slide37.xml.rels><?xml version="1.0" encoding="UTF-8" standalone="yes"?>
<Relationships xmlns="http://schemas.openxmlformats.org/package/2006/relationships"><Relationship Id="rId3" Type="http://schemas.openxmlformats.org/officeDocument/2006/relationships/oleObject" Target="../embeddings/oleObject82.bin"/><Relationship Id="rId2" Type="http://schemas.openxmlformats.org/officeDocument/2006/relationships/image" Target="../media/image79.png"/><Relationship Id="rId1" Type="http://schemas.openxmlformats.org/officeDocument/2006/relationships/slideLayout" Target="../slideLayouts/slideLayout3.xml"/><Relationship Id="rId6" Type="http://schemas.openxmlformats.org/officeDocument/2006/relationships/image" Target="../media/image80.wmf"/><Relationship Id="rId5" Type="http://schemas.openxmlformats.org/officeDocument/2006/relationships/oleObject" Target="../embeddings/oleObject83.bin"/><Relationship Id="rId4" Type="http://schemas.openxmlformats.org/officeDocument/2006/relationships/image" Target="../media/image57.wmf"/></Relationships>
</file>

<file path=ppt/slides/_rels/slide38.xml.rels><?xml version="1.0" encoding="UTF-8" standalone="yes"?>
<Relationships xmlns="http://schemas.openxmlformats.org/package/2006/relationships"><Relationship Id="rId8" Type="http://schemas.openxmlformats.org/officeDocument/2006/relationships/oleObject" Target="../embeddings/oleObject87.bin"/><Relationship Id="rId13" Type="http://schemas.openxmlformats.org/officeDocument/2006/relationships/image" Target="../media/image86.wmf"/><Relationship Id="rId18" Type="http://schemas.openxmlformats.org/officeDocument/2006/relationships/oleObject" Target="../embeddings/oleObject92.bin"/><Relationship Id="rId3" Type="http://schemas.openxmlformats.org/officeDocument/2006/relationships/image" Target="../media/image81.wmf"/><Relationship Id="rId21" Type="http://schemas.openxmlformats.org/officeDocument/2006/relationships/image" Target="../media/image90.wmf"/><Relationship Id="rId7" Type="http://schemas.openxmlformats.org/officeDocument/2006/relationships/image" Target="../media/image83.wmf"/><Relationship Id="rId12" Type="http://schemas.openxmlformats.org/officeDocument/2006/relationships/oleObject" Target="../embeddings/oleObject89.bin"/><Relationship Id="rId17" Type="http://schemas.openxmlformats.org/officeDocument/2006/relationships/image" Target="../media/image88.wmf"/><Relationship Id="rId2" Type="http://schemas.openxmlformats.org/officeDocument/2006/relationships/oleObject" Target="../embeddings/oleObject84.bin"/><Relationship Id="rId16" Type="http://schemas.openxmlformats.org/officeDocument/2006/relationships/oleObject" Target="../embeddings/oleObject91.bin"/><Relationship Id="rId20" Type="http://schemas.openxmlformats.org/officeDocument/2006/relationships/oleObject" Target="../embeddings/oleObject93.bin"/><Relationship Id="rId1" Type="http://schemas.openxmlformats.org/officeDocument/2006/relationships/slideLayout" Target="../slideLayouts/slideLayout3.xml"/><Relationship Id="rId6" Type="http://schemas.openxmlformats.org/officeDocument/2006/relationships/oleObject" Target="../embeddings/oleObject86.bin"/><Relationship Id="rId11" Type="http://schemas.openxmlformats.org/officeDocument/2006/relationships/image" Target="../media/image85.wmf"/><Relationship Id="rId5" Type="http://schemas.openxmlformats.org/officeDocument/2006/relationships/image" Target="../media/image82.wmf"/><Relationship Id="rId15" Type="http://schemas.openxmlformats.org/officeDocument/2006/relationships/image" Target="../media/image87.wmf"/><Relationship Id="rId10" Type="http://schemas.openxmlformats.org/officeDocument/2006/relationships/oleObject" Target="../embeddings/oleObject88.bin"/><Relationship Id="rId19" Type="http://schemas.openxmlformats.org/officeDocument/2006/relationships/image" Target="../media/image89.wmf"/><Relationship Id="rId4" Type="http://schemas.openxmlformats.org/officeDocument/2006/relationships/oleObject" Target="../embeddings/oleObject85.bin"/><Relationship Id="rId9" Type="http://schemas.openxmlformats.org/officeDocument/2006/relationships/image" Target="../media/image84.wmf"/><Relationship Id="rId14" Type="http://schemas.openxmlformats.org/officeDocument/2006/relationships/oleObject" Target="../embeddings/oleObject90.bin"/></Relationships>
</file>

<file path=ppt/slides/_rels/slide39.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92.wmf"/><Relationship Id="rId7" Type="http://schemas.openxmlformats.org/officeDocument/2006/relationships/image" Target="../media/image94.wmf"/><Relationship Id="rId2" Type="http://schemas.openxmlformats.org/officeDocument/2006/relationships/oleObject" Target="../embeddings/oleObject94.bin"/><Relationship Id="rId1" Type="http://schemas.openxmlformats.org/officeDocument/2006/relationships/slideLayout" Target="../slideLayouts/slideLayout3.xml"/><Relationship Id="rId6" Type="http://schemas.openxmlformats.org/officeDocument/2006/relationships/oleObject" Target="../embeddings/oleObject96.bin"/><Relationship Id="rId5" Type="http://schemas.openxmlformats.org/officeDocument/2006/relationships/image" Target="../media/image93.wmf"/><Relationship Id="rId4" Type="http://schemas.openxmlformats.org/officeDocument/2006/relationships/oleObject" Target="../embeddings/oleObject95.bin"/></Relationships>
</file>

<file path=ppt/slides/_rels/slide42.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jpeg"/><Relationship Id="rId1" Type="http://schemas.openxmlformats.org/officeDocument/2006/relationships/slideLayout" Target="../slideLayouts/slideLayout3.xml"/><Relationship Id="rId4" Type="http://schemas.openxmlformats.org/officeDocument/2006/relationships/image" Target="../media/image97.png"/></Relationships>
</file>

<file path=ppt/slides/_rels/slide43.xml.rels><?xml version="1.0" encoding="UTF-8" standalone="yes"?>
<Relationships xmlns="http://schemas.openxmlformats.org/package/2006/relationships"><Relationship Id="rId2" Type="http://schemas.openxmlformats.org/officeDocument/2006/relationships/image" Target="../media/image98.jpe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00.png"/><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7.png"/><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8" Type="http://schemas.openxmlformats.org/officeDocument/2006/relationships/oleObject" Target="../embeddings/oleObject100.bin"/><Relationship Id="rId13" Type="http://schemas.openxmlformats.org/officeDocument/2006/relationships/image" Target="../media/image112.wmf"/><Relationship Id="rId3" Type="http://schemas.openxmlformats.org/officeDocument/2006/relationships/image" Target="../media/image108.wmf"/><Relationship Id="rId7" Type="http://schemas.openxmlformats.org/officeDocument/2006/relationships/image" Target="../media/image94.wmf"/><Relationship Id="rId12" Type="http://schemas.openxmlformats.org/officeDocument/2006/relationships/oleObject" Target="../embeddings/oleObject102.bin"/><Relationship Id="rId17" Type="http://schemas.openxmlformats.org/officeDocument/2006/relationships/oleObject" Target="../embeddings/oleObject105.bin"/><Relationship Id="rId2" Type="http://schemas.openxmlformats.org/officeDocument/2006/relationships/oleObject" Target="../embeddings/oleObject97.bin"/><Relationship Id="rId16" Type="http://schemas.openxmlformats.org/officeDocument/2006/relationships/oleObject" Target="../embeddings/oleObject104.bin"/><Relationship Id="rId1" Type="http://schemas.openxmlformats.org/officeDocument/2006/relationships/slideLayout" Target="../slideLayouts/slideLayout3.xml"/><Relationship Id="rId6" Type="http://schemas.openxmlformats.org/officeDocument/2006/relationships/oleObject" Target="../embeddings/oleObject99.bin"/><Relationship Id="rId11" Type="http://schemas.openxmlformats.org/officeDocument/2006/relationships/image" Target="../media/image111.wmf"/><Relationship Id="rId5" Type="http://schemas.openxmlformats.org/officeDocument/2006/relationships/image" Target="../media/image109.wmf"/><Relationship Id="rId15" Type="http://schemas.openxmlformats.org/officeDocument/2006/relationships/image" Target="../media/image113.wmf"/><Relationship Id="rId10" Type="http://schemas.openxmlformats.org/officeDocument/2006/relationships/oleObject" Target="../embeddings/oleObject101.bin"/><Relationship Id="rId4" Type="http://schemas.openxmlformats.org/officeDocument/2006/relationships/oleObject" Target="../embeddings/oleObject98.bin"/><Relationship Id="rId9" Type="http://schemas.openxmlformats.org/officeDocument/2006/relationships/image" Target="../media/image110.wmf"/><Relationship Id="rId14" Type="http://schemas.openxmlformats.org/officeDocument/2006/relationships/oleObject" Target="../embeddings/oleObject103.bin"/></Relationships>
</file>

<file path=ppt/slides/_rels/slide55.xml.rels><?xml version="1.0" encoding="UTF-8" standalone="yes"?>
<Relationships xmlns="http://schemas.openxmlformats.org/package/2006/relationships"><Relationship Id="rId8" Type="http://schemas.openxmlformats.org/officeDocument/2006/relationships/image" Target="../media/image58.wmf"/><Relationship Id="rId13" Type="http://schemas.openxmlformats.org/officeDocument/2006/relationships/oleObject" Target="../embeddings/oleObject111.bin"/><Relationship Id="rId18" Type="http://schemas.openxmlformats.org/officeDocument/2006/relationships/image" Target="../media/image118.png"/><Relationship Id="rId3" Type="http://schemas.openxmlformats.org/officeDocument/2006/relationships/oleObject" Target="../embeddings/oleObject106.bin"/><Relationship Id="rId7" Type="http://schemas.openxmlformats.org/officeDocument/2006/relationships/oleObject" Target="../embeddings/oleObject108.bin"/><Relationship Id="rId12" Type="http://schemas.openxmlformats.org/officeDocument/2006/relationships/image" Target="../media/image116.wmf"/><Relationship Id="rId17" Type="http://schemas.openxmlformats.org/officeDocument/2006/relationships/oleObject" Target="../embeddings/oleObject113.bin"/><Relationship Id="rId2" Type="http://schemas.openxmlformats.org/officeDocument/2006/relationships/notesSlide" Target="../notesSlides/notesSlide1.xml"/><Relationship Id="rId16" Type="http://schemas.openxmlformats.org/officeDocument/2006/relationships/image" Target="../media/image117.wmf"/><Relationship Id="rId1" Type="http://schemas.openxmlformats.org/officeDocument/2006/relationships/slideLayout" Target="../slideLayouts/slideLayout3.xml"/><Relationship Id="rId6" Type="http://schemas.openxmlformats.org/officeDocument/2006/relationships/image" Target="../media/image115.wmf"/><Relationship Id="rId11" Type="http://schemas.openxmlformats.org/officeDocument/2006/relationships/oleObject" Target="../embeddings/oleObject110.bin"/><Relationship Id="rId5" Type="http://schemas.openxmlformats.org/officeDocument/2006/relationships/oleObject" Target="../embeddings/oleObject107.bin"/><Relationship Id="rId15" Type="http://schemas.openxmlformats.org/officeDocument/2006/relationships/oleObject" Target="../embeddings/oleObject112.bin"/><Relationship Id="rId10" Type="http://schemas.openxmlformats.org/officeDocument/2006/relationships/image" Target="../media/image65.wmf"/><Relationship Id="rId19" Type="http://schemas.microsoft.com/office/2007/relationships/hdphoto" Target="../media/hdphoto8.wdp"/><Relationship Id="rId4" Type="http://schemas.openxmlformats.org/officeDocument/2006/relationships/image" Target="../media/image114.wmf"/><Relationship Id="rId9" Type="http://schemas.openxmlformats.org/officeDocument/2006/relationships/oleObject" Target="../embeddings/oleObject109.bin"/><Relationship Id="rId14" Type="http://schemas.openxmlformats.org/officeDocument/2006/relationships/image" Target="../media/image57.wmf"/></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8" Type="http://schemas.openxmlformats.org/officeDocument/2006/relationships/image" Target="../media/image120.wmf"/><Relationship Id="rId13" Type="http://schemas.openxmlformats.org/officeDocument/2006/relationships/image" Target="../media/image124.png"/><Relationship Id="rId3" Type="http://schemas.openxmlformats.org/officeDocument/2006/relationships/oleObject" Target="../embeddings/oleObject114.bin"/><Relationship Id="rId7" Type="http://schemas.openxmlformats.org/officeDocument/2006/relationships/oleObject" Target="../embeddings/oleObject116.bin"/><Relationship Id="rId12" Type="http://schemas.microsoft.com/office/2007/relationships/hdphoto" Target="../media/hdphoto9.wdp"/><Relationship Id="rId2" Type="http://schemas.openxmlformats.org/officeDocument/2006/relationships/image" Target="../media/image112.png"/><Relationship Id="rId1" Type="http://schemas.openxmlformats.org/officeDocument/2006/relationships/slideLayout" Target="../slideLayouts/slideLayout3.xml"/><Relationship Id="rId6" Type="http://schemas.openxmlformats.org/officeDocument/2006/relationships/image" Target="../media/image119.wmf"/><Relationship Id="rId11" Type="http://schemas.openxmlformats.org/officeDocument/2006/relationships/image" Target="../media/image123.png"/><Relationship Id="rId5" Type="http://schemas.openxmlformats.org/officeDocument/2006/relationships/oleObject" Target="../embeddings/oleObject115.bin"/><Relationship Id="rId10" Type="http://schemas.openxmlformats.org/officeDocument/2006/relationships/image" Target="../media/image122.png"/><Relationship Id="rId4" Type="http://schemas.openxmlformats.org/officeDocument/2006/relationships/image" Target="../media/image57.wmf"/><Relationship Id="rId9" Type="http://schemas.openxmlformats.org/officeDocument/2006/relationships/image" Target="../media/image121.png"/><Relationship Id="rId14" Type="http://schemas.microsoft.com/office/2007/relationships/hdphoto" Target="../media/hdphoto10.wdp"/></Relationships>
</file>

<file path=ppt/slides/_rels/slide58.xml.rels><?xml version="1.0" encoding="UTF-8" standalone="yes"?>
<Relationships xmlns="http://schemas.openxmlformats.org/package/2006/relationships"><Relationship Id="rId8" Type="http://schemas.openxmlformats.org/officeDocument/2006/relationships/oleObject" Target="../embeddings/oleObject120.bin"/><Relationship Id="rId3" Type="http://schemas.openxmlformats.org/officeDocument/2006/relationships/image" Target="../media/image125.wmf"/><Relationship Id="rId7" Type="http://schemas.openxmlformats.org/officeDocument/2006/relationships/image" Target="../media/image127.wmf"/><Relationship Id="rId12" Type="http://schemas.openxmlformats.org/officeDocument/2006/relationships/image" Target="../media/image130.png"/><Relationship Id="rId2" Type="http://schemas.openxmlformats.org/officeDocument/2006/relationships/oleObject" Target="../embeddings/oleObject117.bin"/><Relationship Id="rId1" Type="http://schemas.openxmlformats.org/officeDocument/2006/relationships/slideLayout" Target="../slideLayouts/slideLayout3.xml"/><Relationship Id="rId6" Type="http://schemas.openxmlformats.org/officeDocument/2006/relationships/oleObject" Target="../embeddings/oleObject119.bin"/><Relationship Id="rId11" Type="http://schemas.microsoft.com/office/2007/relationships/hdphoto" Target="../media/hdphoto11.wdp"/><Relationship Id="rId5" Type="http://schemas.openxmlformats.org/officeDocument/2006/relationships/image" Target="../media/image126.wmf"/><Relationship Id="rId10" Type="http://schemas.openxmlformats.org/officeDocument/2006/relationships/image" Target="../media/image129.png"/><Relationship Id="rId4" Type="http://schemas.openxmlformats.org/officeDocument/2006/relationships/oleObject" Target="../embeddings/oleObject118.bin"/><Relationship Id="rId9" Type="http://schemas.openxmlformats.org/officeDocument/2006/relationships/image" Target="../media/image128.wmf"/></Relationships>
</file>

<file path=ppt/slides/_rels/slide59.xml.rels><?xml version="1.0" encoding="UTF-8" standalone="yes"?>
<Relationships xmlns="http://schemas.openxmlformats.org/package/2006/relationships"><Relationship Id="rId3" Type="http://schemas.openxmlformats.org/officeDocument/2006/relationships/image" Target="../media/image131.wmf"/><Relationship Id="rId2" Type="http://schemas.openxmlformats.org/officeDocument/2006/relationships/oleObject" Target="../embeddings/oleObject121.bin"/><Relationship Id="rId1" Type="http://schemas.openxmlformats.org/officeDocument/2006/relationships/slideLayout" Target="../slideLayouts/slideLayout3.xml"/><Relationship Id="rId5" Type="http://schemas.openxmlformats.org/officeDocument/2006/relationships/image" Target="../media/image132.wmf"/><Relationship Id="rId4" Type="http://schemas.openxmlformats.org/officeDocument/2006/relationships/oleObject" Target="../embeddings/oleObject122.bin"/></Relationships>
</file>

<file path=ppt/slides/_rels/slide6.xml.rels><?xml version="1.0" encoding="UTF-8" standalone="yes"?>
<Relationships xmlns="http://schemas.openxmlformats.org/package/2006/relationships"><Relationship Id="rId8" Type="http://schemas.openxmlformats.org/officeDocument/2006/relationships/oleObject" Target="../embeddings/oleObject4.bin"/><Relationship Id="rId13" Type="http://schemas.openxmlformats.org/officeDocument/2006/relationships/image" Target="../media/image12.wmf"/><Relationship Id="rId18" Type="http://schemas.openxmlformats.org/officeDocument/2006/relationships/oleObject" Target="../embeddings/oleObject9.bin"/><Relationship Id="rId26" Type="http://schemas.openxmlformats.org/officeDocument/2006/relationships/oleObject" Target="../embeddings/oleObject13.bin"/><Relationship Id="rId3" Type="http://schemas.openxmlformats.org/officeDocument/2006/relationships/image" Target="../media/image7.wmf"/><Relationship Id="rId21" Type="http://schemas.openxmlformats.org/officeDocument/2006/relationships/image" Target="../media/image16.wmf"/><Relationship Id="rId7" Type="http://schemas.openxmlformats.org/officeDocument/2006/relationships/image" Target="../media/image9.wmf"/><Relationship Id="rId12" Type="http://schemas.openxmlformats.org/officeDocument/2006/relationships/oleObject" Target="../embeddings/oleObject6.bin"/><Relationship Id="rId17" Type="http://schemas.openxmlformats.org/officeDocument/2006/relationships/image" Target="../media/image14.wmf"/><Relationship Id="rId25" Type="http://schemas.openxmlformats.org/officeDocument/2006/relationships/image" Target="../media/image18.wmf"/><Relationship Id="rId2" Type="http://schemas.openxmlformats.org/officeDocument/2006/relationships/oleObject" Target="../embeddings/oleObject1.bin"/><Relationship Id="rId16" Type="http://schemas.openxmlformats.org/officeDocument/2006/relationships/oleObject" Target="../embeddings/oleObject8.bin"/><Relationship Id="rId20" Type="http://schemas.openxmlformats.org/officeDocument/2006/relationships/oleObject" Target="../embeddings/oleObject10.bin"/><Relationship Id="rId1" Type="http://schemas.openxmlformats.org/officeDocument/2006/relationships/slideLayout" Target="../slideLayouts/slideLayout3.xml"/><Relationship Id="rId6" Type="http://schemas.openxmlformats.org/officeDocument/2006/relationships/oleObject" Target="../embeddings/oleObject3.bin"/><Relationship Id="rId11" Type="http://schemas.openxmlformats.org/officeDocument/2006/relationships/image" Target="../media/image11.wmf"/><Relationship Id="rId24" Type="http://schemas.openxmlformats.org/officeDocument/2006/relationships/oleObject" Target="../embeddings/oleObject12.bin"/><Relationship Id="rId5" Type="http://schemas.openxmlformats.org/officeDocument/2006/relationships/image" Target="../media/image8.wmf"/><Relationship Id="rId15" Type="http://schemas.openxmlformats.org/officeDocument/2006/relationships/image" Target="../media/image13.wmf"/><Relationship Id="rId23" Type="http://schemas.openxmlformats.org/officeDocument/2006/relationships/image" Target="../media/image17.wmf"/><Relationship Id="rId28" Type="http://schemas.openxmlformats.org/officeDocument/2006/relationships/image" Target="../media/image19.wmf"/><Relationship Id="rId10" Type="http://schemas.openxmlformats.org/officeDocument/2006/relationships/oleObject" Target="../embeddings/oleObject5.bin"/><Relationship Id="rId19" Type="http://schemas.openxmlformats.org/officeDocument/2006/relationships/image" Target="../media/image15.wmf"/><Relationship Id="rId4" Type="http://schemas.openxmlformats.org/officeDocument/2006/relationships/oleObject" Target="../embeddings/oleObject2.bin"/><Relationship Id="rId9" Type="http://schemas.openxmlformats.org/officeDocument/2006/relationships/image" Target="../media/image10.wmf"/><Relationship Id="rId14" Type="http://schemas.openxmlformats.org/officeDocument/2006/relationships/oleObject" Target="../embeddings/oleObject7.bin"/><Relationship Id="rId22" Type="http://schemas.openxmlformats.org/officeDocument/2006/relationships/oleObject" Target="../embeddings/oleObject11.bin"/><Relationship Id="rId27" Type="http://schemas.openxmlformats.org/officeDocument/2006/relationships/oleObject" Target="../embeddings/oleObject14.bin"/></Relationships>
</file>

<file path=ppt/slides/_rels/slide60.xml.rels><?xml version="1.0" encoding="UTF-8" standalone="yes"?>
<Relationships xmlns="http://schemas.openxmlformats.org/package/2006/relationships"><Relationship Id="rId3" Type="http://schemas.microsoft.com/office/2007/relationships/hdphoto" Target="../media/hdphoto12.wdp"/><Relationship Id="rId2" Type="http://schemas.openxmlformats.org/officeDocument/2006/relationships/image" Target="../media/image133.png"/><Relationship Id="rId1" Type="http://schemas.openxmlformats.org/officeDocument/2006/relationships/slideLayout" Target="../slideLayouts/slideLayout7.xml"/><Relationship Id="rId5" Type="http://schemas.microsoft.com/office/2007/relationships/hdphoto" Target="../media/hdphoto11.wdp"/><Relationship Id="rId4" Type="http://schemas.openxmlformats.org/officeDocument/2006/relationships/image" Target="../media/image129.png"/></Relationships>
</file>

<file path=ppt/slides/_rels/slide61.xml.rels><?xml version="1.0" encoding="UTF-8" standalone="yes"?>
<Relationships xmlns="http://schemas.openxmlformats.org/package/2006/relationships"><Relationship Id="rId3" Type="http://schemas.microsoft.com/office/2007/relationships/hdphoto" Target="../media/hdphoto13.wdp"/><Relationship Id="rId2" Type="http://schemas.openxmlformats.org/officeDocument/2006/relationships/image" Target="../media/image134.png"/><Relationship Id="rId1" Type="http://schemas.openxmlformats.org/officeDocument/2006/relationships/slideLayout" Target="../slideLayouts/slideLayout3.xml"/><Relationship Id="rId5" Type="http://schemas.microsoft.com/office/2007/relationships/hdphoto" Target="../media/hdphoto9.wdp"/><Relationship Id="rId4" Type="http://schemas.openxmlformats.org/officeDocument/2006/relationships/image" Target="../media/image123.png"/></Relationships>
</file>

<file path=ppt/slides/_rels/slide62.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6.png"/><Relationship Id="rId1" Type="http://schemas.openxmlformats.org/officeDocument/2006/relationships/slideLayout" Target="../slideLayouts/slideLayout3.xml"/><Relationship Id="rId6" Type="http://schemas.openxmlformats.org/officeDocument/2006/relationships/image" Target="../media/image108.wmf"/><Relationship Id="rId5" Type="http://schemas.openxmlformats.org/officeDocument/2006/relationships/oleObject" Target="../embeddings/oleObject123.bin"/><Relationship Id="rId4" Type="http://schemas.openxmlformats.org/officeDocument/2006/relationships/image" Target="../media/image138.png"/></Relationships>
</file>

<file path=ppt/slides/_rels/slide64.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3.xml"/><Relationship Id="rId5" Type="http://schemas.openxmlformats.org/officeDocument/2006/relationships/image" Target="../media/image147.png"/><Relationship Id="rId4" Type="http://schemas.openxmlformats.org/officeDocument/2006/relationships/image" Target="../media/image146.png"/></Relationships>
</file>

<file path=ppt/slides/_rels/slide68.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50.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154.png"/><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image" Target="../media/image156.jpeg"/><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13" Type="http://schemas.openxmlformats.org/officeDocument/2006/relationships/image" Target="../media/image80.wmf"/><Relationship Id="rId18" Type="http://schemas.openxmlformats.org/officeDocument/2006/relationships/oleObject" Target="../embeddings/oleObject132.bin"/><Relationship Id="rId26" Type="http://schemas.openxmlformats.org/officeDocument/2006/relationships/oleObject" Target="../embeddings/oleObject137.bin"/><Relationship Id="rId21" Type="http://schemas.openxmlformats.org/officeDocument/2006/relationships/image" Target="../media/image166.wmf"/><Relationship Id="rId34" Type="http://schemas.openxmlformats.org/officeDocument/2006/relationships/oleObject" Target="../embeddings/oleObject145.bin"/><Relationship Id="rId7" Type="http://schemas.openxmlformats.org/officeDocument/2006/relationships/image" Target="../media/image161.wmf"/><Relationship Id="rId12" Type="http://schemas.openxmlformats.org/officeDocument/2006/relationships/oleObject" Target="../embeddings/oleObject129.bin"/><Relationship Id="rId17" Type="http://schemas.openxmlformats.org/officeDocument/2006/relationships/image" Target="../media/image164.wmf"/><Relationship Id="rId25" Type="http://schemas.openxmlformats.org/officeDocument/2006/relationships/oleObject" Target="../embeddings/oleObject136.bin"/><Relationship Id="rId33" Type="http://schemas.openxmlformats.org/officeDocument/2006/relationships/oleObject" Target="../embeddings/oleObject144.bin"/><Relationship Id="rId2" Type="http://schemas.openxmlformats.org/officeDocument/2006/relationships/oleObject" Target="../embeddings/oleObject124.bin"/><Relationship Id="rId16" Type="http://schemas.openxmlformats.org/officeDocument/2006/relationships/oleObject" Target="../embeddings/oleObject131.bin"/><Relationship Id="rId20" Type="http://schemas.openxmlformats.org/officeDocument/2006/relationships/oleObject" Target="../embeddings/oleObject133.bin"/><Relationship Id="rId29" Type="http://schemas.openxmlformats.org/officeDocument/2006/relationships/oleObject" Target="../embeddings/oleObject140.bin"/><Relationship Id="rId1" Type="http://schemas.openxmlformats.org/officeDocument/2006/relationships/slideLayout" Target="../slideLayouts/slideLayout3.xml"/><Relationship Id="rId6" Type="http://schemas.openxmlformats.org/officeDocument/2006/relationships/oleObject" Target="../embeddings/oleObject126.bin"/><Relationship Id="rId11" Type="http://schemas.openxmlformats.org/officeDocument/2006/relationships/image" Target="../media/image17.wmf"/><Relationship Id="rId24" Type="http://schemas.openxmlformats.org/officeDocument/2006/relationships/oleObject" Target="../embeddings/oleObject135.bin"/><Relationship Id="rId32" Type="http://schemas.openxmlformats.org/officeDocument/2006/relationships/oleObject" Target="../embeddings/oleObject143.bin"/><Relationship Id="rId37" Type="http://schemas.openxmlformats.org/officeDocument/2006/relationships/oleObject" Target="../embeddings/oleObject148.bin"/><Relationship Id="rId5" Type="http://schemas.openxmlformats.org/officeDocument/2006/relationships/image" Target="../media/image160.wmf"/><Relationship Id="rId15" Type="http://schemas.openxmlformats.org/officeDocument/2006/relationships/image" Target="../media/image163.wmf"/><Relationship Id="rId23" Type="http://schemas.openxmlformats.org/officeDocument/2006/relationships/image" Target="../media/image167.wmf"/><Relationship Id="rId28" Type="http://schemas.openxmlformats.org/officeDocument/2006/relationships/oleObject" Target="../embeddings/oleObject139.bin"/><Relationship Id="rId36" Type="http://schemas.openxmlformats.org/officeDocument/2006/relationships/oleObject" Target="../embeddings/oleObject147.bin"/><Relationship Id="rId10" Type="http://schemas.openxmlformats.org/officeDocument/2006/relationships/oleObject" Target="../embeddings/oleObject128.bin"/><Relationship Id="rId19" Type="http://schemas.openxmlformats.org/officeDocument/2006/relationships/image" Target="../media/image165.wmf"/><Relationship Id="rId31" Type="http://schemas.openxmlformats.org/officeDocument/2006/relationships/oleObject" Target="../embeddings/oleObject142.bin"/><Relationship Id="rId4" Type="http://schemas.openxmlformats.org/officeDocument/2006/relationships/oleObject" Target="../embeddings/oleObject125.bin"/><Relationship Id="rId9" Type="http://schemas.openxmlformats.org/officeDocument/2006/relationships/image" Target="../media/image162.wmf"/><Relationship Id="rId14" Type="http://schemas.openxmlformats.org/officeDocument/2006/relationships/oleObject" Target="../embeddings/oleObject130.bin"/><Relationship Id="rId22" Type="http://schemas.openxmlformats.org/officeDocument/2006/relationships/oleObject" Target="../embeddings/oleObject134.bin"/><Relationship Id="rId27" Type="http://schemas.openxmlformats.org/officeDocument/2006/relationships/oleObject" Target="../embeddings/oleObject138.bin"/><Relationship Id="rId30" Type="http://schemas.openxmlformats.org/officeDocument/2006/relationships/oleObject" Target="../embeddings/oleObject141.bin"/><Relationship Id="rId35" Type="http://schemas.openxmlformats.org/officeDocument/2006/relationships/oleObject" Target="../embeddings/oleObject146.bin"/><Relationship Id="rId8" Type="http://schemas.openxmlformats.org/officeDocument/2006/relationships/oleObject" Target="../embeddings/oleObject127.bin"/><Relationship Id="rId3" Type="http://schemas.openxmlformats.org/officeDocument/2006/relationships/image" Target="../media/image159.wmf"/></Relationships>
</file>

<file path=ppt/slides/_rels/slide79.xml.rels><?xml version="1.0" encoding="UTF-8" standalone="yes"?>
<Relationships xmlns="http://schemas.openxmlformats.org/package/2006/relationships"><Relationship Id="rId2" Type="http://schemas.openxmlformats.org/officeDocument/2006/relationships/image" Target="../media/image168.jpe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2" Type="http://schemas.openxmlformats.org/officeDocument/2006/relationships/image" Target="../media/image169.jpeg"/><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image" Target="../media/image170.jpeg"/><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image" Target="../media/image171.jpeg"/><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2" Type="http://schemas.openxmlformats.org/officeDocument/2006/relationships/image" Target="../media/image172.jpeg"/><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8" Type="http://schemas.openxmlformats.org/officeDocument/2006/relationships/image" Target="../media/image89.wmf"/><Relationship Id="rId13" Type="http://schemas.openxmlformats.org/officeDocument/2006/relationships/oleObject" Target="../embeddings/oleObject153.bin"/><Relationship Id="rId3" Type="http://schemas.openxmlformats.org/officeDocument/2006/relationships/image" Target="../media/image1120.png"/><Relationship Id="rId7" Type="http://schemas.openxmlformats.org/officeDocument/2006/relationships/oleObject" Target="../embeddings/oleObject150.bin"/><Relationship Id="rId12" Type="http://schemas.openxmlformats.org/officeDocument/2006/relationships/image" Target="../media/image175.wmf"/><Relationship Id="rId17" Type="http://schemas.openxmlformats.org/officeDocument/2006/relationships/oleObject" Target="../embeddings/oleObject156.bin"/><Relationship Id="rId16" Type="http://schemas.openxmlformats.org/officeDocument/2006/relationships/oleObject" Target="../embeddings/oleObject155.bin"/><Relationship Id="rId1" Type="http://schemas.openxmlformats.org/officeDocument/2006/relationships/slideLayout" Target="../slideLayouts/slideLayout3.xml"/><Relationship Id="rId6" Type="http://schemas.openxmlformats.org/officeDocument/2006/relationships/image" Target="../media/image160.wmf"/><Relationship Id="rId11" Type="http://schemas.openxmlformats.org/officeDocument/2006/relationships/oleObject" Target="../embeddings/oleObject152.bin"/><Relationship Id="rId5" Type="http://schemas.openxmlformats.org/officeDocument/2006/relationships/oleObject" Target="../embeddings/oleObject149.bin"/><Relationship Id="rId15" Type="http://schemas.openxmlformats.org/officeDocument/2006/relationships/oleObject" Target="../embeddings/oleObject154.bin"/><Relationship Id="rId10" Type="http://schemas.openxmlformats.org/officeDocument/2006/relationships/image" Target="../media/image174.wmf"/><Relationship Id="rId4" Type="http://schemas.openxmlformats.org/officeDocument/2006/relationships/image" Target="../media/image173.png"/><Relationship Id="rId9" Type="http://schemas.openxmlformats.org/officeDocument/2006/relationships/oleObject" Target="../embeddings/oleObject151.bin"/><Relationship Id="rId14" Type="http://schemas.openxmlformats.org/officeDocument/2006/relationships/image" Target="../media/image176.wmf"/></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8" Type="http://schemas.openxmlformats.org/officeDocument/2006/relationships/oleObject" Target="../embeddings/oleObject159.bin"/><Relationship Id="rId13" Type="http://schemas.openxmlformats.org/officeDocument/2006/relationships/image" Target="../media/image179.wmf"/><Relationship Id="rId18" Type="http://schemas.openxmlformats.org/officeDocument/2006/relationships/oleObject" Target="../embeddings/oleObject165.bin"/><Relationship Id="rId3" Type="http://schemas.openxmlformats.org/officeDocument/2006/relationships/image" Target="../media/image1150.png"/><Relationship Id="rId7" Type="http://schemas.openxmlformats.org/officeDocument/2006/relationships/image" Target="../media/image80.wmf"/><Relationship Id="rId12" Type="http://schemas.openxmlformats.org/officeDocument/2006/relationships/oleObject" Target="../embeddings/oleObject161.bin"/><Relationship Id="rId17" Type="http://schemas.openxmlformats.org/officeDocument/2006/relationships/image" Target="../media/image113.wmf"/><Relationship Id="rId16" Type="http://schemas.openxmlformats.org/officeDocument/2006/relationships/oleObject" Target="../embeddings/oleObject164.bin"/><Relationship Id="rId1" Type="http://schemas.openxmlformats.org/officeDocument/2006/relationships/slideLayout" Target="../slideLayouts/slideLayout3.xml"/><Relationship Id="rId6" Type="http://schemas.openxmlformats.org/officeDocument/2006/relationships/oleObject" Target="../embeddings/oleObject158.bin"/><Relationship Id="rId11" Type="http://schemas.openxmlformats.org/officeDocument/2006/relationships/image" Target="../media/image178.wmf"/><Relationship Id="rId5" Type="http://schemas.openxmlformats.org/officeDocument/2006/relationships/image" Target="../media/image177.wmf"/><Relationship Id="rId15" Type="http://schemas.openxmlformats.org/officeDocument/2006/relationships/oleObject" Target="../embeddings/oleObject163.bin"/><Relationship Id="rId10" Type="http://schemas.openxmlformats.org/officeDocument/2006/relationships/oleObject" Target="../embeddings/oleObject160.bin"/><Relationship Id="rId4" Type="http://schemas.openxmlformats.org/officeDocument/2006/relationships/oleObject" Target="../embeddings/oleObject157.bin"/><Relationship Id="rId9" Type="http://schemas.openxmlformats.org/officeDocument/2006/relationships/image" Target="../media/image17.wmf"/><Relationship Id="rId14" Type="http://schemas.openxmlformats.org/officeDocument/2006/relationships/oleObject" Target="../embeddings/oleObject162.bin"/></Relationships>
</file>

<file path=ppt/slides/_rels/slide87.xml.rels><?xml version="1.0" encoding="UTF-8" standalone="yes"?>
<Relationships xmlns="http://schemas.openxmlformats.org/package/2006/relationships"><Relationship Id="rId2" Type="http://schemas.openxmlformats.org/officeDocument/2006/relationships/image" Target="../media/image180.jpeg"/><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image" Target="../media/image181.png"/><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3.jpe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90.xml.rels><?xml version="1.0" encoding="UTF-8" standalone="yes"?>
<Relationships xmlns="http://schemas.openxmlformats.org/package/2006/relationships"><Relationship Id="rId2" Type="http://schemas.openxmlformats.org/officeDocument/2006/relationships/image" Target="../media/image185.png"/><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2" Type="http://schemas.openxmlformats.org/officeDocument/2006/relationships/image" Target="../media/image186.png"/><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188.png"/></Relationships>
</file>

<file path=ppt/slides/_rels/slide96.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189.png"/><Relationship Id="rId1" Type="http://schemas.openxmlformats.org/officeDocument/2006/relationships/slideLayout" Target="../slideLayouts/slideLayout12.xml"/></Relationships>
</file>

<file path=ppt/slides/_rels/slide97.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image" Target="../media/image191.png"/><Relationship Id="rId1" Type="http://schemas.openxmlformats.org/officeDocument/2006/relationships/slideLayout" Target="../slideLayouts/slideLayout8.xml"/></Relationships>
</file>

<file path=ppt/slides/_rels/slide98.xml.rels><?xml version="1.0" encoding="UTF-8" standalone="yes"?>
<Relationships xmlns="http://schemas.openxmlformats.org/package/2006/relationships"><Relationship Id="rId2" Type="http://schemas.openxmlformats.org/officeDocument/2006/relationships/image" Target="../media/image193.png"/><Relationship Id="rId1" Type="http://schemas.openxmlformats.org/officeDocument/2006/relationships/slideLayout" Target="../slideLayouts/slideLayout8.xml"/></Relationships>
</file>

<file path=ppt/slides/_rels/slide99.xml.rels><?xml version="1.0" encoding="UTF-8" standalone="yes"?>
<Relationships xmlns="http://schemas.openxmlformats.org/package/2006/relationships"><Relationship Id="rId8" Type="http://schemas.openxmlformats.org/officeDocument/2006/relationships/image" Target="../media/image197.png"/><Relationship Id="rId3" Type="http://schemas.openxmlformats.org/officeDocument/2006/relationships/image" Target="../media/image194.wmf"/><Relationship Id="rId7" Type="http://schemas.openxmlformats.org/officeDocument/2006/relationships/image" Target="../media/image196.wmf"/><Relationship Id="rId2" Type="http://schemas.openxmlformats.org/officeDocument/2006/relationships/oleObject" Target="../embeddings/oleObject166.bin"/><Relationship Id="rId1" Type="http://schemas.openxmlformats.org/officeDocument/2006/relationships/slideLayout" Target="../slideLayouts/slideLayout3.xml"/><Relationship Id="rId6" Type="http://schemas.openxmlformats.org/officeDocument/2006/relationships/oleObject" Target="../embeddings/oleObject168.bin"/><Relationship Id="rId5" Type="http://schemas.openxmlformats.org/officeDocument/2006/relationships/image" Target="../media/image195.wmf"/><Relationship Id="rId4" Type="http://schemas.openxmlformats.org/officeDocument/2006/relationships/oleObject" Target="../embeddings/oleObject167.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87424"/>
            <a:ext cx="9144000" cy="7245424"/>
          </a:xfrm>
          <a:prstGeom prst="rect">
            <a:avLst/>
          </a:prstGeom>
        </p:spPr>
      </p:pic>
      <p:sp>
        <p:nvSpPr>
          <p:cNvPr id="4" name="Rectangle 19"/>
          <p:cNvSpPr>
            <a:spLocks noGrp="1" noChangeArrowheads="1"/>
          </p:cNvSpPr>
          <p:nvPr>
            <p:ph type="title"/>
          </p:nvPr>
        </p:nvSpPr>
        <p:spPr>
          <a:xfrm>
            <a:off x="684213" y="836613"/>
            <a:ext cx="7772400" cy="1800225"/>
          </a:xfrm>
        </p:spPr>
        <p:txBody>
          <a:bodyPr/>
          <a:lstStyle/>
          <a:p>
            <a:pPr algn="ctr" eaLnBrk="1" hangingPunct="1"/>
            <a:r>
              <a:rPr lang="zh-CN" altLang="en-US" sz="3600" b="1" dirty="0">
                <a:solidFill>
                  <a:srgbClr val="00B050"/>
                </a:solidFill>
              </a:rPr>
              <a:t>机器学习</a:t>
            </a:r>
            <a:br>
              <a:rPr lang="zh-CN" altLang="en-US" sz="3600" b="1" dirty="0">
                <a:solidFill>
                  <a:srgbClr val="00B050"/>
                </a:solidFill>
              </a:rPr>
            </a:br>
            <a:br>
              <a:rPr lang="zh-CN" altLang="en-US" sz="3600" b="1" dirty="0">
                <a:solidFill>
                  <a:srgbClr val="00B050"/>
                </a:solidFill>
              </a:rPr>
            </a:br>
            <a:r>
              <a:rPr lang="en-US" altLang="zh-CN" sz="3600" b="1" dirty="0">
                <a:solidFill>
                  <a:srgbClr val="00B050"/>
                </a:solidFill>
              </a:rPr>
              <a:t>Machine Learning</a:t>
            </a:r>
          </a:p>
        </p:txBody>
      </p:sp>
      <p:sp>
        <p:nvSpPr>
          <p:cNvPr id="5" name="Rectangle 22"/>
          <p:cNvSpPr>
            <a:spLocks noChangeArrowheads="1"/>
          </p:cNvSpPr>
          <p:nvPr/>
        </p:nvSpPr>
        <p:spPr bwMode="auto">
          <a:xfrm>
            <a:off x="685800" y="3211513"/>
            <a:ext cx="7772400" cy="865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lgn="ctr">
              <a:lnSpc>
                <a:spcPct val="90000"/>
              </a:lnSpc>
              <a:spcBef>
                <a:spcPct val="20000"/>
              </a:spcBef>
            </a:pPr>
            <a:r>
              <a:rPr kumimoji="1" lang="zh-CN" altLang="en-US" sz="4400" b="1" dirty="0">
                <a:latin typeface="Verdana" pitchFamily="34" charset="0"/>
                <a:ea typeface="幼圆" pitchFamily="49" charset="-122"/>
                <a:cs typeface="Verdana" pitchFamily="34" charset="0"/>
              </a:rPr>
              <a:t>第九章：</a:t>
            </a:r>
            <a:r>
              <a:rPr kumimoji="1" lang="zh-CN" altLang="en-US" sz="4400" dirty="0">
                <a:cs typeface="Verdana" pitchFamily="34" charset="0"/>
              </a:rPr>
              <a:t>聚类</a:t>
            </a:r>
            <a:endParaRPr kumimoji="1" lang="zh-CN" altLang="en-US" sz="4400" dirty="0">
              <a:latin typeface="幼圆" panose="02010509060101010101" pitchFamily="49" charset="-122"/>
              <a:ea typeface="幼圆" panose="02010509060101010101" pitchFamily="49" charset="-122"/>
            </a:endParaRPr>
          </a:p>
        </p:txBody>
      </p:sp>
      <p:sp>
        <p:nvSpPr>
          <p:cNvPr id="6" name="Text Box 24"/>
          <p:cNvSpPr txBox="1">
            <a:spLocks noChangeArrowheads="1"/>
          </p:cNvSpPr>
          <p:nvPr/>
        </p:nvSpPr>
        <p:spPr bwMode="auto">
          <a:xfrm>
            <a:off x="2411760" y="4725144"/>
            <a:ext cx="5378453" cy="954107"/>
          </a:xfrm>
          <a:prstGeom prst="rect">
            <a:avLst/>
          </a:prstGeom>
          <a:noFill/>
          <a:ln>
            <a:noFill/>
          </a:ln>
          <a:effectLst/>
        </p:spPr>
        <p:txBody>
          <a:bodyPr wrap="square">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zh-CN" altLang="en-GB" sz="2800" dirty="0">
                <a:latin typeface="楷体_GB2312" pitchFamily="49" charset="-122"/>
                <a:ea typeface="楷体_GB2312" pitchFamily="49" charset="-122"/>
              </a:rPr>
              <a:t>重庆大学计算机学院</a:t>
            </a:r>
            <a:r>
              <a:rPr kumimoji="1" lang="en-GB" altLang="zh-CN" sz="2800" dirty="0">
                <a:latin typeface="楷体_GB2312" pitchFamily="49" charset="-122"/>
                <a:ea typeface="楷体_GB2312" pitchFamily="49" charset="-122"/>
              </a:rPr>
              <a:t>  </a:t>
            </a:r>
            <a:r>
              <a:rPr kumimoji="1" lang="zh-CN" altLang="en-US" sz="2800" dirty="0">
                <a:latin typeface="楷体_GB2312" pitchFamily="49" charset="-122"/>
                <a:ea typeface="楷体_GB2312" pitchFamily="49" charset="-122"/>
              </a:rPr>
              <a:t>何静媛</a:t>
            </a:r>
            <a:endParaRPr kumimoji="1" lang="zh-CN" altLang="en-GB" sz="2800" dirty="0">
              <a:latin typeface="楷体_GB2312" pitchFamily="49" charset="-122"/>
              <a:ea typeface="楷体_GB2312" pitchFamily="49" charset="-122"/>
            </a:endParaRPr>
          </a:p>
          <a:p>
            <a:pPr eaLnBrk="1" hangingPunct="1"/>
            <a:r>
              <a:rPr kumimoji="1" lang="en-GB" altLang="zh-CN" sz="2800" dirty="0">
                <a:latin typeface="Times New Roman" pitchFamily="18" charset="0"/>
              </a:rPr>
              <a:t>Email：	</a:t>
            </a:r>
            <a:r>
              <a:rPr kumimoji="1" lang="en-US" altLang="zh-CN" sz="2800" dirty="0" err="1">
                <a:latin typeface="Times New Roman" pitchFamily="18" charset="0"/>
              </a:rPr>
              <a:t>ibm_hjy</a:t>
            </a:r>
            <a:r>
              <a:rPr kumimoji="1" lang="en-GB" altLang="zh-CN" sz="2800" dirty="0">
                <a:latin typeface="Times New Roman" pitchFamily="18" charset="0"/>
              </a:rPr>
              <a:t>@cqu.edu.cn</a:t>
            </a:r>
            <a:r>
              <a:rPr kumimoji="1" lang="en-US" altLang="zh-CN" sz="2800" dirty="0">
                <a:latin typeface="Times New Roman" pitchFamily="18" charset="0"/>
              </a:rPr>
              <a:t> </a:t>
            </a:r>
          </a:p>
        </p:txBody>
      </p:sp>
    </p:spTree>
    <p:extLst>
      <p:ext uri="{BB962C8B-B14F-4D97-AF65-F5344CB8AC3E}">
        <p14:creationId xmlns:p14="http://schemas.microsoft.com/office/powerpoint/2010/main" val="5736440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1" name="内容占位符 9"/>
          <p:cNvSpPr>
            <a:spLocks noGrp="1"/>
          </p:cNvSpPr>
          <p:nvPr>
            <p:ph sz="half" idx="2"/>
          </p:nvPr>
        </p:nvSpPr>
        <p:spPr>
          <a:xfrm>
            <a:off x="175437" y="1091207"/>
            <a:ext cx="8695134" cy="1728788"/>
          </a:xfrm>
        </p:spPr>
        <p:txBody>
          <a:bodyPr>
            <a:noAutofit/>
          </a:bodyPr>
          <a:lstStyle/>
          <a:p>
            <a:pPr eaLnBrk="1" hangingPunct="1">
              <a:lnSpc>
                <a:spcPct val="160000"/>
              </a:lnSpc>
            </a:pPr>
            <a:r>
              <a:rPr lang="zh-CN" altLang="en-US" sz="2000" dirty="0">
                <a:latin typeface="+mn-ea"/>
                <a:ea typeface="+mn-ea"/>
              </a:rPr>
              <a:t>但</a:t>
            </a:r>
            <a:r>
              <a:rPr altLang="en-US" sz="2000" dirty="0" err="1">
                <a:latin typeface="+mn-ea"/>
                <a:ea typeface="+mn-ea"/>
              </a:rPr>
              <a:t>对于如下图所示的数据在</a:t>
            </a:r>
            <a:r>
              <a:rPr lang="en-US" altLang="zh-CN" sz="2000" dirty="0" err="1">
                <a:latin typeface="+mn-ea"/>
                <a:ea typeface="+mn-ea"/>
              </a:rPr>
              <a:t>N</a:t>
            </a:r>
            <a:r>
              <a:rPr altLang="en-US" sz="2000" dirty="0" err="1">
                <a:latin typeface="+mn-ea"/>
                <a:ea typeface="+mn-ea"/>
              </a:rPr>
              <a:t>维空间中的</a:t>
            </a:r>
            <a:r>
              <a:rPr altLang="en-US" sz="2000" dirty="0" err="1">
                <a:solidFill>
                  <a:srgbClr val="C00000"/>
                </a:solidFill>
                <a:latin typeface="+mn-ea"/>
                <a:ea typeface="+mn-ea"/>
              </a:rPr>
              <a:t>不是</a:t>
            </a:r>
            <a:r>
              <a:rPr altLang="en-US" sz="2000" dirty="0">
                <a:solidFill>
                  <a:srgbClr val="FFFF00"/>
                </a:solidFill>
                <a:latin typeface="+mn-ea"/>
                <a:ea typeface="+mn-ea"/>
              </a:rPr>
              <a:t> </a:t>
            </a:r>
            <a:r>
              <a:rPr altLang="en-US" sz="2000" b="1" dirty="0" err="1">
                <a:solidFill>
                  <a:srgbClr val="C00000"/>
                </a:solidFill>
                <a:latin typeface="+mn-ea"/>
                <a:ea typeface="+mn-ea"/>
              </a:rPr>
              <a:t>凸分布</a:t>
            </a:r>
            <a:r>
              <a:rPr altLang="en-US" sz="2000" dirty="0">
                <a:solidFill>
                  <a:srgbClr val="C00000"/>
                </a:solidFill>
                <a:latin typeface="+mn-ea"/>
                <a:ea typeface="+mn-ea"/>
              </a:rPr>
              <a:t> </a:t>
            </a:r>
            <a:r>
              <a:rPr altLang="en-US" sz="2000" dirty="0" err="1">
                <a:latin typeface="+mn-ea"/>
                <a:ea typeface="+mn-ea"/>
              </a:rPr>
              <a:t>的情况下，此时我们就需要采用另外的一些评价指标</a:t>
            </a:r>
            <a:r>
              <a:rPr altLang="en-US" sz="2000" dirty="0">
                <a:latin typeface="+mn-ea"/>
                <a:ea typeface="+mn-ea"/>
              </a:rPr>
              <a:t>。</a:t>
            </a:r>
            <a:endParaRPr lang="en-US" altLang="zh-CN" sz="2000" dirty="0">
              <a:latin typeface="+mn-ea"/>
              <a:ea typeface="+mn-ea"/>
            </a:endParaRPr>
          </a:p>
          <a:p>
            <a:pPr eaLnBrk="1" hangingPunct="1">
              <a:lnSpc>
                <a:spcPct val="160000"/>
              </a:lnSpc>
            </a:pPr>
            <a:r>
              <a:rPr altLang="en-US" sz="2000" dirty="0" err="1">
                <a:latin typeface="+mn-ea"/>
                <a:ea typeface="+mn-ea"/>
              </a:rPr>
              <a:t>典型的无监督聚类算法也很多，例如</a:t>
            </a:r>
            <a:r>
              <a:rPr lang="en-US" altLang="zh-CN" sz="2000" dirty="0" err="1">
                <a:solidFill>
                  <a:srgbClr val="C00000"/>
                </a:solidFill>
                <a:latin typeface="+mn-ea"/>
                <a:ea typeface="+mn-ea"/>
              </a:rPr>
              <a:t>DBSCAN</a:t>
            </a:r>
            <a:r>
              <a:rPr altLang="en-US" sz="2000" dirty="0" err="1">
                <a:solidFill>
                  <a:srgbClr val="C00000"/>
                </a:solidFill>
                <a:latin typeface="+mn-ea"/>
                <a:ea typeface="+mn-ea"/>
              </a:rPr>
              <a:t>算法</a:t>
            </a:r>
            <a:r>
              <a:rPr altLang="en-US" sz="2000" dirty="0" err="1">
                <a:latin typeface="+mn-ea"/>
                <a:ea typeface="+mn-ea"/>
              </a:rPr>
              <a:t>等，在此种情况下的聚类效果就非常的优秀</a:t>
            </a:r>
            <a:r>
              <a:rPr altLang="en-US" sz="2000" dirty="0">
                <a:latin typeface="+mn-ea"/>
                <a:ea typeface="+mn-ea"/>
              </a:rPr>
              <a:t>。</a:t>
            </a:r>
            <a:endParaRPr lang="en-US" altLang="zh-CN" sz="2000" dirty="0">
              <a:solidFill>
                <a:srgbClr val="FFFF00"/>
              </a:solidFill>
              <a:latin typeface="+mn-ea"/>
              <a:ea typeface="+mn-ea"/>
            </a:endParaRPr>
          </a:p>
          <a:p>
            <a:pPr eaLnBrk="1" hangingPunct="1">
              <a:lnSpc>
                <a:spcPct val="160000"/>
              </a:lnSpc>
            </a:pPr>
            <a:endParaRPr lang="en-US" altLang="zh-CN" sz="2000" dirty="0">
              <a:solidFill>
                <a:srgbClr val="FFFF00"/>
              </a:solidFill>
              <a:latin typeface="+mn-ea"/>
              <a:ea typeface="+mn-ea"/>
            </a:endParaRPr>
          </a:p>
          <a:p>
            <a:pPr eaLnBrk="1" hangingPunct="1">
              <a:lnSpc>
                <a:spcPct val="160000"/>
              </a:lnSpc>
            </a:pPr>
            <a:endParaRPr lang="en-US" altLang="zh-CN" sz="2000" dirty="0">
              <a:solidFill>
                <a:srgbClr val="FFFF00"/>
              </a:solidFill>
              <a:latin typeface="+mn-ea"/>
              <a:ea typeface="+mn-ea"/>
            </a:endParaRPr>
          </a:p>
          <a:p>
            <a:pPr eaLnBrk="1" hangingPunct="1">
              <a:lnSpc>
                <a:spcPct val="160000"/>
              </a:lnSpc>
            </a:pPr>
            <a:endParaRPr altLang="en-US" sz="2000" dirty="0">
              <a:solidFill>
                <a:srgbClr val="FFFF00"/>
              </a:solidFill>
              <a:latin typeface="+mn-ea"/>
              <a:ea typeface="+mn-ea"/>
            </a:endParaRPr>
          </a:p>
        </p:txBody>
      </p:sp>
      <p:pic>
        <p:nvPicPr>
          <p:cNvPr id="73732" name="图片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852427" y="2917291"/>
            <a:ext cx="4897417" cy="32184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标题 3"/>
          <p:cNvSpPr>
            <a:spLocks noGrp="1"/>
          </p:cNvSpPr>
          <p:nvPr>
            <p:ph type="title"/>
          </p:nvPr>
        </p:nvSpPr>
        <p:spPr>
          <a:xfrm>
            <a:off x="260350" y="42864"/>
            <a:ext cx="7886700" cy="777874"/>
          </a:xfrm>
        </p:spPr>
        <p:txBody>
          <a:bodyPr/>
          <a:lstStyle/>
          <a:p>
            <a:r>
              <a:rPr lang="zh-CN" altLang="en-US" dirty="0"/>
              <a:t>性能度量</a:t>
            </a:r>
          </a:p>
        </p:txBody>
      </p:sp>
    </p:spTree>
    <p:extLst>
      <p:ext uri="{BB962C8B-B14F-4D97-AF65-F5344CB8AC3E}">
        <p14:creationId xmlns:p14="http://schemas.microsoft.com/office/powerpoint/2010/main" val="97973456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42576AF0-F2E9-AAA1-99E6-28DA3005443B}"/>
              </a:ext>
            </a:extLst>
          </p:cNvPr>
          <p:cNvSpPr txBox="1"/>
          <p:nvPr/>
        </p:nvSpPr>
        <p:spPr>
          <a:xfrm>
            <a:off x="413657" y="227916"/>
            <a:ext cx="7685314" cy="875881"/>
          </a:xfrm>
          <a:prstGeom prst="rect">
            <a:avLst/>
          </a:prstGeom>
          <a:noFill/>
        </p:spPr>
        <p:txBody>
          <a:bodyPr wrap="square">
            <a:spAutoFit/>
          </a:bodyPr>
          <a:lstStyle/>
          <a:p>
            <a:pPr>
              <a:lnSpc>
                <a:spcPct val="150000"/>
              </a:lnSpc>
            </a:pPr>
            <a:r>
              <a:rPr lang="zh-CN" altLang="en-US" b="1" i="0" dirty="0">
                <a:solidFill>
                  <a:srgbClr val="C00000"/>
                </a:solidFill>
                <a:effectLst/>
                <a:latin typeface="-apple-system"/>
              </a:rPr>
              <a:t>最小距离：</a:t>
            </a:r>
            <a:r>
              <a:rPr lang="zh-CN" altLang="en-US" b="1" i="0" dirty="0">
                <a:solidFill>
                  <a:srgbClr val="4D4D4D"/>
                </a:solidFill>
                <a:effectLst/>
                <a:latin typeface="-apple-system"/>
              </a:rPr>
              <a:t>也称为单链接算法（</a:t>
            </a:r>
            <a:r>
              <a:rPr lang="en-US" altLang="zh-CN" b="1" i="0" dirty="0">
                <a:solidFill>
                  <a:srgbClr val="4D4D4D"/>
                </a:solidFill>
                <a:effectLst/>
                <a:latin typeface="-apple-system"/>
              </a:rPr>
              <a:t>single linkage algorithm</a:t>
            </a:r>
            <a:r>
              <a:rPr lang="zh-CN" altLang="en-US" b="1" i="0" dirty="0">
                <a:solidFill>
                  <a:srgbClr val="4D4D4D"/>
                </a:solidFill>
                <a:effectLst/>
                <a:latin typeface="-apple-system"/>
              </a:rPr>
              <a:t>），含义为簇类</a:t>
            </a:r>
            <a:r>
              <a:rPr lang="en-US" altLang="zh-CN" b="1" i="0" dirty="0">
                <a:solidFill>
                  <a:srgbClr val="4D4D4D"/>
                </a:solidFill>
                <a:effectLst/>
                <a:latin typeface="-apple-system"/>
              </a:rPr>
              <a:t>C1</a:t>
            </a:r>
            <a:r>
              <a:rPr lang="zh-CN" altLang="en-US" b="1" i="0" dirty="0">
                <a:solidFill>
                  <a:srgbClr val="4D4D4D"/>
                </a:solidFill>
                <a:effectLst/>
                <a:latin typeface="-apple-system"/>
              </a:rPr>
              <a:t>和</a:t>
            </a:r>
            <a:r>
              <a:rPr lang="en-US" altLang="zh-CN" b="1" i="0" dirty="0">
                <a:solidFill>
                  <a:srgbClr val="4D4D4D"/>
                </a:solidFill>
                <a:effectLst/>
                <a:latin typeface="-apple-system"/>
              </a:rPr>
              <a:t>C2</a:t>
            </a:r>
            <a:r>
              <a:rPr lang="zh-CN" altLang="en-US" b="1" i="0" dirty="0">
                <a:solidFill>
                  <a:srgbClr val="4D4D4D"/>
                </a:solidFill>
                <a:effectLst/>
                <a:latin typeface="-apple-system"/>
              </a:rPr>
              <a:t>的距离由该两个簇的最近样本决定，数学表达式写为：</a:t>
            </a:r>
            <a:endParaRPr lang="zh-CN" altLang="en-US" b="1" dirty="0"/>
          </a:p>
        </p:txBody>
      </p:sp>
      <p:pic>
        <p:nvPicPr>
          <p:cNvPr id="5" name="图片 4">
            <a:extLst>
              <a:ext uri="{FF2B5EF4-FFF2-40B4-BE49-F238E27FC236}">
                <a16:creationId xmlns:a16="http://schemas.microsoft.com/office/drawing/2014/main" id="{71AF914C-3700-3579-9248-065DB5AE44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95450" y="1103797"/>
            <a:ext cx="2400300" cy="1440180"/>
          </a:xfrm>
          <a:prstGeom prst="rect">
            <a:avLst/>
          </a:prstGeom>
        </p:spPr>
      </p:pic>
      <p:sp>
        <p:nvSpPr>
          <p:cNvPr id="7" name="文本框 6">
            <a:extLst>
              <a:ext uri="{FF2B5EF4-FFF2-40B4-BE49-F238E27FC236}">
                <a16:creationId xmlns:a16="http://schemas.microsoft.com/office/drawing/2014/main" id="{E77AC0A8-000F-070D-B067-EF9BBFDAAA5D}"/>
              </a:ext>
            </a:extLst>
          </p:cNvPr>
          <p:cNvSpPr txBox="1"/>
          <p:nvPr/>
        </p:nvSpPr>
        <p:spPr>
          <a:xfrm>
            <a:off x="489857" y="2737117"/>
            <a:ext cx="4572000" cy="923330"/>
          </a:xfrm>
          <a:prstGeom prst="rect">
            <a:avLst/>
          </a:prstGeom>
          <a:noFill/>
        </p:spPr>
        <p:txBody>
          <a:bodyPr wrap="square">
            <a:spAutoFit/>
          </a:bodyPr>
          <a:lstStyle/>
          <a:p>
            <a:pPr algn="l"/>
            <a:r>
              <a:rPr lang="zh-CN" altLang="en-US" b="0" i="0" dirty="0">
                <a:solidFill>
                  <a:srgbClr val="4D4D4D"/>
                </a:solidFill>
                <a:effectLst/>
                <a:latin typeface="-apple-system"/>
              </a:rPr>
              <a:t>优点：</a:t>
            </a:r>
          </a:p>
          <a:p>
            <a:pPr algn="l"/>
            <a:r>
              <a:rPr lang="zh-CN" altLang="en-US" b="0" i="0" dirty="0">
                <a:solidFill>
                  <a:srgbClr val="4D4D4D"/>
                </a:solidFill>
                <a:effectLst/>
                <a:latin typeface="-apple-system"/>
              </a:rPr>
              <a:t>只要两个簇类的间隔不是很小，单链接算法可以很好的分离非椭圆形状的样本分布。</a:t>
            </a:r>
          </a:p>
        </p:txBody>
      </p:sp>
      <p:pic>
        <p:nvPicPr>
          <p:cNvPr id="9" name="图片 8">
            <a:extLst>
              <a:ext uri="{FF2B5EF4-FFF2-40B4-BE49-F238E27FC236}">
                <a16:creationId xmlns:a16="http://schemas.microsoft.com/office/drawing/2014/main" id="{771729D7-2ADB-721D-9628-11135DA3D2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22203" y="1703335"/>
            <a:ext cx="2298707" cy="2639256"/>
          </a:xfrm>
          <a:prstGeom prst="rect">
            <a:avLst/>
          </a:prstGeom>
        </p:spPr>
      </p:pic>
      <p:sp>
        <p:nvSpPr>
          <p:cNvPr id="11" name="文本框 10">
            <a:extLst>
              <a:ext uri="{FF2B5EF4-FFF2-40B4-BE49-F238E27FC236}">
                <a16:creationId xmlns:a16="http://schemas.microsoft.com/office/drawing/2014/main" id="{E8E3C100-7B81-7E65-99AA-93BDC8E71F04}"/>
              </a:ext>
            </a:extLst>
          </p:cNvPr>
          <p:cNvSpPr txBox="1"/>
          <p:nvPr/>
        </p:nvSpPr>
        <p:spPr>
          <a:xfrm>
            <a:off x="617764" y="4007590"/>
            <a:ext cx="4572000" cy="923330"/>
          </a:xfrm>
          <a:prstGeom prst="rect">
            <a:avLst/>
          </a:prstGeom>
          <a:noFill/>
        </p:spPr>
        <p:txBody>
          <a:bodyPr wrap="square">
            <a:spAutoFit/>
          </a:bodyPr>
          <a:lstStyle/>
          <a:p>
            <a:pPr algn="l"/>
            <a:r>
              <a:rPr lang="zh-CN" altLang="en-US" b="0" i="0" dirty="0">
                <a:solidFill>
                  <a:srgbClr val="4D4D4D"/>
                </a:solidFill>
                <a:effectLst/>
                <a:latin typeface="-apple-system"/>
              </a:rPr>
              <a:t>缺点：</a:t>
            </a:r>
          </a:p>
          <a:p>
            <a:pPr algn="l"/>
            <a:r>
              <a:rPr lang="zh-CN" altLang="en-US" b="0" i="0" dirty="0">
                <a:solidFill>
                  <a:srgbClr val="4D4D4D"/>
                </a:solidFill>
                <a:effectLst/>
                <a:latin typeface="-apple-system"/>
              </a:rPr>
              <a:t>单链接算法不能很好的分离簇类间含有噪声的数据集</a:t>
            </a:r>
          </a:p>
        </p:txBody>
      </p:sp>
      <p:pic>
        <p:nvPicPr>
          <p:cNvPr id="13" name="图片 12">
            <a:extLst>
              <a:ext uri="{FF2B5EF4-FFF2-40B4-BE49-F238E27FC236}">
                <a16:creationId xmlns:a16="http://schemas.microsoft.com/office/drawing/2014/main" id="{C7B07E55-2C98-B489-FA0C-26D85EADB1D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2500" y="4930920"/>
            <a:ext cx="3886200" cy="1543050"/>
          </a:xfrm>
          <a:prstGeom prst="rect">
            <a:avLst/>
          </a:prstGeom>
        </p:spPr>
      </p:pic>
    </p:spTree>
    <p:extLst>
      <p:ext uri="{BB962C8B-B14F-4D97-AF65-F5344CB8AC3E}">
        <p14:creationId xmlns:p14="http://schemas.microsoft.com/office/powerpoint/2010/main" val="42643459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B2ABB030-6DCE-C3A6-D3CB-B22D9A8A0A71}"/>
              </a:ext>
            </a:extLst>
          </p:cNvPr>
          <p:cNvSpPr txBox="1"/>
          <p:nvPr/>
        </p:nvSpPr>
        <p:spPr>
          <a:xfrm>
            <a:off x="419100" y="597265"/>
            <a:ext cx="8305800" cy="646331"/>
          </a:xfrm>
          <a:prstGeom prst="rect">
            <a:avLst/>
          </a:prstGeom>
          <a:noFill/>
        </p:spPr>
        <p:txBody>
          <a:bodyPr wrap="square">
            <a:spAutoFit/>
          </a:bodyPr>
          <a:lstStyle/>
          <a:p>
            <a:r>
              <a:rPr lang="zh-CN" altLang="en-US" b="1" i="0" dirty="0">
                <a:solidFill>
                  <a:srgbClr val="C00000"/>
                </a:solidFill>
                <a:effectLst/>
                <a:latin typeface="-apple-system"/>
              </a:rPr>
              <a:t>最大距离：</a:t>
            </a:r>
            <a:r>
              <a:rPr lang="zh-CN" altLang="en-US" b="1" i="0" dirty="0">
                <a:solidFill>
                  <a:srgbClr val="4D4D4D"/>
                </a:solidFill>
                <a:effectLst/>
                <a:latin typeface="-apple-system"/>
              </a:rPr>
              <a:t>也称为全链接算法（</a:t>
            </a:r>
            <a:r>
              <a:rPr lang="en-US" altLang="zh-CN" b="1" i="0" dirty="0">
                <a:solidFill>
                  <a:srgbClr val="4D4D4D"/>
                </a:solidFill>
                <a:effectLst/>
                <a:latin typeface="-apple-system"/>
              </a:rPr>
              <a:t>complete linkage algorithm</a:t>
            </a:r>
            <a:r>
              <a:rPr lang="zh-CN" altLang="en-US" b="1" i="0" dirty="0">
                <a:solidFill>
                  <a:srgbClr val="4D4D4D"/>
                </a:solidFill>
                <a:effectLst/>
                <a:latin typeface="-apple-system"/>
              </a:rPr>
              <a:t>），含义为簇类</a:t>
            </a:r>
            <a:r>
              <a:rPr lang="en-US" altLang="zh-CN" b="1" i="0" dirty="0">
                <a:solidFill>
                  <a:srgbClr val="4D4D4D"/>
                </a:solidFill>
                <a:effectLst/>
                <a:latin typeface="-apple-system"/>
              </a:rPr>
              <a:t>C1</a:t>
            </a:r>
            <a:r>
              <a:rPr lang="zh-CN" altLang="en-US" b="1" i="0" dirty="0">
                <a:solidFill>
                  <a:srgbClr val="4D4D4D"/>
                </a:solidFill>
                <a:effectLst/>
                <a:latin typeface="-apple-system"/>
              </a:rPr>
              <a:t>和</a:t>
            </a:r>
            <a:r>
              <a:rPr lang="en-US" altLang="zh-CN" b="1" i="0" dirty="0">
                <a:solidFill>
                  <a:srgbClr val="4D4D4D"/>
                </a:solidFill>
                <a:effectLst/>
                <a:latin typeface="-apple-system"/>
              </a:rPr>
              <a:t>C2</a:t>
            </a:r>
            <a:r>
              <a:rPr lang="zh-CN" altLang="en-US" b="1" i="0" dirty="0">
                <a:solidFill>
                  <a:srgbClr val="4D4D4D"/>
                </a:solidFill>
                <a:effectLst/>
                <a:latin typeface="-apple-system"/>
              </a:rPr>
              <a:t>的距离由该两个簇的最远样本决定，与单链接算法的含义相反，数学表达式写为：</a:t>
            </a:r>
            <a:endParaRPr lang="zh-CN" altLang="en-US" b="1" dirty="0"/>
          </a:p>
        </p:txBody>
      </p:sp>
      <p:pic>
        <p:nvPicPr>
          <p:cNvPr id="5" name="图片 4">
            <a:extLst>
              <a:ext uri="{FF2B5EF4-FFF2-40B4-BE49-F238E27FC236}">
                <a16:creationId xmlns:a16="http://schemas.microsoft.com/office/drawing/2014/main" id="{4CBBE2E1-1C86-AB6F-142B-FD26C16818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80594" y="1476326"/>
            <a:ext cx="2981325" cy="457200"/>
          </a:xfrm>
          <a:prstGeom prst="rect">
            <a:avLst/>
          </a:prstGeom>
        </p:spPr>
      </p:pic>
      <p:pic>
        <p:nvPicPr>
          <p:cNvPr id="7" name="图片 6">
            <a:extLst>
              <a:ext uri="{FF2B5EF4-FFF2-40B4-BE49-F238E27FC236}">
                <a16:creationId xmlns:a16="http://schemas.microsoft.com/office/drawing/2014/main" id="{107003BA-8D69-BF4A-ADFE-5417165158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78566" y="2166256"/>
            <a:ext cx="2775177" cy="1641980"/>
          </a:xfrm>
          <a:prstGeom prst="rect">
            <a:avLst/>
          </a:prstGeom>
        </p:spPr>
      </p:pic>
      <p:sp>
        <p:nvSpPr>
          <p:cNvPr id="9" name="文本框 8">
            <a:extLst>
              <a:ext uri="{FF2B5EF4-FFF2-40B4-BE49-F238E27FC236}">
                <a16:creationId xmlns:a16="http://schemas.microsoft.com/office/drawing/2014/main" id="{FACE730C-746F-F53A-5FDF-DCDF86FCE048}"/>
              </a:ext>
            </a:extLst>
          </p:cNvPr>
          <p:cNvSpPr txBox="1"/>
          <p:nvPr/>
        </p:nvSpPr>
        <p:spPr>
          <a:xfrm>
            <a:off x="707571" y="4208307"/>
            <a:ext cx="4572000" cy="923330"/>
          </a:xfrm>
          <a:prstGeom prst="rect">
            <a:avLst/>
          </a:prstGeom>
          <a:noFill/>
        </p:spPr>
        <p:txBody>
          <a:bodyPr wrap="square">
            <a:spAutoFit/>
          </a:bodyPr>
          <a:lstStyle/>
          <a:p>
            <a:pPr algn="l"/>
            <a:r>
              <a:rPr lang="zh-CN" altLang="en-US" b="0" i="0" dirty="0">
                <a:solidFill>
                  <a:srgbClr val="4D4D4D"/>
                </a:solidFill>
                <a:effectLst/>
                <a:latin typeface="-apple-system"/>
              </a:rPr>
              <a:t>优点：</a:t>
            </a:r>
          </a:p>
          <a:p>
            <a:pPr algn="l"/>
            <a:r>
              <a:rPr lang="zh-CN" altLang="en-US" b="0" i="0" dirty="0">
                <a:solidFill>
                  <a:srgbClr val="4D4D4D"/>
                </a:solidFill>
                <a:effectLst/>
                <a:latin typeface="-apple-system"/>
              </a:rPr>
              <a:t>全链接算法可以很好的分离簇类间含有噪声的数据集</a:t>
            </a:r>
          </a:p>
        </p:txBody>
      </p:sp>
      <p:pic>
        <p:nvPicPr>
          <p:cNvPr id="11" name="图片 10">
            <a:extLst>
              <a:ext uri="{FF2B5EF4-FFF2-40B4-BE49-F238E27FC236}">
                <a16:creationId xmlns:a16="http://schemas.microsoft.com/office/drawing/2014/main" id="{234D6792-67CD-6C84-1933-E4A4122727A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71987" y="4924475"/>
            <a:ext cx="3857625" cy="1466850"/>
          </a:xfrm>
          <a:prstGeom prst="rect">
            <a:avLst/>
          </a:prstGeom>
        </p:spPr>
      </p:pic>
    </p:spTree>
    <p:extLst>
      <p:ext uri="{BB962C8B-B14F-4D97-AF65-F5344CB8AC3E}">
        <p14:creationId xmlns:p14="http://schemas.microsoft.com/office/powerpoint/2010/main" val="212499163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B2ABB030-6DCE-C3A6-D3CB-B22D9A8A0A71}"/>
              </a:ext>
            </a:extLst>
          </p:cNvPr>
          <p:cNvSpPr txBox="1"/>
          <p:nvPr/>
        </p:nvSpPr>
        <p:spPr>
          <a:xfrm>
            <a:off x="419100" y="597265"/>
            <a:ext cx="8305800" cy="646331"/>
          </a:xfrm>
          <a:prstGeom prst="rect">
            <a:avLst/>
          </a:prstGeom>
          <a:noFill/>
        </p:spPr>
        <p:txBody>
          <a:bodyPr wrap="square">
            <a:spAutoFit/>
          </a:bodyPr>
          <a:lstStyle/>
          <a:p>
            <a:r>
              <a:rPr lang="zh-CN" altLang="en-US" b="1" i="0" dirty="0">
                <a:solidFill>
                  <a:srgbClr val="C00000"/>
                </a:solidFill>
                <a:effectLst/>
                <a:latin typeface="-apple-system"/>
              </a:rPr>
              <a:t>最大距离：</a:t>
            </a:r>
            <a:r>
              <a:rPr lang="zh-CN" altLang="en-US" b="1" i="0" dirty="0">
                <a:solidFill>
                  <a:srgbClr val="4D4D4D"/>
                </a:solidFill>
                <a:effectLst/>
                <a:latin typeface="-apple-system"/>
              </a:rPr>
              <a:t>也称为全链接算法（</a:t>
            </a:r>
            <a:r>
              <a:rPr lang="en-US" altLang="zh-CN" b="1" i="0" dirty="0">
                <a:solidFill>
                  <a:srgbClr val="4D4D4D"/>
                </a:solidFill>
                <a:effectLst/>
                <a:latin typeface="-apple-system"/>
              </a:rPr>
              <a:t>complete linkage algorithm</a:t>
            </a:r>
            <a:r>
              <a:rPr lang="zh-CN" altLang="en-US" b="1" i="0" dirty="0">
                <a:solidFill>
                  <a:srgbClr val="4D4D4D"/>
                </a:solidFill>
                <a:effectLst/>
                <a:latin typeface="-apple-system"/>
              </a:rPr>
              <a:t>），含义为簇类</a:t>
            </a:r>
            <a:r>
              <a:rPr lang="en-US" altLang="zh-CN" b="1" i="0" dirty="0">
                <a:solidFill>
                  <a:srgbClr val="4D4D4D"/>
                </a:solidFill>
                <a:effectLst/>
                <a:latin typeface="-apple-system"/>
              </a:rPr>
              <a:t>C1</a:t>
            </a:r>
            <a:r>
              <a:rPr lang="zh-CN" altLang="en-US" b="1" i="0" dirty="0">
                <a:solidFill>
                  <a:srgbClr val="4D4D4D"/>
                </a:solidFill>
                <a:effectLst/>
                <a:latin typeface="-apple-system"/>
              </a:rPr>
              <a:t>和</a:t>
            </a:r>
            <a:r>
              <a:rPr lang="en-US" altLang="zh-CN" b="1" i="0" dirty="0">
                <a:solidFill>
                  <a:srgbClr val="4D4D4D"/>
                </a:solidFill>
                <a:effectLst/>
                <a:latin typeface="-apple-system"/>
              </a:rPr>
              <a:t>C2</a:t>
            </a:r>
            <a:r>
              <a:rPr lang="zh-CN" altLang="en-US" b="1" i="0" dirty="0">
                <a:solidFill>
                  <a:srgbClr val="4D4D4D"/>
                </a:solidFill>
                <a:effectLst/>
                <a:latin typeface="-apple-system"/>
              </a:rPr>
              <a:t>的距离由该两个簇的最远样本决定，与单链接算法的含义相反，数学表达式写为：</a:t>
            </a:r>
            <a:endParaRPr lang="zh-CN" altLang="en-US" b="1" dirty="0"/>
          </a:p>
        </p:txBody>
      </p:sp>
      <p:pic>
        <p:nvPicPr>
          <p:cNvPr id="5" name="图片 4">
            <a:extLst>
              <a:ext uri="{FF2B5EF4-FFF2-40B4-BE49-F238E27FC236}">
                <a16:creationId xmlns:a16="http://schemas.microsoft.com/office/drawing/2014/main" id="{4CBBE2E1-1C86-AB6F-142B-FD26C16818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80594" y="1476326"/>
            <a:ext cx="2981325" cy="457200"/>
          </a:xfrm>
          <a:prstGeom prst="rect">
            <a:avLst/>
          </a:prstGeom>
        </p:spPr>
      </p:pic>
      <p:pic>
        <p:nvPicPr>
          <p:cNvPr id="7" name="图片 6">
            <a:extLst>
              <a:ext uri="{FF2B5EF4-FFF2-40B4-BE49-F238E27FC236}">
                <a16:creationId xmlns:a16="http://schemas.microsoft.com/office/drawing/2014/main" id="{107003BA-8D69-BF4A-ADFE-5417165158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78566" y="2166256"/>
            <a:ext cx="2775177" cy="1641980"/>
          </a:xfrm>
          <a:prstGeom prst="rect">
            <a:avLst/>
          </a:prstGeom>
        </p:spPr>
      </p:pic>
      <p:sp>
        <p:nvSpPr>
          <p:cNvPr id="4" name="文本框 3">
            <a:extLst>
              <a:ext uri="{FF2B5EF4-FFF2-40B4-BE49-F238E27FC236}">
                <a16:creationId xmlns:a16="http://schemas.microsoft.com/office/drawing/2014/main" id="{12191229-C0FA-86E2-8F8C-6C304EE926A9}"/>
              </a:ext>
            </a:extLst>
          </p:cNvPr>
          <p:cNvSpPr txBox="1"/>
          <p:nvPr/>
        </p:nvSpPr>
        <p:spPr>
          <a:xfrm>
            <a:off x="598714" y="4001145"/>
            <a:ext cx="4212772" cy="923330"/>
          </a:xfrm>
          <a:prstGeom prst="rect">
            <a:avLst/>
          </a:prstGeom>
          <a:noFill/>
        </p:spPr>
        <p:txBody>
          <a:bodyPr wrap="square">
            <a:spAutoFit/>
          </a:bodyPr>
          <a:lstStyle/>
          <a:p>
            <a:pPr algn="l"/>
            <a:r>
              <a:rPr lang="zh-CN" altLang="en-US" b="0" i="0" dirty="0">
                <a:solidFill>
                  <a:srgbClr val="4D4D4D"/>
                </a:solidFill>
                <a:effectLst/>
                <a:latin typeface="-apple-system"/>
              </a:rPr>
              <a:t>缺点：</a:t>
            </a:r>
          </a:p>
          <a:p>
            <a:pPr algn="l"/>
            <a:r>
              <a:rPr lang="zh-CN" altLang="en-US" b="0" i="0" dirty="0">
                <a:solidFill>
                  <a:srgbClr val="4D4D4D"/>
                </a:solidFill>
                <a:effectLst/>
                <a:latin typeface="-apple-system"/>
              </a:rPr>
              <a:t>全链接算法对球形数据集的分离会产生偏差，如下图：</a:t>
            </a:r>
          </a:p>
        </p:txBody>
      </p:sp>
      <p:pic>
        <p:nvPicPr>
          <p:cNvPr id="8" name="图片 7">
            <a:extLst>
              <a:ext uri="{FF2B5EF4-FFF2-40B4-BE49-F238E27FC236}">
                <a16:creationId xmlns:a16="http://schemas.microsoft.com/office/drawing/2014/main" id="{E60416BF-B760-F95F-940B-48678AD8AFC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44259" y="3753083"/>
            <a:ext cx="3324827" cy="2126080"/>
          </a:xfrm>
          <a:prstGeom prst="rect">
            <a:avLst/>
          </a:prstGeom>
        </p:spPr>
      </p:pic>
    </p:spTree>
    <p:extLst>
      <p:ext uri="{BB962C8B-B14F-4D97-AF65-F5344CB8AC3E}">
        <p14:creationId xmlns:p14="http://schemas.microsoft.com/office/powerpoint/2010/main" val="146244403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1C308C73-B6D3-DD47-D35D-0EFA8B6B6E38}"/>
              </a:ext>
            </a:extLst>
          </p:cNvPr>
          <p:cNvSpPr txBox="1"/>
          <p:nvPr/>
        </p:nvSpPr>
        <p:spPr>
          <a:xfrm>
            <a:off x="522515" y="967379"/>
            <a:ext cx="7979228" cy="646331"/>
          </a:xfrm>
          <a:prstGeom prst="rect">
            <a:avLst/>
          </a:prstGeom>
          <a:noFill/>
        </p:spPr>
        <p:txBody>
          <a:bodyPr wrap="square">
            <a:spAutoFit/>
          </a:bodyPr>
          <a:lstStyle/>
          <a:p>
            <a:r>
              <a:rPr lang="zh-CN" altLang="en-US" b="1" i="0" dirty="0">
                <a:solidFill>
                  <a:srgbClr val="C00000"/>
                </a:solidFill>
                <a:effectLst/>
                <a:latin typeface="-apple-system"/>
              </a:rPr>
              <a:t>平均距离：</a:t>
            </a:r>
            <a:r>
              <a:rPr lang="zh-CN" altLang="en-US" b="1" i="0" dirty="0">
                <a:solidFill>
                  <a:srgbClr val="4D4D4D"/>
                </a:solidFill>
                <a:effectLst/>
                <a:latin typeface="-apple-system"/>
              </a:rPr>
              <a:t>也称为均链接算法（</a:t>
            </a:r>
            <a:r>
              <a:rPr lang="en-US" altLang="zh-CN" b="1" i="0" dirty="0">
                <a:solidFill>
                  <a:srgbClr val="4D4D4D"/>
                </a:solidFill>
                <a:effectLst/>
                <a:latin typeface="-apple-system"/>
              </a:rPr>
              <a:t>average-linkage algorithm</a:t>
            </a:r>
            <a:r>
              <a:rPr lang="zh-CN" altLang="en-US" b="1" i="0" dirty="0">
                <a:solidFill>
                  <a:srgbClr val="4D4D4D"/>
                </a:solidFill>
                <a:effectLst/>
                <a:latin typeface="-apple-system"/>
              </a:rPr>
              <a:t>），含义为簇类</a:t>
            </a:r>
            <a:r>
              <a:rPr lang="en-US" altLang="zh-CN" b="1" i="0" dirty="0">
                <a:solidFill>
                  <a:srgbClr val="4D4D4D"/>
                </a:solidFill>
                <a:effectLst/>
                <a:latin typeface="-apple-system"/>
              </a:rPr>
              <a:t>C1</a:t>
            </a:r>
            <a:r>
              <a:rPr lang="zh-CN" altLang="en-US" b="1" i="0" dirty="0">
                <a:solidFill>
                  <a:srgbClr val="4D4D4D"/>
                </a:solidFill>
                <a:effectLst/>
                <a:latin typeface="-apple-system"/>
              </a:rPr>
              <a:t>和</a:t>
            </a:r>
            <a:r>
              <a:rPr lang="en-US" altLang="zh-CN" b="1" i="0" dirty="0">
                <a:solidFill>
                  <a:srgbClr val="4D4D4D"/>
                </a:solidFill>
                <a:effectLst/>
                <a:latin typeface="-apple-system"/>
              </a:rPr>
              <a:t>C2</a:t>
            </a:r>
            <a:r>
              <a:rPr lang="zh-CN" altLang="en-US" b="1" i="0" dirty="0">
                <a:solidFill>
                  <a:srgbClr val="4D4D4D"/>
                </a:solidFill>
                <a:effectLst/>
                <a:latin typeface="-apple-system"/>
              </a:rPr>
              <a:t>的距离等于两个簇类所有样本对的距离平均，数学表达式为：</a:t>
            </a:r>
            <a:endParaRPr lang="zh-CN" altLang="en-US" b="1" dirty="0"/>
          </a:p>
        </p:txBody>
      </p:sp>
      <p:pic>
        <p:nvPicPr>
          <p:cNvPr id="6" name="图片 5">
            <a:extLst>
              <a:ext uri="{FF2B5EF4-FFF2-40B4-BE49-F238E27FC236}">
                <a16:creationId xmlns:a16="http://schemas.microsoft.com/office/drawing/2014/main" id="{DAFE5A3B-D9DD-0B80-E309-85D12A1568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51315" y="1936976"/>
            <a:ext cx="3810000" cy="523875"/>
          </a:xfrm>
          <a:prstGeom prst="rect">
            <a:avLst/>
          </a:prstGeom>
        </p:spPr>
      </p:pic>
      <p:sp>
        <p:nvSpPr>
          <p:cNvPr id="8" name="文本框 7">
            <a:extLst>
              <a:ext uri="{FF2B5EF4-FFF2-40B4-BE49-F238E27FC236}">
                <a16:creationId xmlns:a16="http://schemas.microsoft.com/office/drawing/2014/main" id="{6E3E2DF5-6B56-572A-EE0D-38CB6EC5EE59}"/>
              </a:ext>
            </a:extLst>
          </p:cNvPr>
          <p:cNvSpPr txBox="1"/>
          <p:nvPr/>
        </p:nvSpPr>
        <p:spPr>
          <a:xfrm>
            <a:off x="674914" y="2689163"/>
            <a:ext cx="4572000" cy="369332"/>
          </a:xfrm>
          <a:prstGeom prst="rect">
            <a:avLst/>
          </a:prstGeom>
          <a:noFill/>
        </p:spPr>
        <p:txBody>
          <a:bodyPr wrap="square">
            <a:spAutoFit/>
          </a:bodyPr>
          <a:lstStyle/>
          <a:p>
            <a:r>
              <a:rPr lang="zh-CN" altLang="en-US" b="0" i="0" dirty="0">
                <a:solidFill>
                  <a:srgbClr val="4D4D4D"/>
                </a:solidFill>
                <a:effectLst/>
                <a:latin typeface="-apple-system"/>
              </a:rPr>
              <a:t>其中</a:t>
            </a:r>
            <a:r>
              <a:rPr lang="en-US" altLang="zh-CN" b="0" i="0" dirty="0">
                <a:solidFill>
                  <a:srgbClr val="4D4D4D"/>
                </a:solidFill>
                <a:effectLst/>
                <a:latin typeface="-apple-system"/>
              </a:rPr>
              <a:t>|C1|</a:t>
            </a:r>
            <a:r>
              <a:rPr lang="zh-CN" altLang="en-US" b="0" i="0" dirty="0">
                <a:solidFill>
                  <a:srgbClr val="4D4D4D"/>
                </a:solidFill>
                <a:effectLst/>
                <a:latin typeface="-apple-system"/>
              </a:rPr>
              <a:t>，</a:t>
            </a:r>
            <a:r>
              <a:rPr lang="en-US" altLang="zh-CN" b="0" i="0" dirty="0">
                <a:solidFill>
                  <a:srgbClr val="4D4D4D"/>
                </a:solidFill>
                <a:effectLst/>
                <a:latin typeface="-apple-system"/>
              </a:rPr>
              <a:t>|C2|</a:t>
            </a:r>
            <a:r>
              <a:rPr lang="zh-CN" altLang="en-US" b="0" i="0" dirty="0">
                <a:solidFill>
                  <a:srgbClr val="4D4D4D"/>
                </a:solidFill>
                <a:effectLst/>
                <a:latin typeface="-apple-system"/>
              </a:rPr>
              <a:t>分别表示簇类的样本个数。</a:t>
            </a:r>
            <a:endParaRPr lang="zh-CN" altLang="en-US" dirty="0"/>
          </a:p>
        </p:txBody>
      </p:sp>
      <p:pic>
        <p:nvPicPr>
          <p:cNvPr id="10" name="图片 9">
            <a:extLst>
              <a:ext uri="{FF2B5EF4-FFF2-40B4-BE49-F238E27FC236}">
                <a16:creationId xmlns:a16="http://schemas.microsoft.com/office/drawing/2014/main" id="{78507657-7D67-4E59-C0AD-FB7A718A40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92348" y="2873829"/>
            <a:ext cx="3419475" cy="2028825"/>
          </a:xfrm>
          <a:prstGeom prst="rect">
            <a:avLst/>
          </a:prstGeom>
        </p:spPr>
      </p:pic>
      <p:sp>
        <p:nvSpPr>
          <p:cNvPr id="12" name="文本框 11">
            <a:extLst>
              <a:ext uri="{FF2B5EF4-FFF2-40B4-BE49-F238E27FC236}">
                <a16:creationId xmlns:a16="http://schemas.microsoft.com/office/drawing/2014/main" id="{804284CA-A0E2-3F48-C9AA-9FD1A113D127}"/>
              </a:ext>
            </a:extLst>
          </p:cNvPr>
          <p:cNvSpPr txBox="1"/>
          <p:nvPr/>
        </p:nvSpPr>
        <p:spPr>
          <a:xfrm>
            <a:off x="674914" y="4902654"/>
            <a:ext cx="6553200" cy="1200329"/>
          </a:xfrm>
          <a:prstGeom prst="rect">
            <a:avLst/>
          </a:prstGeom>
          <a:noFill/>
        </p:spPr>
        <p:txBody>
          <a:bodyPr wrap="square">
            <a:spAutoFit/>
          </a:bodyPr>
          <a:lstStyle/>
          <a:p>
            <a:pPr algn="l"/>
            <a:r>
              <a:rPr lang="zh-CN" altLang="en-US" i="0" dirty="0">
                <a:solidFill>
                  <a:srgbClr val="C00000"/>
                </a:solidFill>
                <a:effectLst/>
                <a:latin typeface="方正粗黑宋简体" panose="02000000000000000000" pitchFamily="2" charset="-122"/>
                <a:ea typeface="方正粗黑宋简体" panose="02000000000000000000" pitchFamily="2" charset="-122"/>
              </a:rPr>
              <a:t>优点：</a:t>
            </a:r>
          </a:p>
          <a:p>
            <a:pPr algn="l"/>
            <a:r>
              <a:rPr lang="zh-CN" altLang="en-US" i="0" dirty="0">
                <a:solidFill>
                  <a:srgbClr val="4D4D4D"/>
                </a:solidFill>
                <a:effectLst/>
                <a:latin typeface="方正粗黑宋简体" panose="02000000000000000000" pitchFamily="2" charset="-122"/>
                <a:ea typeface="方正粗黑宋简体" panose="02000000000000000000" pitchFamily="2" charset="-122"/>
              </a:rPr>
              <a:t>      均链接算法可以很好的分离簇类间有噪声的数据集。</a:t>
            </a:r>
          </a:p>
          <a:p>
            <a:pPr algn="l"/>
            <a:r>
              <a:rPr lang="zh-CN" altLang="en-US" i="0" dirty="0">
                <a:solidFill>
                  <a:srgbClr val="C00000"/>
                </a:solidFill>
                <a:effectLst/>
                <a:latin typeface="方正粗黑宋简体" panose="02000000000000000000" pitchFamily="2" charset="-122"/>
                <a:ea typeface="方正粗黑宋简体" panose="02000000000000000000" pitchFamily="2" charset="-122"/>
              </a:rPr>
              <a:t>缺点：</a:t>
            </a:r>
          </a:p>
          <a:p>
            <a:pPr algn="l"/>
            <a:r>
              <a:rPr lang="zh-CN" altLang="en-US" i="0" dirty="0">
                <a:solidFill>
                  <a:srgbClr val="4D4D4D"/>
                </a:solidFill>
                <a:effectLst/>
                <a:latin typeface="方正粗黑宋简体" panose="02000000000000000000" pitchFamily="2" charset="-122"/>
                <a:ea typeface="方正粗黑宋简体" panose="02000000000000000000" pitchFamily="2" charset="-122"/>
              </a:rPr>
              <a:t>     均链接算法对球形数据集的分离会产生偏差。</a:t>
            </a:r>
          </a:p>
        </p:txBody>
      </p:sp>
    </p:spTree>
    <p:extLst>
      <p:ext uri="{BB962C8B-B14F-4D97-AF65-F5344CB8AC3E}">
        <p14:creationId xmlns:p14="http://schemas.microsoft.com/office/powerpoint/2010/main" val="95270414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t>层次聚类 </a:t>
            </a:r>
            <a:r>
              <a:rPr lang="en-US" altLang="zh-CN" dirty="0"/>
              <a:t>– </a:t>
            </a:r>
            <a:r>
              <a:rPr lang="zh-CN" altLang="en-US" dirty="0"/>
              <a:t>树状图</a:t>
            </a:r>
          </a:p>
        </p:txBody>
      </p:sp>
      <p:sp>
        <p:nvSpPr>
          <p:cNvPr id="5" name="内容占位符 4"/>
          <p:cNvSpPr>
            <a:spLocks noGrp="1"/>
          </p:cNvSpPr>
          <p:nvPr>
            <p:ph idx="1"/>
          </p:nvPr>
        </p:nvSpPr>
        <p:spPr>
          <a:xfrm>
            <a:off x="260350" y="1266824"/>
            <a:ext cx="8616950" cy="575423"/>
          </a:xfrm>
        </p:spPr>
        <p:txBody>
          <a:bodyPr/>
          <a:lstStyle/>
          <a:p>
            <a:r>
              <a:rPr lang="zh-CN" altLang="en-US" dirty="0"/>
              <a:t>计算示例</a:t>
            </a:r>
          </a:p>
        </p:txBody>
      </p:sp>
      <p:pic>
        <p:nvPicPr>
          <p:cNvPr id="2" name="图片 1"/>
          <p:cNvPicPr>
            <a:picLocks noChangeAspect="1"/>
          </p:cNvPicPr>
          <p:nvPr/>
        </p:nvPicPr>
        <p:blipFill>
          <a:blip r:embed="rId2"/>
          <a:stretch>
            <a:fillRect/>
          </a:stretch>
        </p:blipFill>
        <p:spPr>
          <a:xfrm>
            <a:off x="2968280" y="974230"/>
            <a:ext cx="3419475" cy="3810000"/>
          </a:xfrm>
          <a:prstGeom prst="rect">
            <a:avLst/>
          </a:prstGeom>
        </p:spPr>
      </p:pic>
      <p:pic>
        <p:nvPicPr>
          <p:cNvPr id="3" name="图片 2"/>
          <p:cNvPicPr>
            <a:picLocks noChangeAspect="1"/>
          </p:cNvPicPr>
          <p:nvPr/>
        </p:nvPicPr>
        <p:blipFill>
          <a:blip r:embed="rId3"/>
          <a:stretch>
            <a:fillRect/>
          </a:stretch>
        </p:blipFill>
        <p:spPr>
          <a:xfrm>
            <a:off x="2096432" y="5230316"/>
            <a:ext cx="5413513" cy="764669"/>
          </a:xfrm>
          <a:prstGeom prst="rect">
            <a:avLst/>
          </a:prstGeom>
        </p:spPr>
      </p:pic>
    </p:spTree>
    <p:extLst>
      <p:ext uri="{BB962C8B-B14F-4D97-AF65-F5344CB8AC3E}">
        <p14:creationId xmlns:p14="http://schemas.microsoft.com/office/powerpoint/2010/main" val="303630472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t>层次聚类 </a:t>
            </a:r>
            <a:r>
              <a:rPr lang="en-US" altLang="zh-CN" dirty="0"/>
              <a:t>– </a:t>
            </a:r>
            <a:r>
              <a:rPr lang="zh-CN" altLang="en-US" dirty="0"/>
              <a:t>树状图</a:t>
            </a:r>
          </a:p>
        </p:txBody>
      </p:sp>
      <p:sp>
        <p:nvSpPr>
          <p:cNvPr id="5" name="内容占位符 4"/>
          <p:cNvSpPr>
            <a:spLocks noGrp="1"/>
          </p:cNvSpPr>
          <p:nvPr>
            <p:ph idx="1"/>
          </p:nvPr>
        </p:nvSpPr>
        <p:spPr>
          <a:xfrm>
            <a:off x="260350" y="1266824"/>
            <a:ext cx="8616950" cy="575423"/>
          </a:xfrm>
        </p:spPr>
        <p:txBody>
          <a:bodyPr/>
          <a:lstStyle/>
          <a:p>
            <a:r>
              <a:rPr lang="zh-CN" altLang="en-US" b="1" dirty="0"/>
              <a:t>数据点之间的距离</a:t>
            </a:r>
            <a:endParaRPr lang="zh-CN" altLang="en-US" dirty="0"/>
          </a:p>
        </p:txBody>
      </p:sp>
      <p:pic>
        <p:nvPicPr>
          <p:cNvPr id="6" name="图片 5"/>
          <p:cNvPicPr>
            <a:picLocks noChangeAspect="1"/>
          </p:cNvPicPr>
          <p:nvPr/>
        </p:nvPicPr>
        <p:blipFill>
          <a:blip r:embed="rId2"/>
          <a:stretch>
            <a:fillRect/>
          </a:stretch>
        </p:blipFill>
        <p:spPr>
          <a:xfrm>
            <a:off x="0" y="1983852"/>
            <a:ext cx="9018104" cy="2850501"/>
          </a:xfrm>
          <a:prstGeom prst="rect">
            <a:avLst/>
          </a:prstGeom>
        </p:spPr>
      </p:pic>
    </p:spTree>
    <p:extLst>
      <p:ext uri="{BB962C8B-B14F-4D97-AF65-F5344CB8AC3E}">
        <p14:creationId xmlns:p14="http://schemas.microsoft.com/office/powerpoint/2010/main" val="45703693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t>层次聚类 </a:t>
            </a:r>
            <a:r>
              <a:rPr lang="en-US" altLang="zh-CN" dirty="0"/>
              <a:t>– </a:t>
            </a:r>
            <a:r>
              <a:rPr lang="zh-CN" altLang="en-US" dirty="0"/>
              <a:t>树状图</a:t>
            </a:r>
          </a:p>
        </p:txBody>
      </p:sp>
      <p:sp>
        <p:nvSpPr>
          <p:cNvPr id="5" name="内容占位符 4"/>
          <p:cNvSpPr>
            <a:spLocks noGrp="1"/>
          </p:cNvSpPr>
          <p:nvPr>
            <p:ph idx="1"/>
          </p:nvPr>
        </p:nvSpPr>
        <p:spPr>
          <a:xfrm>
            <a:off x="260350" y="1266824"/>
            <a:ext cx="8616950" cy="575423"/>
          </a:xfrm>
        </p:spPr>
        <p:txBody>
          <a:bodyPr/>
          <a:lstStyle/>
          <a:p>
            <a:r>
              <a:rPr lang="zh-CN" altLang="en-US" b="1" dirty="0"/>
              <a:t>数据点与组合数据点间的距离</a:t>
            </a:r>
            <a:endParaRPr lang="zh-CN" altLang="en-US" dirty="0"/>
          </a:p>
        </p:txBody>
      </p:sp>
      <p:pic>
        <p:nvPicPr>
          <p:cNvPr id="3" name="图片 2"/>
          <p:cNvPicPr>
            <a:picLocks noChangeAspect="1"/>
          </p:cNvPicPr>
          <p:nvPr/>
        </p:nvPicPr>
        <p:blipFill>
          <a:blip r:embed="rId2"/>
          <a:stretch>
            <a:fillRect/>
          </a:stretch>
        </p:blipFill>
        <p:spPr>
          <a:xfrm>
            <a:off x="66261" y="1712945"/>
            <a:ext cx="9077739" cy="2822510"/>
          </a:xfrm>
          <a:prstGeom prst="rect">
            <a:avLst/>
          </a:prstGeom>
        </p:spPr>
      </p:pic>
      <p:pic>
        <p:nvPicPr>
          <p:cNvPr id="7" name="图片 6"/>
          <p:cNvPicPr>
            <a:picLocks noChangeAspect="1"/>
          </p:cNvPicPr>
          <p:nvPr/>
        </p:nvPicPr>
        <p:blipFill>
          <a:blip r:embed="rId3"/>
          <a:stretch>
            <a:fillRect/>
          </a:stretch>
        </p:blipFill>
        <p:spPr>
          <a:xfrm>
            <a:off x="2332381" y="4836778"/>
            <a:ext cx="6612835" cy="1085108"/>
          </a:xfrm>
          <a:prstGeom prst="rect">
            <a:avLst/>
          </a:prstGeom>
        </p:spPr>
      </p:pic>
      <p:pic>
        <p:nvPicPr>
          <p:cNvPr id="8" name="图片 7"/>
          <p:cNvPicPr>
            <a:picLocks noChangeAspect="1"/>
          </p:cNvPicPr>
          <p:nvPr/>
        </p:nvPicPr>
        <p:blipFill>
          <a:blip r:embed="rId4"/>
          <a:stretch>
            <a:fillRect/>
          </a:stretch>
        </p:blipFill>
        <p:spPr>
          <a:xfrm>
            <a:off x="195676" y="5207882"/>
            <a:ext cx="1898499" cy="404414"/>
          </a:xfrm>
          <a:prstGeom prst="rect">
            <a:avLst/>
          </a:prstGeom>
        </p:spPr>
      </p:pic>
    </p:spTree>
    <p:extLst>
      <p:ext uri="{BB962C8B-B14F-4D97-AF65-F5344CB8AC3E}">
        <p14:creationId xmlns:p14="http://schemas.microsoft.com/office/powerpoint/2010/main" val="367152277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t>层次聚类 </a:t>
            </a:r>
            <a:r>
              <a:rPr lang="en-US" altLang="zh-CN" dirty="0"/>
              <a:t>– </a:t>
            </a:r>
            <a:r>
              <a:rPr lang="zh-CN" altLang="en-US" dirty="0"/>
              <a:t>树状图</a:t>
            </a:r>
          </a:p>
        </p:txBody>
      </p:sp>
      <p:sp>
        <p:nvSpPr>
          <p:cNvPr id="5" name="内容占位符 4"/>
          <p:cNvSpPr>
            <a:spLocks noGrp="1"/>
          </p:cNvSpPr>
          <p:nvPr>
            <p:ph idx="1"/>
          </p:nvPr>
        </p:nvSpPr>
        <p:spPr>
          <a:xfrm>
            <a:off x="114576" y="955398"/>
            <a:ext cx="8616950" cy="575423"/>
          </a:xfrm>
        </p:spPr>
        <p:txBody>
          <a:bodyPr/>
          <a:lstStyle/>
          <a:p>
            <a:r>
              <a:rPr lang="zh-CN" altLang="en-US" b="1" dirty="0"/>
              <a:t>重复</a:t>
            </a:r>
            <a:endParaRPr lang="zh-CN" altLang="en-US" dirty="0"/>
          </a:p>
        </p:txBody>
      </p:sp>
      <p:pic>
        <p:nvPicPr>
          <p:cNvPr id="2" name="图片 1"/>
          <p:cNvPicPr>
            <a:picLocks noChangeAspect="1"/>
          </p:cNvPicPr>
          <p:nvPr/>
        </p:nvPicPr>
        <p:blipFill>
          <a:blip r:embed="rId2"/>
          <a:stretch>
            <a:fillRect/>
          </a:stretch>
        </p:blipFill>
        <p:spPr>
          <a:xfrm>
            <a:off x="410816" y="1308258"/>
            <a:ext cx="7832035" cy="2484272"/>
          </a:xfrm>
          <a:prstGeom prst="rect">
            <a:avLst/>
          </a:prstGeom>
        </p:spPr>
      </p:pic>
      <p:pic>
        <p:nvPicPr>
          <p:cNvPr id="3" name="图片 2"/>
          <p:cNvPicPr>
            <a:picLocks noChangeAspect="1"/>
          </p:cNvPicPr>
          <p:nvPr/>
        </p:nvPicPr>
        <p:blipFill>
          <a:blip r:embed="rId3"/>
          <a:stretch>
            <a:fillRect/>
          </a:stretch>
        </p:blipFill>
        <p:spPr>
          <a:xfrm>
            <a:off x="410816" y="3859039"/>
            <a:ext cx="7459179" cy="2292377"/>
          </a:xfrm>
          <a:prstGeom prst="rect">
            <a:avLst/>
          </a:prstGeom>
        </p:spPr>
      </p:pic>
    </p:spTree>
    <p:extLst>
      <p:ext uri="{BB962C8B-B14F-4D97-AF65-F5344CB8AC3E}">
        <p14:creationId xmlns:p14="http://schemas.microsoft.com/office/powerpoint/2010/main" val="263640764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t>层次聚类 </a:t>
            </a:r>
            <a:r>
              <a:rPr lang="en-US" altLang="zh-CN" dirty="0"/>
              <a:t>– </a:t>
            </a:r>
            <a:r>
              <a:rPr lang="zh-CN" altLang="en-US" dirty="0"/>
              <a:t>树状图</a:t>
            </a:r>
          </a:p>
        </p:txBody>
      </p:sp>
      <p:sp>
        <p:nvSpPr>
          <p:cNvPr id="5" name="内容占位符 4"/>
          <p:cNvSpPr>
            <a:spLocks noGrp="1"/>
          </p:cNvSpPr>
          <p:nvPr>
            <p:ph idx="1"/>
          </p:nvPr>
        </p:nvSpPr>
        <p:spPr>
          <a:xfrm>
            <a:off x="260350" y="1266824"/>
            <a:ext cx="8616950" cy="575423"/>
          </a:xfrm>
        </p:spPr>
        <p:txBody>
          <a:bodyPr/>
          <a:lstStyle/>
          <a:p>
            <a:r>
              <a:rPr lang="zh-CN" altLang="en-US" b="1" dirty="0"/>
              <a:t>组合数据点间的距离</a:t>
            </a:r>
            <a:endParaRPr lang="zh-CN" altLang="en-US" dirty="0"/>
          </a:p>
        </p:txBody>
      </p:sp>
      <p:pic>
        <p:nvPicPr>
          <p:cNvPr id="2" name="图片 1"/>
          <p:cNvPicPr>
            <a:picLocks noChangeAspect="1"/>
          </p:cNvPicPr>
          <p:nvPr/>
        </p:nvPicPr>
        <p:blipFill>
          <a:blip r:embed="rId2"/>
          <a:stretch>
            <a:fillRect/>
          </a:stretch>
        </p:blipFill>
        <p:spPr>
          <a:xfrm>
            <a:off x="585580" y="1842247"/>
            <a:ext cx="7966489" cy="1023277"/>
          </a:xfrm>
          <a:prstGeom prst="rect">
            <a:avLst/>
          </a:prstGeom>
        </p:spPr>
      </p:pic>
      <p:pic>
        <p:nvPicPr>
          <p:cNvPr id="3" name="图片 2"/>
          <p:cNvPicPr>
            <a:picLocks noChangeAspect="1"/>
          </p:cNvPicPr>
          <p:nvPr/>
        </p:nvPicPr>
        <p:blipFill>
          <a:blip r:embed="rId3"/>
          <a:stretch>
            <a:fillRect/>
          </a:stretch>
        </p:blipFill>
        <p:spPr>
          <a:xfrm>
            <a:off x="3399804" y="1323847"/>
            <a:ext cx="4524128" cy="492500"/>
          </a:xfrm>
          <a:prstGeom prst="rect">
            <a:avLst/>
          </a:prstGeom>
        </p:spPr>
      </p:pic>
      <p:pic>
        <p:nvPicPr>
          <p:cNvPr id="6" name="图片 5"/>
          <p:cNvPicPr>
            <a:picLocks noChangeAspect="1"/>
          </p:cNvPicPr>
          <p:nvPr/>
        </p:nvPicPr>
        <p:blipFill>
          <a:blip r:embed="rId4"/>
          <a:stretch>
            <a:fillRect/>
          </a:stretch>
        </p:blipFill>
        <p:spPr>
          <a:xfrm>
            <a:off x="1861931" y="2917324"/>
            <a:ext cx="4997933" cy="1601424"/>
          </a:xfrm>
          <a:prstGeom prst="rect">
            <a:avLst/>
          </a:prstGeom>
        </p:spPr>
      </p:pic>
      <p:pic>
        <p:nvPicPr>
          <p:cNvPr id="7" name="图片 6"/>
          <p:cNvPicPr>
            <a:picLocks noChangeAspect="1"/>
          </p:cNvPicPr>
          <p:nvPr/>
        </p:nvPicPr>
        <p:blipFill>
          <a:blip r:embed="rId5"/>
          <a:stretch>
            <a:fillRect/>
          </a:stretch>
        </p:blipFill>
        <p:spPr>
          <a:xfrm>
            <a:off x="1861931" y="4649857"/>
            <a:ext cx="4867275" cy="1600200"/>
          </a:xfrm>
          <a:prstGeom prst="rect">
            <a:avLst/>
          </a:prstGeom>
        </p:spPr>
      </p:pic>
    </p:spTree>
    <p:extLst>
      <p:ext uri="{BB962C8B-B14F-4D97-AF65-F5344CB8AC3E}">
        <p14:creationId xmlns:p14="http://schemas.microsoft.com/office/powerpoint/2010/main" val="335521877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t>层次聚类 </a:t>
            </a:r>
            <a:r>
              <a:rPr lang="en-US" altLang="zh-CN" dirty="0"/>
              <a:t>– </a:t>
            </a:r>
            <a:r>
              <a:rPr lang="zh-CN" altLang="en-US" dirty="0"/>
              <a:t>树状图</a:t>
            </a:r>
          </a:p>
        </p:txBody>
      </p:sp>
      <p:pic>
        <p:nvPicPr>
          <p:cNvPr id="3" name="图片 2"/>
          <p:cNvPicPr>
            <a:picLocks noChangeAspect="1"/>
          </p:cNvPicPr>
          <p:nvPr/>
        </p:nvPicPr>
        <p:blipFill>
          <a:blip r:embed="rId2"/>
          <a:stretch>
            <a:fillRect/>
          </a:stretch>
        </p:blipFill>
        <p:spPr>
          <a:xfrm>
            <a:off x="816741" y="934278"/>
            <a:ext cx="7452615" cy="4894255"/>
          </a:xfrm>
          <a:prstGeom prst="rect">
            <a:avLst/>
          </a:prstGeom>
        </p:spPr>
      </p:pic>
    </p:spTree>
    <p:extLst>
      <p:ext uri="{BB962C8B-B14F-4D97-AF65-F5344CB8AC3E}">
        <p14:creationId xmlns:p14="http://schemas.microsoft.com/office/powerpoint/2010/main" val="4900622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t>性能度量</a:t>
            </a:r>
          </a:p>
        </p:txBody>
      </p:sp>
      <p:sp>
        <p:nvSpPr>
          <p:cNvPr id="5" name="内容占位符 4"/>
          <p:cNvSpPr>
            <a:spLocks noGrp="1"/>
          </p:cNvSpPr>
          <p:nvPr>
            <p:ph idx="1"/>
          </p:nvPr>
        </p:nvSpPr>
        <p:spPr>
          <a:xfrm>
            <a:off x="260350" y="1266823"/>
            <a:ext cx="8616950" cy="4833188"/>
          </a:xfrm>
        </p:spPr>
        <p:txBody>
          <a:bodyPr>
            <a:normAutofit/>
          </a:bodyPr>
          <a:lstStyle/>
          <a:p>
            <a:r>
              <a:rPr altLang="en-US" dirty="0"/>
              <a:t>聚类性能度量：</a:t>
            </a:r>
            <a:endParaRPr lang="en-US" altLang="en-US" dirty="0"/>
          </a:p>
          <a:p>
            <a:pPr lvl="1"/>
            <a:r>
              <a:rPr altLang="en-US" dirty="0" err="1"/>
              <a:t>外部指标</a:t>
            </a:r>
            <a:r>
              <a:rPr lang="en-US" altLang="en-US" dirty="0"/>
              <a:t> (external index)</a:t>
            </a:r>
            <a:endParaRPr lang="en-US" altLang="zh-CN" dirty="0"/>
          </a:p>
          <a:p>
            <a:pPr marL="325800" lvl="1" indent="0">
              <a:buNone/>
            </a:pPr>
            <a:r>
              <a:rPr lang="en-US" altLang="zh-CN" dirty="0"/>
              <a:t>	</a:t>
            </a:r>
            <a:r>
              <a:rPr lang="zh-CN" altLang="en-US" dirty="0"/>
              <a:t>将聚类结果与某个“参考模型”</a:t>
            </a:r>
            <a:r>
              <a:rPr lang="en-US" altLang="zh-CN" dirty="0"/>
              <a:t>(reference model)</a:t>
            </a:r>
            <a:r>
              <a:rPr lang="zh-CN" altLang="en-US" dirty="0"/>
              <a:t>进行比较。</a:t>
            </a:r>
            <a:endParaRPr lang="en-US" altLang="en-US" dirty="0"/>
          </a:p>
          <a:p>
            <a:pPr lvl="1"/>
            <a:r>
              <a:rPr altLang="en-US" dirty="0" err="1"/>
              <a:t>内部指标</a:t>
            </a:r>
            <a:r>
              <a:rPr lang="en-US" altLang="en-US" dirty="0"/>
              <a:t> (internal index)</a:t>
            </a:r>
          </a:p>
          <a:p>
            <a:pPr marL="325800" lvl="1" indent="0">
              <a:buNone/>
            </a:pPr>
            <a:r>
              <a:rPr lang="en-US" altLang="zh-CN" dirty="0"/>
              <a:t>	</a:t>
            </a:r>
            <a:r>
              <a:rPr lang="zh-CN" altLang="en-US" dirty="0"/>
              <a:t>直接考察聚类结果而不用任何参考模型。</a:t>
            </a:r>
            <a:endParaRPr lang="en-US" altLang="en-US" dirty="0"/>
          </a:p>
          <a:p>
            <a:pPr>
              <a:buNone/>
            </a:pPr>
            <a:endParaRPr lang="zh-CN" altLang="en-US" dirty="0"/>
          </a:p>
        </p:txBody>
      </p:sp>
    </p:spTree>
    <p:extLst>
      <p:ext uri="{BB962C8B-B14F-4D97-AF65-F5344CB8AC3E}">
        <p14:creationId xmlns:p14="http://schemas.microsoft.com/office/powerpoint/2010/main" val="3146669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t>层次聚类 </a:t>
            </a:r>
            <a:r>
              <a:rPr lang="en-US" altLang="zh-CN" dirty="0"/>
              <a:t>– AGNES</a:t>
            </a:r>
            <a:r>
              <a:rPr lang="zh-CN" altLang="en-US" dirty="0"/>
              <a:t>算法</a:t>
            </a:r>
          </a:p>
        </p:txBody>
      </p:sp>
      <p:sp>
        <p:nvSpPr>
          <p:cNvPr id="5" name="内容占位符 4"/>
          <p:cNvSpPr>
            <a:spLocks noGrp="1"/>
          </p:cNvSpPr>
          <p:nvPr>
            <p:ph idx="1"/>
          </p:nvPr>
        </p:nvSpPr>
        <p:spPr>
          <a:xfrm>
            <a:off x="260350" y="1266824"/>
            <a:ext cx="8616950" cy="575423"/>
          </a:xfrm>
        </p:spPr>
        <p:txBody>
          <a:bodyPr/>
          <a:lstStyle/>
          <a:p>
            <a:r>
              <a:rPr lang="en-US" altLang="zh-CN" dirty="0"/>
              <a:t>AGNES</a:t>
            </a:r>
            <a:r>
              <a:rPr dirty="0"/>
              <a:t>算法伪代码：</a:t>
            </a:r>
            <a:endParaRPr lang="zh-CN" altLang="en-US" dirty="0"/>
          </a:p>
        </p:txBody>
      </p:sp>
      <p:pic>
        <p:nvPicPr>
          <p:cNvPr id="64515" name="Picture 3" descr="G:\Users\lamda\Desktop\figures\AGNES_algo.png"/>
          <p:cNvPicPr>
            <a:picLocks noChangeAspect="1" noChangeArrowheads="1"/>
          </p:cNvPicPr>
          <p:nvPr/>
        </p:nvPicPr>
        <p:blipFill>
          <a:blip r:embed="rId2"/>
          <a:srcRect/>
          <a:stretch>
            <a:fillRect/>
          </a:stretch>
        </p:blipFill>
        <p:spPr bwMode="auto">
          <a:xfrm>
            <a:off x="3429000" y="1169130"/>
            <a:ext cx="3994150" cy="5085620"/>
          </a:xfrm>
          <a:prstGeom prst="rect">
            <a:avLst/>
          </a:prstGeom>
          <a:noFill/>
        </p:spPr>
      </p:pic>
    </p:spTree>
    <p:extLst>
      <p:ext uri="{BB962C8B-B14F-4D97-AF65-F5344CB8AC3E}">
        <p14:creationId xmlns:p14="http://schemas.microsoft.com/office/powerpoint/2010/main" val="349001795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t>层次聚类 </a:t>
            </a:r>
            <a:r>
              <a:rPr lang="en-US" altLang="zh-CN" dirty="0"/>
              <a:t>– </a:t>
            </a:r>
            <a:r>
              <a:rPr lang="zh-CN" altLang="en-US" dirty="0"/>
              <a:t>树状图</a:t>
            </a:r>
          </a:p>
        </p:txBody>
      </p:sp>
      <p:sp>
        <p:nvSpPr>
          <p:cNvPr id="5" name="内容占位符 4"/>
          <p:cNvSpPr>
            <a:spLocks noGrp="1"/>
          </p:cNvSpPr>
          <p:nvPr>
            <p:ph idx="1"/>
          </p:nvPr>
        </p:nvSpPr>
        <p:spPr>
          <a:xfrm>
            <a:off x="260350" y="1266824"/>
            <a:ext cx="8616950" cy="575423"/>
          </a:xfrm>
        </p:spPr>
        <p:txBody>
          <a:bodyPr/>
          <a:lstStyle/>
          <a:p>
            <a:r>
              <a:rPr lang="zh-CN" altLang="en-US" dirty="0"/>
              <a:t>西瓜数据集</a:t>
            </a:r>
            <a:r>
              <a:rPr lang="en-US" altLang="zh-CN" dirty="0"/>
              <a:t>4.0-AGNES</a:t>
            </a:r>
            <a:r>
              <a:rPr dirty="0"/>
              <a:t>算法树状图：</a:t>
            </a:r>
            <a:endParaRPr lang="zh-CN" altLang="en-US" dirty="0"/>
          </a:p>
        </p:txBody>
      </p:sp>
      <p:pic>
        <p:nvPicPr>
          <p:cNvPr id="63491" name="Picture 3" descr="G:\Users\lamda\Desktop\figures\AGNES_fig.png"/>
          <p:cNvPicPr>
            <a:picLocks noChangeAspect="1" noChangeArrowheads="1"/>
          </p:cNvPicPr>
          <p:nvPr/>
        </p:nvPicPr>
        <p:blipFill>
          <a:blip r:embed="rId2"/>
          <a:srcRect/>
          <a:stretch>
            <a:fillRect/>
          </a:stretch>
        </p:blipFill>
        <p:spPr bwMode="auto">
          <a:xfrm>
            <a:off x="1403350" y="1628210"/>
            <a:ext cx="6064250" cy="4556689"/>
          </a:xfrm>
          <a:prstGeom prst="rect">
            <a:avLst/>
          </a:prstGeom>
          <a:noFill/>
        </p:spPr>
      </p:pic>
    </p:spTree>
    <p:extLst>
      <p:ext uri="{BB962C8B-B14F-4D97-AF65-F5344CB8AC3E}">
        <p14:creationId xmlns:p14="http://schemas.microsoft.com/office/powerpoint/2010/main" val="349001795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t>层次聚类 </a:t>
            </a:r>
            <a:r>
              <a:rPr lang="en-US" altLang="zh-CN" dirty="0"/>
              <a:t>– </a:t>
            </a:r>
            <a:r>
              <a:rPr lang="zh-CN" altLang="en-US" dirty="0"/>
              <a:t>树状图</a:t>
            </a:r>
          </a:p>
        </p:txBody>
      </p:sp>
      <p:sp>
        <p:nvSpPr>
          <p:cNvPr id="5" name="内容占位符 4"/>
          <p:cNvSpPr>
            <a:spLocks noGrp="1"/>
          </p:cNvSpPr>
          <p:nvPr>
            <p:ph idx="1"/>
          </p:nvPr>
        </p:nvSpPr>
        <p:spPr>
          <a:xfrm>
            <a:off x="260350" y="1266824"/>
            <a:ext cx="8616950" cy="575423"/>
          </a:xfrm>
        </p:spPr>
        <p:txBody>
          <a:bodyPr/>
          <a:lstStyle/>
          <a:p>
            <a:r>
              <a:rPr lang="zh-CN" altLang="en-US" dirty="0"/>
              <a:t>西瓜数据集</a:t>
            </a:r>
            <a:r>
              <a:rPr lang="en-US" altLang="zh-CN" dirty="0"/>
              <a:t>4.0-AGNES</a:t>
            </a:r>
            <a:r>
              <a:rPr dirty="0"/>
              <a:t>算法</a:t>
            </a:r>
            <a:r>
              <a:rPr lang="zh-CN" altLang="en-US" dirty="0"/>
              <a:t>簇的划分</a:t>
            </a:r>
            <a:r>
              <a:rPr dirty="0"/>
              <a:t>：</a:t>
            </a:r>
            <a:endParaRPr lang="zh-CN" altLang="en-US" dirty="0"/>
          </a:p>
        </p:txBody>
      </p:sp>
      <p:pic>
        <p:nvPicPr>
          <p:cNvPr id="2" name="图片 1"/>
          <p:cNvPicPr>
            <a:picLocks noChangeAspect="1"/>
          </p:cNvPicPr>
          <p:nvPr/>
        </p:nvPicPr>
        <p:blipFill>
          <a:blip r:embed="rId2"/>
          <a:stretch>
            <a:fillRect/>
          </a:stretch>
        </p:blipFill>
        <p:spPr>
          <a:xfrm>
            <a:off x="0" y="1862443"/>
            <a:ext cx="9144000" cy="3133114"/>
          </a:xfrm>
          <a:prstGeom prst="rect">
            <a:avLst/>
          </a:prstGeom>
        </p:spPr>
      </p:pic>
    </p:spTree>
    <p:extLst>
      <p:ext uri="{BB962C8B-B14F-4D97-AF65-F5344CB8AC3E}">
        <p14:creationId xmlns:p14="http://schemas.microsoft.com/office/powerpoint/2010/main" val="256249690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t>层次聚类</a:t>
            </a:r>
          </a:p>
        </p:txBody>
      </p:sp>
      <p:sp>
        <p:nvSpPr>
          <p:cNvPr id="5" name="内容占位符 4"/>
          <p:cNvSpPr>
            <a:spLocks noGrp="1"/>
          </p:cNvSpPr>
          <p:nvPr>
            <p:ph idx="1"/>
          </p:nvPr>
        </p:nvSpPr>
        <p:spPr>
          <a:xfrm>
            <a:off x="260350" y="923924"/>
            <a:ext cx="8616950" cy="575423"/>
          </a:xfrm>
        </p:spPr>
        <p:txBody>
          <a:bodyPr/>
          <a:lstStyle/>
          <a:p>
            <a:r>
              <a:rPr lang="en-US" altLang="zh-CN" dirty="0"/>
              <a:t>K=7,6,5,4</a:t>
            </a:r>
            <a:r>
              <a:rPr lang="zh-CN" altLang="en-US" dirty="0"/>
              <a:t>时的</a:t>
            </a:r>
            <a:r>
              <a:rPr dirty="0"/>
              <a:t>聚类效果：</a:t>
            </a:r>
            <a:endParaRPr lang="zh-CN" altLang="en-US" dirty="0"/>
          </a:p>
        </p:txBody>
      </p:sp>
      <p:pic>
        <p:nvPicPr>
          <p:cNvPr id="2" name="图片 1"/>
          <p:cNvPicPr>
            <a:picLocks noChangeAspect="1"/>
          </p:cNvPicPr>
          <p:nvPr/>
        </p:nvPicPr>
        <p:blipFill>
          <a:blip r:embed="rId2"/>
          <a:stretch>
            <a:fillRect/>
          </a:stretch>
        </p:blipFill>
        <p:spPr>
          <a:xfrm>
            <a:off x="1862137" y="1301750"/>
            <a:ext cx="5338763" cy="4743305"/>
          </a:xfrm>
          <a:prstGeom prst="rect">
            <a:avLst/>
          </a:prstGeom>
        </p:spPr>
      </p:pic>
    </p:spTree>
    <p:extLst>
      <p:ext uri="{BB962C8B-B14F-4D97-AF65-F5344CB8AC3E}">
        <p14:creationId xmlns:p14="http://schemas.microsoft.com/office/powerpoint/2010/main" val="349001795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371061" y="48747"/>
            <a:ext cx="6985192" cy="6630347"/>
          </a:xfrm>
          <a:prstGeom prst="rect">
            <a:avLst/>
          </a:prstGeom>
        </p:spPr>
      </p:pic>
      <p:sp>
        <p:nvSpPr>
          <p:cNvPr id="3" name="矩形 2"/>
          <p:cNvSpPr/>
          <p:nvPr/>
        </p:nvSpPr>
        <p:spPr>
          <a:xfrm>
            <a:off x="351183" y="868017"/>
            <a:ext cx="5426765" cy="331305"/>
          </a:xfrm>
          <a:prstGeom prst="rect">
            <a:avLst/>
          </a:prstGeom>
          <a:noFill/>
          <a:ln w="349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7084836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328052" y="291547"/>
            <a:ext cx="8815948" cy="6517425"/>
          </a:xfrm>
          <a:prstGeom prst="rect">
            <a:avLst/>
          </a:prstGeom>
        </p:spPr>
      </p:pic>
    </p:spTree>
    <p:extLst>
      <p:ext uri="{BB962C8B-B14F-4D97-AF65-F5344CB8AC3E}">
        <p14:creationId xmlns:p14="http://schemas.microsoft.com/office/powerpoint/2010/main" val="172186439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8" name="图片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62452" y="771319"/>
            <a:ext cx="7014748" cy="58106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25"/>
          <p:cNvSpPr>
            <a:spLocks noChangeArrowheads="1"/>
          </p:cNvSpPr>
          <p:nvPr/>
        </p:nvSpPr>
        <p:spPr bwMode="auto">
          <a:xfrm>
            <a:off x="53009" y="-79513"/>
            <a:ext cx="4890052" cy="970101"/>
          </a:xfrm>
          <a:prstGeom prst="rect">
            <a:avLst/>
          </a:prstGeom>
        </p:spPr>
        <p:txBody>
          <a:bodyPr vert="horz" lIns="91440" tIns="45720" rIns="91440" bIns="45720" rtlCol="0" anchor="ctr">
            <a:normAutofit/>
          </a:bodyPr>
          <a:lstStyle/>
          <a:p>
            <a:pPr>
              <a:lnSpc>
                <a:spcPct val="90000"/>
              </a:lnSpc>
              <a:spcBef>
                <a:spcPct val="0"/>
              </a:spcBef>
            </a:pPr>
            <a:r>
              <a:rPr lang="en-US" altLang="zh-CN" sz="3600" b="1" dirty="0" err="1">
                <a:solidFill>
                  <a:schemeClr val="accent1"/>
                </a:solidFill>
                <a:effectLst>
                  <a:outerShdw blurRad="38100" dist="38100" dir="2700000" algn="tl">
                    <a:srgbClr val="000000">
                      <a:alpha val="43137"/>
                    </a:srgbClr>
                  </a:outerShdw>
                </a:effectLst>
                <a:latin typeface="Verdana" panose="020B0604030504040204" pitchFamily="34" charset="0"/>
                <a:ea typeface="幼圆" panose="02010509060101010101" pitchFamily="49" charset="-122"/>
                <a:cs typeface="+mj-cs"/>
                <a:sym typeface="微软雅黑" panose="020B0503020204020204" pitchFamily="34" charset="-122"/>
              </a:rPr>
              <a:t>sklearn</a:t>
            </a:r>
            <a:r>
              <a:rPr lang="zh-CN" altLang="en-US" sz="3600" b="1" dirty="0">
                <a:solidFill>
                  <a:schemeClr val="accent1"/>
                </a:solidFill>
                <a:effectLst>
                  <a:outerShdw blurRad="38100" dist="38100" dir="2700000" algn="tl">
                    <a:srgbClr val="000000">
                      <a:alpha val="43137"/>
                    </a:srgbClr>
                  </a:outerShdw>
                </a:effectLst>
                <a:latin typeface="Verdana" panose="020B0604030504040204" pitchFamily="34" charset="0"/>
                <a:ea typeface="幼圆" panose="02010509060101010101" pitchFamily="49" charset="-122"/>
                <a:cs typeface="+mj-cs"/>
                <a:sym typeface="微软雅黑" panose="020B0503020204020204" pitchFamily="34" charset="-122"/>
              </a:rPr>
              <a:t>聚类算法比较</a:t>
            </a:r>
          </a:p>
        </p:txBody>
      </p:sp>
    </p:spTree>
    <p:extLst>
      <p:ext uri="{BB962C8B-B14F-4D97-AF65-F5344CB8AC3E}">
        <p14:creationId xmlns:p14="http://schemas.microsoft.com/office/powerpoint/2010/main" val="2949103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性能度量</a:t>
            </a:r>
          </a:p>
        </p:txBody>
      </p:sp>
      <p:sp>
        <p:nvSpPr>
          <p:cNvPr id="3" name="内容占位符 2"/>
          <p:cNvSpPr>
            <a:spLocks noGrp="1"/>
          </p:cNvSpPr>
          <p:nvPr>
            <p:ph idx="1"/>
          </p:nvPr>
        </p:nvSpPr>
        <p:spPr/>
        <p:txBody>
          <a:bodyPr>
            <a:normAutofit/>
          </a:bodyPr>
          <a:lstStyle/>
          <a:p>
            <a:pPr marL="0" indent="0">
              <a:buNone/>
            </a:pPr>
            <a:r>
              <a:rPr lang="en-US" altLang="zh-CN" dirty="0"/>
              <a:t>    </a:t>
            </a:r>
            <a:r>
              <a:rPr lang="zh-CN" altLang="en-US" dirty="0"/>
              <a:t>对数据集                      ，假定通过聚类得到的簇划分为</a:t>
            </a:r>
            <a:endParaRPr lang="en-US" altLang="zh-CN" dirty="0"/>
          </a:p>
          <a:p>
            <a:pPr marL="0" indent="0">
              <a:buNone/>
            </a:pPr>
            <a:r>
              <a:rPr lang="en-US" altLang="zh-CN" dirty="0"/>
              <a:t>		</a:t>
            </a:r>
            <a:r>
              <a:rPr lang="zh-CN" altLang="en-US" dirty="0"/>
              <a:t>，参考模型给出的簇划分为</a:t>
            </a:r>
            <a:r>
              <a:rPr lang="en-US" altLang="zh-CN" dirty="0"/>
              <a:t>			.</a:t>
            </a:r>
            <a:r>
              <a:rPr lang="zh-CN" altLang="en-US" dirty="0"/>
              <a:t>相应地，令   与   分别表示与   和    对应的簇标记向量</a:t>
            </a:r>
            <a:r>
              <a:rPr lang="en-US" altLang="zh-CN" dirty="0"/>
              <a:t>.</a:t>
            </a:r>
          </a:p>
          <a:p>
            <a:pPr marL="0" indent="0">
              <a:buNone/>
            </a:pPr>
            <a:r>
              <a:rPr lang="en-US" altLang="zh-CN" dirty="0"/>
              <a:t>    </a:t>
            </a:r>
            <a:r>
              <a:rPr lang="zh-CN" altLang="en-US" dirty="0"/>
              <a:t>我们将样本两两配对考虑，定义</a:t>
            </a:r>
            <a:endParaRPr lang="en-US" altLang="zh-CN" dirty="0"/>
          </a:p>
          <a:p>
            <a:pPr marL="0" indent="0">
              <a:buNone/>
            </a:pPr>
            <a:r>
              <a:rPr lang="en-US" altLang="zh-CN" dirty="0"/>
              <a:t>	</a:t>
            </a:r>
          </a:p>
          <a:p>
            <a:pPr marL="0" indent="0">
              <a:buNone/>
            </a:pPr>
            <a:endParaRPr lang="zh-CN" altLang="en-US" dirty="0"/>
          </a:p>
        </p:txBody>
      </p:sp>
      <p:graphicFrame>
        <p:nvGraphicFramePr>
          <p:cNvPr id="9" name="对象 8"/>
          <p:cNvGraphicFramePr>
            <a:graphicFrameLocks noChangeAspect="1"/>
          </p:cNvGraphicFramePr>
          <p:nvPr>
            <p:extLst>
              <p:ext uri="{D42A27DB-BD31-4B8C-83A1-F6EECF244321}">
                <p14:modId xmlns:p14="http://schemas.microsoft.com/office/powerpoint/2010/main" val="2298456809"/>
              </p:ext>
            </p:extLst>
          </p:nvPr>
        </p:nvGraphicFramePr>
        <p:xfrm>
          <a:off x="1771131" y="3006951"/>
          <a:ext cx="5473204" cy="360000"/>
        </p:xfrm>
        <a:graphic>
          <a:graphicData uri="http://schemas.openxmlformats.org/presentationml/2006/ole">
            <mc:AlternateContent xmlns:mc="http://schemas.openxmlformats.org/markup-compatibility/2006">
              <mc:Choice xmlns:v="urn:schemas-microsoft-com:vml" Requires="v">
                <p:oleObj name="Formula" r:id="rId2" imgW="3089160" imgH="203400" progId="Equation.Ribbit">
                  <p:embed/>
                </p:oleObj>
              </mc:Choice>
              <mc:Fallback>
                <p:oleObj name="Formula" r:id="rId2" imgW="3089160" imgH="203400" progId="Equation.Ribbit">
                  <p:embed/>
                  <p:pic>
                    <p:nvPicPr>
                      <p:cNvPr id="0" name=""/>
                      <p:cNvPicPr/>
                      <p:nvPr/>
                    </p:nvPicPr>
                    <p:blipFill>
                      <a:blip r:embed="rId3"/>
                      <a:stretch>
                        <a:fillRect/>
                      </a:stretch>
                    </p:blipFill>
                    <p:spPr>
                      <a:xfrm>
                        <a:off x="1771131" y="3006951"/>
                        <a:ext cx="5473204" cy="360000"/>
                      </a:xfrm>
                      <a:prstGeom prst="rect">
                        <a:avLst/>
                      </a:prstGeom>
                    </p:spPr>
                  </p:pic>
                </p:oleObj>
              </mc:Fallback>
            </mc:AlternateContent>
          </a:graphicData>
        </a:graphic>
      </p:graphicFrame>
      <p:graphicFrame>
        <p:nvGraphicFramePr>
          <p:cNvPr id="10" name="对象 9"/>
          <p:cNvGraphicFramePr>
            <a:graphicFrameLocks noChangeAspect="1"/>
          </p:cNvGraphicFramePr>
          <p:nvPr>
            <p:extLst>
              <p:ext uri="{D42A27DB-BD31-4B8C-83A1-F6EECF244321}">
                <p14:modId xmlns:p14="http://schemas.microsoft.com/office/powerpoint/2010/main" val="3498152272"/>
              </p:ext>
            </p:extLst>
          </p:nvPr>
        </p:nvGraphicFramePr>
        <p:xfrm>
          <a:off x="1776924" y="3385355"/>
          <a:ext cx="5543437" cy="360000"/>
        </p:xfrm>
        <a:graphic>
          <a:graphicData uri="http://schemas.openxmlformats.org/presentationml/2006/ole">
            <mc:AlternateContent xmlns:mc="http://schemas.openxmlformats.org/markup-compatibility/2006">
              <mc:Choice xmlns:v="urn:schemas-microsoft-com:vml" Requires="v">
                <p:oleObj name="Formula" r:id="rId4" imgW="3128400" imgH="203400" progId="Equation.Ribbit">
                  <p:embed/>
                </p:oleObj>
              </mc:Choice>
              <mc:Fallback>
                <p:oleObj name="Formula" r:id="rId4" imgW="3128400" imgH="203400" progId="Equation.Ribbit">
                  <p:embed/>
                  <p:pic>
                    <p:nvPicPr>
                      <p:cNvPr id="0" name=""/>
                      <p:cNvPicPr/>
                      <p:nvPr/>
                    </p:nvPicPr>
                    <p:blipFill>
                      <a:blip r:embed="rId5"/>
                      <a:stretch>
                        <a:fillRect/>
                      </a:stretch>
                    </p:blipFill>
                    <p:spPr>
                      <a:xfrm>
                        <a:off x="1776924" y="3385355"/>
                        <a:ext cx="5543437" cy="360000"/>
                      </a:xfrm>
                      <a:prstGeom prst="rect">
                        <a:avLst/>
                      </a:prstGeom>
                    </p:spPr>
                  </p:pic>
                </p:oleObj>
              </mc:Fallback>
            </mc:AlternateContent>
          </a:graphicData>
        </a:graphic>
      </p:graphicFrame>
      <p:graphicFrame>
        <p:nvGraphicFramePr>
          <p:cNvPr id="11" name="对象 10"/>
          <p:cNvGraphicFramePr>
            <a:graphicFrameLocks noChangeAspect="1"/>
          </p:cNvGraphicFramePr>
          <p:nvPr>
            <p:extLst>
              <p:ext uri="{D42A27DB-BD31-4B8C-83A1-F6EECF244321}">
                <p14:modId xmlns:p14="http://schemas.microsoft.com/office/powerpoint/2010/main" val="197054709"/>
              </p:ext>
            </p:extLst>
          </p:nvPr>
        </p:nvGraphicFramePr>
        <p:xfrm>
          <a:off x="1757081" y="3824753"/>
          <a:ext cx="5543437" cy="360000"/>
        </p:xfrm>
        <a:graphic>
          <a:graphicData uri="http://schemas.openxmlformats.org/presentationml/2006/ole">
            <mc:AlternateContent xmlns:mc="http://schemas.openxmlformats.org/markup-compatibility/2006">
              <mc:Choice xmlns:v="urn:schemas-microsoft-com:vml" Requires="v">
                <p:oleObj name="Formula" r:id="rId6" imgW="3129480" imgH="203400" progId="Equation.Ribbit">
                  <p:embed/>
                </p:oleObj>
              </mc:Choice>
              <mc:Fallback>
                <p:oleObj name="Formula" r:id="rId6" imgW="3129480" imgH="203400" progId="Equation.Ribbit">
                  <p:embed/>
                  <p:pic>
                    <p:nvPicPr>
                      <p:cNvPr id="0" name=""/>
                      <p:cNvPicPr/>
                      <p:nvPr/>
                    </p:nvPicPr>
                    <p:blipFill>
                      <a:blip r:embed="rId7"/>
                      <a:stretch>
                        <a:fillRect/>
                      </a:stretch>
                    </p:blipFill>
                    <p:spPr>
                      <a:xfrm>
                        <a:off x="1757081" y="3824753"/>
                        <a:ext cx="5543437" cy="360000"/>
                      </a:xfrm>
                      <a:prstGeom prst="rect">
                        <a:avLst/>
                      </a:prstGeom>
                    </p:spPr>
                  </p:pic>
                </p:oleObj>
              </mc:Fallback>
            </mc:AlternateContent>
          </a:graphicData>
        </a:graphic>
      </p:graphicFrame>
      <p:graphicFrame>
        <p:nvGraphicFramePr>
          <p:cNvPr id="12" name="对象 11"/>
          <p:cNvGraphicFramePr>
            <a:graphicFrameLocks noChangeAspect="1"/>
          </p:cNvGraphicFramePr>
          <p:nvPr>
            <p:extLst>
              <p:ext uri="{D42A27DB-BD31-4B8C-83A1-F6EECF244321}">
                <p14:modId xmlns:p14="http://schemas.microsoft.com/office/powerpoint/2010/main" val="2496159487"/>
              </p:ext>
            </p:extLst>
          </p:nvPr>
        </p:nvGraphicFramePr>
        <p:xfrm>
          <a:off x="1758521" y="4314434"/>
          <a:ext cx="5664336" cy="360000"/>
        </p:xfrm>
        <a:graphic>
          <a:graphicData uri="http://schemas.openxmlformats.org/presentationml/2006/ole">
            <mc:AlternateContent xmlns:mc="http://schemas.openxmlformats.org/markup-compatibility/2006">
              <mc:Choice xmlns:v="urn:schemas-microsoft-com:vml" Requires="v">
                <p:oleObj name="Formula" r:id="rId8" imgW="3197520" imgH="203400" progId="Equation.Ribbit">
                  <p:embed/>
                </p:oleObj>
              </mc:Choice>
              <mc:Fallback>
                <p:oleObj name="Formula" r:id="rId8" imgW="3197520" imgH="203400" progId="Equation.Ribbit">
                  <p:embed/>
                  <p:pic>
                    <p:nvPicPr>
                      <p:cNvPr id="0" name=""/>
                      <p:cNvPicPr/>
                      <p:nvPr/>
                    </p:nvPicPr>
                    <p:blipFill>
                      <a:blip r:embed="rId9"/>
                      <a:stretch>
                        <a:fillRect/>
                      </a:stretch>
                    </p:blipFill>
                    <p:spPr>
                      <a:xfrm>
                        <a:off x="1758521" y="4314434"/>
                        <a:ext cx="5664336" cy="360000"/>
                      </a:xfrm>
                      <a:prstGeom prst="rect">
                        <a:avLst/>
                      </a:prstGeom>
                    </p:spPr>
                  </p:pic>
                </p:oleObj>
              </mc:Fallback>
            </mc:AlternateContent>
          </a:graphicData>
        </a:graphic>
      </p:graphicFrame>
      <p:graphicFrame>
        <p:nvGraphicFramePr>
          <p:cNvPr id="14" name="对象 13"/>
          <p:cNvGraphicFramePr>
            <a:graphicFrameLocks noChangeAspect="1"/>
          </p:cNvGraphicFramePr>
          <p:nvPr>
            <p:extLst>
              <p:ext uri="{D42A27DB-BD31-4B8C-83A1-F6EECF244321}">
                <p14:modId xmlns:p14="http://schemas.microsoft.com/office/powerpoint/2010/main" val="2670159980"/>
              </p:ext>
            </p:extLst>
          </p:nvPr>
        </p:nvGraphicFramePr>
        <p:xfrm>
          <a:off x="314916" y="1648166"/>
          <a:ext cx="1838622" cy="239170"/>
        </p:xfrm>
        <a:graphic>
          <a:graphicData uri="http://schemas.openxmlformats.org/presentationml/2006/ole">
            <mc:AlternateContent xmlns:mc="http://schemas.openxmlformats.org/markup-compatibility/2006">
              <mc:Choice xmlns:v="urn:schemas-microsoft-com:vml" Requires="v">
                <p:oleObj name="Formula" r:id="rId10" imgW="1367280" imgH="177480" progId="Equation.Ribbit">
                  <p:embed/>
                </p:oleObj>
              </mc:Choice>
              <mc:Fallback>
                <p:oleObj name="Formula" r:id="rId10" imgW="1367280" imgH="177480" progId="Equation.Ribbit">
                  <p:embed/>
                  <p:pic>
                    <p:nvPicPr>
                      <p:cNvPr id="0" name=""/>
                      <p:cNvPicPr/>
                      <p:nvPr/>
                    </p:nvPicPr>
                    <p:blipFill>
                      <a:blip r:embed="rId11"/>
                      <a:stretch>
                        <a:fillRect/>
                      </a:stretch>
                    </p:blipFill>
                    <p:spPr>
                      <a:xfrm>
                        <a:off x="314916" y="1648166"/>
                        <a:ext cx="1838622" cy="239170"/>
                      </a:xfrm>
                      <a:prstGeom prst="rect">
                        <a:avLst/>
                      </a:prstGeom>
                    </p:spPr>
                  </p:pic>
                </p:oleObj>
              </mc:Fallback>
            </mc:AlternateContent>
          </a:graphicData>
        </a:graphic>
      </p:graphicFrame>
      <p:graphicFrame>
        <p:nvGraphicFramePr>
          <p:cNvPr id="15" name="对象 14"/>
          <p:cNvGraphicFramePr>
            <a:graphicFrameLocks noChangeAspect="1"/>
          </p:cNvGraphicFramePr>
          <p:nvPr>
            <p:extLst>
              <p:ext uri="{D42A27DB-BD31-4B8C-83A1-F6EECF244321}">
                <p14:modId xmlns:p14="http://schemas.microsoft.com/office/powerpoint/2010/main" val="275183459"/>
              </p:ext>
            </p:extLst>
          </p:nvPr>
        </p:nvGraphicFramePr>
        <p:xfrm>
          <a:off x="5597525" y="1691460"/>
          <a:ext cx="1888591" cy="230668"/>
        </p:xfrm>
        <a:graphic>
          <a:graphicData uri="http://schemas.openxmlformats.org/presentationml/2006/ole">
            <mc:AlternateContent xmlns:mc="http://schemas.openxmlformats.org/markup-compatibility/2006">
              <mc:Choice xmlns:v="urn:schemas-microsoft-com:vml" Requires="v">
                <p:oleObj name="Formula" r:id="rId12" imgW="1455120" imgH="177480" progId="Equation.Ribbit">
                  <p:embed/>
                </p:oleObj>
              </mc:Choice>
              <mc:Fallback>
                <p:oleObj name="Formula" r:id="rId12" imgW="1455120" imgH="177480" progId="Equation.Ribbit">
                  <p:embed/>
                  <p:pic>
                    <p:nvPicPr>
                      <p:cNvPr id="0" name=""/>
                      <p:cNvPicPr/>
                      <p:nvPr/>
                    </p:nvPicPr>
                    <p:blipFill>
                      <a:blip r:embed="rId13"/>
                      <a:stretch>
                        <a:fillRect/>
                      </a:stretch>
                    </p:blipFill>
                    <p:spPr>
                      <a:xfrm>
                        <a:off x="5597525" y="1691460"/>
                        <a:ext cx="1888591" cy="230668"/>
                      </a:xfrm>
                      <a:prstGeom prst="rect">
                        <a:avLst/>
                      </a:prstGeom>
                    </p:spPr>
                  </p:pic>
                </p:oleObj>
              </mc:Fallback>
            </mc:AlternateContent>
          </a:graphicData>
        </a:graphic>
      </p:graphicFrame>
      <p:graphicFrame>
        <p:nvGraphicFramePr>
          <p:cNvPr id="16" name="对象 15"/>
          <p:cNvGraphicFramePr>
            <a:graphicFrameLocks noChangeAspect="1"/>
          </p:cNvGraphicFramePr>
          <p:nvPr>
            <p:extLst>
              <p:ext uri="{D42A27DB-BD31-4B8C-83A1-F6EECF244321}">
                <p14:modId xmlns:p14="http://schemas.microsoft.com/office/powerpoint/2010/main" val="1824923529"/>
              </p:ext>
            </p:extLst>
          </p:nvPr>
        </p:nvGraphicFramePr>
        <p:xfrm>
          <a:off x="705561" y="1971132"/>
          <a:ext cx="149018" cy="273201"/>
        </p:xfrm>
        <a:graphic>
          <a:graphicData uri="http://schemas.openxmlformats.org/presentationml/2006/ole">
            <mc:AlternateContent xmlns:mc="http://schemas.openxmlformats.org/markup-compatibility/2006">
              <mc:Choice xmlns:v="urn:schemas-microsoft-com:vml" Requires="v">
                <p:oleObj name="Formula" r:id="rId14" imgW="86040" imgH="157680" progId="Equation.Ribbit">
                  <p:embed/>
                </p:oleObj>
              </mc:Choice>
              <mc:Fallback>
                <p:oleObj name="Formula" r:id="rId14" imgW="86040" imgH="157680" progId="Equation.Ribbit">
                  <p:embed/>
                  <p:pic>
                    <p:nvPicPr>
                      <p:cNvPr id="0" name=""/>
                      <p:cNvPicPr/>
                      <p:nvPr/>
                    </p:nvPicPr>
                    <p:blipFill>
                      <a:blip r:embed="rId15"/>
                      <a:stretch>
                        <a:fillRect/>
                      </a:stretch>
                    </p:blipFill>
                    <p:spPr>
                      <a:xfrm>
                        <a:off x="705561" y="1971132"/>
                        <a:ext cx="149018" cy="273201"/>
                      </a:xfrm>
                      <a:prstGeom prst="rect">
                        <a:avLst/>
                      </a:prstGeom>
                    </p:spPr>
                  </p:pic>
                </p:oleObj>
              </mc:Fallback>
            </mc:AlternateContent>
          </a:graphicData>
        </a:graphic>
      </p:graphicFrame>
      <p:graphicFrame>
        <p:nvGraphicFramePr>
          <p:cNvPr id="17" name="对象 16"/>
          <p:cNvGraphicFramePr>
            <a:graphicFrameLocks noChangeAspect="1"/>
          </p:cNvGraphicFramePr>
          <p:nvPr>
            <p:extLst>
              <p:ext uri="{D42A27DB-BD31-4B8C-83A1-F6EECF244321}">
                <p14:modId xmlns:p14="http://schemas.microsoft.com/office/powerpoint/2010/main" val="3609801219"/>
              </p:ext>
            </p:extLst>
          </p:nvPr>
        </p:nvGraphicFramePr>
        <p:xfrm>
          <a:off x="1234227" y="1986420"/>
          <a:ext cx="221760" cy="252348"/>
        </p:xfrm>
        <a:graphic>
          <a:graphicData uri="http://schemas.openxmlformats.org/presentationml/2006/ole">
            <mc:AlternateContent xmlns:mc="http://schemas.openxmlformats.org/markup-compatibility/2006">
              <mc:Choice xmlns:v="urn:schemas-microsoft-com:vml" Requires="v">
                <p:oleObj name="Formula" r:id="rId16" imgW="137880" imgH="157680" progId="Equation.Ribbit">
                  <p:embed/>
                </p:oleObj>
              </mc:Choice>
              <mc:Fallback>
                <p:oleObj name="Formula" r:id="rId16" imgW="137880" imgH="157680" progId="Equation.Ribbit">
                  <p:embed/>
                  <p:pic>
                    <p:nvPicPr>
                      <p:cNvPr id="0" name=""/>
                      <p:cNvPicPr/>
                      <p:nvPr/>
                    </p:nvPicPr>
                    <p:blipFill>
                      <a:blip r:embed="rId17"/>
                      <a:stretch>
                        <a:fillRect/>
                      </a:stretch>
                    </p:blipFill>
                    <p:spPr>
                      <a:xfrm>
                        <a:off x="1234227" y="1986420"/>
                        <a:ext cx="221760" cy="252348"/>
                      </a:xfrm>
                      <a:prstGeom prst="rect">
                        <a:avLst/>
                      </a:prstGeom>
                    </p:spPr>
                  </p:pic>
                </p:oleObj>
              </mc:Fallback>
            </mc:AlternateContent>
          </a:graphicData>
        </a:graphic>
      </p:graphicFrame>
      <p:graphicFrame>
        <p:nvGraphicFramePr>
          <p:cNvPr id="19" name="对象 18"/>
          <p:cNvGraphicFramePr>
            <a:graphicFrameLocks noChangeAspect="1"/>
          </p:cNvGraphicFramePr>
          <p:nvPr>
            <p:extLst>
              <p:ext uri="{D42A27DB-BD31-4B8C-83A1-F6EECF244321}">
                <p14:modId xmlns:p14="http://schemas.microsoft.com/office/powerpoint/2010/main" val="3348380252"/>
              </p:ext>
            </p:extLst>
          </p:nvPr>
        </p:nvGraphicFramePr>
        <p:xfrm>
          <a:off x="3505523" y="1964034"/>
          <a:ext cx="322993" cy="304710"/>
        </p:xfrm>
        <a:graphic>
          <a:graphicData uri="http://schemas.openxmlformats.org/presentationml/2006/ole">
            <mc:AlternateContent xmlns:mc="http://schemas.openxmlformats.org/markup-compatibility/2006">
              <mc:Choice xmlns:v="urn:schemas-microsoft-com:vml" Requires="v">
                <p:oleObj name="Formula" r:id="rId18" imgW="168840" imgH="158760" progId="Equation.Ribbit">
                  <p:embed/>
                </p:oleObj>
              </mc:Choice>
              <mc:Fallback>
                <p:oleObj name="Formula" r:id="rId18" imgW="168840" imgH="158760" progId="Equation.Ribbit">
                  <p:embed/>
                  <p:pic>
                    <p:nvPicPr>
                      <p:cNvPr id="0" name=""/>
                      <p:cNvPicPr/>
                      <p:nvPr/>
                    </p:nvPicPr>
                    <p:blipFill>
                      <a:blip r:embed="rId19"/>
                      <a:stretch>
                        <a:fillRect/>
                      </a:stretch>
                    </p:blipFill>
                    <p:spPr>
                      <a:xfrm>
                        <a:off x="3505523" y="1964034"/>
                        <a:ext cx="322993" cy="304710"/>
                      </a:xfrm>
                      <a:prstGeom prst="rect">
                        <a:avLst/>
                      </a:prstGeom>
                    </p:spPr>
                  </p:pic>
                </p:oleObj>
              </mc:Fallback>
            </mc:AlternateContent>
          </a:graphicData>
        </a:graphic>
      </p:graphicFrame>
      <p:graphicFrame>
        <p:nvGraphicFramePr>
          <p:cNvPr id="20" name="对象 19"/>
          <p:cNvGraphicFramePr>
            <a:graphicFrameLocks noChangeAspect="1"/>
          </p:cNvGraphicFramePr>
          <p:nvPr>
            <p:extLst>
              <p:ext uri="{D42A27DB-BD31-4B8C-83A1-F6EECF244321}">
                <p14:modId xmlns:p14="http://schemas.microsoft.com/office/powerpoint/2010/main" val="1857508783"/>
              </p:ext>
            </p:extLst>
          </p:nvPr>
        </p:nvGraphicFramePr>
        <p:xfrm>
          <a:off x="1914689" y="1222478"/>
          <a:ext cx="2101834" cy="277274"/>
        </p:xfrm>
        <a:graphic>
          <a:graphicData uri="http://schemas.openxmlformats.org/presentationml/2006/ole">
            <mc:AlternateContent xmlns:mc="http://schemas.openxmlformats.org/markup-compatibility/2006">
              <mc:Choice xmlns:v="urn:schemas-microsoft-com:vml" Requires="v">
                <p:oleObj name="Formula" r:id="rId20" imgW="1348560" imgH="177480" progId="Equation.Ribbit">
                  <p:embed/>
                </p:oleObj>
              </mc:Choice>
              <mc:Fallback>
                <p:oleObj name="Formula" r:id="rId20" imgW="1348560" imgH="177480" progId="Equation.Ribbit">
                  <p:embed/>
                  <p:pic>
                    <p:nvPicPr>
                      <p:cNvPr id="0" name=""/>
                      <p:cNvPicPr/>
                      <p:nvPr/>
                    </p:nvPicPr>
                    <p:blipFill>
                      <a:blip r:embed="rId21"/>
                      <a:stretch>
                        <a:fillRect/>
                      </a:stretch>
                    </p:blipFill>
                    <p:spPr>
                      <a:xfrm>
                        <a:off x="1914689" y="1222478"/>
                        <a:ext cx="2101834" cy="277274"/>
                      </a:xfrm>
                      <a:prstGeom prst="rect">
                        <a:avLst/>
                      </a:prstGeom>
                    </p:spPr>
                  </p:pic>
                </p:oleObj>
              </mc:Fallback>
            </mc:AlternateContent>
          </a:graphicData>
        </a:graphic>
      </p:graphicFrame>
      <p:graphicFrame>
        <p:nvGraphicFramePr>
          <p:cNvPr id="21" name="对象 20"/>
          <p:cNvGraphicFramePr>
            <a:graphicFrameLocks noChangeAspect="1"/>
          </p:cNvGraphicFramePr>
          <p:nvPr>
            <p:extLst>
              <p:ext uri="{D42A27DB-BD31-4B8C-83A1-F6EECF244321}">
                <p14:modId xmlns:p14="http://schemas.microsoft.com/office/powerpoint/2010/main" val="522172602"/>
              </p:ext>
            </p:extLst>
          </p:nvPr>
        </p:nvGraphicFramePr>
        <p:xfrm>
          <a:off x="2941052" y="1963620"/>
          <a:ext cx="212347" cy="286955"/>
        </p:xfrm>
        <a:graphic>
          <a:graphicData uri="http://schemas.openxmlformats.org/presentationml/2006/ole">
            <mc:AlternateContent xmlns:mc="http://schemas.openxmlformats.org/markup-compatibility/2006">
              <mc:Choice xmlns:v="urn:schemas-microsoft-com:vml" Requires="v">
                <p:oleObj name="Formula" r:id="rId22" imgW="118080" imgH="158760" progId="Equation.Ribbit">
                  <p:embed/>
                </p:oleObj>
              </mc:Choice>
              <mc:Fallback>
                <p:oleObj name="Formula" r:id="rId22" imgW="118080" imgH="158760" progId="Equation.Ribbit">
                  <p:embed/>
                  <p:pic>
                    <p:nvPicPr>
                      <p:cNvPr id="0" name=""/>
                      <p:cNvPicPr/>
                      <p:nvPr/>
                    </p:nvPicPr>
                    <p:blipFill>
                      <a:blip r:embed="rId23"/>
                      <a:stretch>
                        <a:fillRect/>
                      </a:stretch>
                    </p:blipFill>
                    <p:spPr>
                      <a:xfrm>
                        <a:off x="2941052" y="1963620"/>
                        <a:ext cx="212347" cy="286955"/>
                      </a:xfrm>
                      <a:prstGeom prst="rect">
                        <a:avLst/>
                      </a:prstGeom>
                    </p:spPr>
                  </p:pic>
                </p:oleObj>
              </mc:Fallback>
            </mc:AlternateContent>
          </a:graphicData>
        </a:graphic>
      </p:graphicFrame>
    </p:spTree>
    <p:extLst>
      <p:ext uri="{BB962C8B-B14F-4D97-AF65-F5344CB8AC3E}">
        <p14:creationId xmlns:p14="http://schemas.microsoft.com/office/powerpoint/2010/main" val="4584999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zh-CN" altLang="en-US" dirty="0"/>
              <a:t>性能度量 </a:t>
            </a:r>
            <a:r>
              <a:rPr lang="en-US" altLang="zh-CN" dirty="0"/>
              <a:t>- </a:t>
            </a:r>
            <a:r>
              <a:rPr lang="zh-CN" altLang="en-US" dirty="0"/>
              <a:t>外部指标</a:t>
            </a:r>
          </a:p>
        </p:txBody>
      </p:sp>
      <p:sp>
        <p:nvSpPr>
          <p:cNvPr id="5" name="内容占位符 4"/>
          <p:cNvSpPr>
            <a:spLocks noGrp="1"/>
          </p:cNvSpPr>
          <p:nvPr>
            <p:ph idx="1"/>
          </p:nvPr>
        </p:nvSpPr>
        <p:spPr>
          <a:xfrm>
            <a:off x="260350" y="1266824"/>
            <a:ext cx="8616950" cy="4994276"/>
          </a:xfrm>
        </p:spPr>
        <p:txBody>
          <a:bodyPr/>
          <a:lstStyle/>
          <a:p>
            <a:r>
              <a:rPr lang="en-US" altLang="zh-CN" dirty="0" err="1"/>
              <a:t>Jaccard</a:t>
            </a:r>
            <a:r>
              <a:rPr dirty="0"/>
              <a:t>系数（</a:t>
            </a:r>
            <a:r>
              <a:rPr lang="en-US" dirty="0" err="1"/>
              <a:t>Jaccard</a:t>
            </a:r>
            <a:r>
              <a:rPr lang="en-US" dirty="0"/>
              <a:t> Coefficient, JC</a:t>
            </a:r>
            <a:r>
              <a:rPr dirty="0"/>
              <a:t>）</a:t>
            </a:r>
            <a:endParaRPr lang="en-US" dirty="0"/>
          </a:p>
          <a:p>
            <a:endParaRPr lang="en-US" altLang="zh-CN" dirty="0"/>
          </a:p>
          <a:p>
            <a:endParaRPr lang="en-US" altLang="zh-CN" dirty="0"/>
          </a:p>
          <a:p>
            <a:endParaRPr lang="en-US" altLang="zh-CN" dirty="0"/>
          </a:p>
          <a:p>
            <a:r>
              <a:rPr lang="en-US" altLang="zh-CN" dirty="0"/>
              <a:t>FM</a:t>
            </a:r>
            <a:r>
              <a:rPr dirty="0"/>
              <a:t>指数（</a:t>
            </a:r>
            <a:r>
              <a:rPr lang="en-US" dirty="0" err="1"/>
              <a:t>Fowlkes</a:t>
            </a:r>
            <a:r>
              <a:rPr lang="en-US" dirty="0"/>
              <a:t> and Mallows Index, FMI</a:t>
            </a:r>
            <a:r>
              <a:rPr dirty="0"/>
              <a:t>）</a:t>
            </a:r>
            <a:endParaRPr lang="en-US" dirty="0"/>
          </a:p>
          <a:p>
            <a:endParaRPr lang="en-US" altLang="zh-CN" dirty="0"/>
          </a:p>
          <a:p>
            <a:endParaRPr lang="en-US" altLang="zh-CN" dirty="0"/>
          </a:p>
          <a:p>
            <a:endParaRPr lang="en-US" altLang="zh-CN" dirty="0"/>
          </a:p>
          <a:p>
            <a:r>
              <a:rPr lang="en-US" altLang="zh-CN" dirty="0"/>
              <a:t>Rand</a:t>
            </a:r>
            <a:r>
              <a:rPr dirty="0"/>
              <a:t>指数（</a:t>
            </a:r>
            <a:r>
              <a:rPr lang="en-US" altLang="zh-CN" dirty="0"/>
              <a:t>Rand Index, RI</a:t>
            </a:r>
            <a:r>
              <a:rPr dirty="0"/>
              <a:t>）</a:t>
            </a:r>
            <a:endParaRPr lang="en-US" altLang="zh-CN" dirty="0"/>
          </a:p>
        </p:txBody>
      </p:sp>
      <p:grpSp>
        <p:nvGrpSpPr>
          <p:cNvPr id="12" name="组合 11"/>
          <p:cNvGrpSpPr/>
          <p:nvPr/>
        </p:nvGrpSpPr>
        <p:grpSpPr>
          <a:xfrm>
            <a:off x="6896100" y="1600200"/>
            <a:ext cx="2247900" cy="4140200"/>
            <a:chOff x="6896100" y="1600200"/>
            <a:chExt cx="2247900" cy="4140200"/>
          </a:xfrm>
        </p:grpSpPr>
        <p:sp>
          <p:nvSpPr>
            <p:cNvPr id="10" name="右大括号 9"/>
            <p:cNvSpPr/>
            <p:nvPr/>
          </p:nvSpPr>
          <p:spPr>
            <a:xfrm>
              <a:off x="6896100" y="1600200"/>
              <a:ext cx="482600" cy="4140200"/>
            </a:xfrm>
            <a:prstGeom prst="rightBrace">
              <a:avLst>
                <a:gd name="adj1" fmla="val 66666"/>
                <a:gd name="adj2" fmla="val 50000"/>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1" name="TextBox 10"/>
            <p:cNvSpPr txBox="1"/>
            <p:nvPr/>
          </p:nvSpPr>
          <p:spPr>
            <a:xfrm>
              <a:off x="7477849" y="3316580"/>
              <a:ext cx="1666151" cy="646331"/>
            </a:xfrm>
            <a:prstGeom prst="rect">
              <a:avLst/>
            </a:prstGeom>
            <a:noFill/>
          </p:spPr>
          <p:txBody>
            <a:bodyPr wrap="square" rtlCol="0">
              <a:spAutoFit/>
            </a:bodyPr>
            <a:lstStyle/>
            <a:p>
              <a:r>
                <a:rPr lang="en-US" altLang="zh-CN" dirty="0">
                  <a:solidFill>
                    <a:srgbClr val="C00000"/>
                  </a:solidFill>
                </a:rPr>
                <a:t>[0,1]</a:t>
              </a:r>
              <a:r>
                <a:rPr lang="zh-CN" altLang="en-US" dirty="0">
                  <a:solidFill>
                    <a:srgbClr val="C00000"/>
                  </a:solidFill>
                </a:rPr>
                <a:t>区间内</a:t>
              </a:r>
              <a:r>
                <a:rPr lang="en-US" altLang="zh-CN" dirty="0">
                  <a:solidFill>
                    <a:srgbClr val="C00000"/>
                  </a:solidFill>
                </a:rPr>
                <a:t>,</a:t>
              </a:r>
            </a:p>
            <a:p>
              <a:r>
                <a:rPr lang="zh-CN" altLang="en-US" dirty="0">
                  <a:solidFill>
                    <a:srgbClr val="C00000"/>
                  </a:solidFill>
                </a:rPr>
                <a:t>越大越好</a:t>
              </a:r>
              <a:r>
                <a:rPr lang="en-US" altLang="zh-CN" dirty="0">
                  <a:solidFill>
                    <a:srgbClr val="C00000"/>
                  </a:solidFill>
                </a:rPr>
                <a:t>.</a:t>
              </a:r>
              <a:endParaRPr lang="zh-CN" altLang="en-US" dirty="0">
                <a:solidFill>
                  <a:srgbClr val="C00000"/>
                </a:solidFill>
              </a:endParaRPr>
            </a:p>
          </p:txBody>
        </p:sp>
      </p:grpSp>
      <p:graphicFrame>
        <p:nvGraphicFramePr>
          <p:cNvPr id="2" name="对象 1"/>
          <p:cNvGraphicFramePr>
            <a:graphicFrameLocks noChangeAspect="1"/>
          </p:cNvGraphicFramePr>
          <p:nvPr>
            <p:extLst>
              <p:ext uri="{D42A27DB-BD31-4B8C-83A1-F6EECF244321}">
                <p14:modId xmlns:p14="http://schemas.microsoft.com/office/powerpoint/2010/main" val="763419763"/>
              </p:ext>
            </p:extLst>
          </p:nvPr>
        </p:nvGraphicFramePr>
        <p:xfrm>
          <a:off x="1535442" y="2129725"/>
          <a:ext cx="1613601" cy="421387"/>
        </p:xfrm>
        <a:graphic>
          <a:graphicData uri="http://schemas.openxmlformats.org/presentationml/2006/ole">
            <mc:AlternateContent xmlns:mc="http://schemas.openxmlformats.org/markup-compatibility/2006">
              <mc:Choice xmlns:v="urn:schemas-microsoft-com:vml" Requires="v">
                <p:oleObj name="Formula" r:id="rId2" imgW="747000" imgH="194760" progId="Equation.Ribbit">
                  <p:embed/>
                </p:oleObj>
              </mc:Choice>
              <mc:Fallback>
                <p:oleObj name="Formula" r:id="rId2" imgW="747000" imgH="194760" progId="Equation.Ribbit">
                  <p:embed/>
                  <p:pic>
                    <p:nvPicPr>
                      <p:cNvPr id="0" name=""/>
                      <p:cNvPicPr/>
                      <p:nvPr/>
                    </p:nvPicPr>
                    <p:blipFill>
                      <a:blip r:embed="rId3"/>
                      <a:stretch>
                        <a:fillRect/>
                      </a:stretch>
                    </p:blipFill>
                    <p:spPr>
                      <a:xfrm>
                        <a:off x="1535442" y="2129725"/>
                        <a:ext cx="1613601" cy="421387"/>
                      </a:xfrm>
                      <a:prstGeom prst="rect">
                        <a:avLst/>
                      </a:prstGeom>
                    </p:spPr>
                  </p:pic>
                </p:oleObj>
              </mc:Fallback>
            </mc:AlternateContent>
          </a:graphicData>
        </a:graphic>
      </p:graphicFrame>
      <p:graphicFrame>
        <p:nvGraphicFramePr>
          <p:cNvPr id="13" name="对象 12"/>
          <p:cNvGraphicFramePr>
            <a:graphicFrameLocks noChangeAspect="1"/>
          </p:cNvGraphicFramePr>
          <p:nvPr>
            <p:extLst>
              <p:ext uri="{D42A27DB-BD31-4B8C-83A1-F6EECF244321}">
                <p14:modId xmlns:p14="http://schemas.microsoft.com/office/powerpoint/2010/main" val="359429526"/>
              </p:ext>
            </p:extLst>
          </p:nvPr>
        </p:nvGraphicFramePr>
        <p:xfrm>
          <a:off x="3054351" y="3835400"/>
          <a:ext cx="2611664" cy="431164"/>
        </p:xfrm>
        <a:graphic>
          <a:graphicData uri="http://schemas.openxmlformats.org/presentationml/2006/ole">
            <mc:AlternateContent xmlns:mc="http://schemas.openxmlformats.org/markup-compatibility/2006">
              <mc:Choice xmlns:v="urn:schemas-microsoft-com:vml" Requires="v">
                <p:oleObj name="Formula" r:id="rId4" imgW="1257120" imgH="207360" progId="Equation.Ribbit">
                  <p:embed/>
                </p:oleObj>
              </mc:Choice>
              <mc:Fallback>
                <p:oleObj name="Formula" r:id="rId4" imgW="1257120" imgH="207360" progId="Equation.Ribbit">
                  <p:embed/>
                  <p:pic>
                    <p:nvPicPr>
                      <p:cNvPr id="0" name=""/>
                      <p:cNvPicPr/>
                      <p:nvPr/>
                    </p:nvPicPr>
                    <p:blipFill>
                      <a:blip r:embed="rId5"/>
                      <a:stretch>
                        <a:fillRect/>
                      </a:stretch>
                    </p:blipFill>
                    <p:spPr>
                      <a:xfrm>
                        <a:off x="3054351" y="3835400"/>
                        <a:ext cx="2611664" cy="431164"/>
                      </a:xfrm>
                      <a:prstGeom prst="rect">
                        <a:avLst/>
                      </a:prstGeom>
                    </p:spPr>
                  </p:pic>
                </p:oleObj>
              </mc:Fallback>
            </mc:AlternateContent>
          </a:graphicData>
        </a:graphic>
      </p:graphicFrame>
      <p:sp>
        <p:nvSpPr>
          <p:cNvPr id="4" name="文本框 3">
            <a:extLst>
              <a:ext uri="{FF2B5EF4-FFF2-40B4-BE49-F238E27FC236}">
                <a16:creationId xmlns:a16="http://schemas.microsoft.com/office/drawing/2014/main" id="{929F799A-D88F-FAA3-D993-F31B6BA2B2F7}"/>
              </a:ext>
            </a:extLst>
          </p:cNvPr>
          <p:cNvSpPr txBox="1"/>
          <p:nvPr/>
        </p:nvSpPr>
        <p:spPr>
          <a:xfrm>
            <a:off x="3573513" y="2017252"/>
            <a:ext cx="3322587" cy="646331"/>
          </a:xfrm>
          <a:prstGeom prst="rect">
            <a:avLst/>
          </a:prstGeom>
          <a:noFill/>
          <a:ln>
            <a:solidFill>
              <a:schemeClr val="accent1"/>
            </a:solidFill>
          </a:ln>
        </p:spPr>
        <p:txBody>
          <a:bodyPr wrap="square">
            <a:spAutoFit/>
          </a:bodyPr>
          <a:lstStyle/>
          <a:p>
            <a:r>
              <a:rPr lang="zh-CN" altLang="en-US" i="0" dirty="0">
                <a:solidFill>
                  <a:srgbClr val="002060"/>
                </a:solidFill>
                <a:effectLst/>
                <a:latin typeface="方正粗黑宋简体" panose="02000000000000000000" pitchFamily="2" charset="-122"/>
                <a:ea typeface="方正粗黑宋简体" panose="02000000000000000000" pitchFamily="2" charset="-122"/>
              </a:rPr>
              <a:t>集合交集大小与集合并集大小的比值</a:t>
            </a:r>
            <a:r>
              <a:rPr lang="en-US" altLang="zh-CN" i="0" dirty="0">
                <a:solidFill>
                  <a:srgbClr val="002060"/>
                </a:solidFill>
                <a:effectLst/>
                <a:latin typeface="方正粗黑宋简体" panose="02000000000000000000" pitchFamily="2" charset="-122"/>
                <a:ea typeface="方正粗黑宋简体" panose="02000000000000000000" pitchFamily="2" charset="-122"/>
              </a:rPr>
              <a:t>,</a:t>
            </a:r>
            <a:r>
              <a:rPr lang="zh-CN" altLang="en-US" i="0" dirty="0">
                <a:solidFill>
                  <a:srgbClr val="002060"/>
                </a:solidFill>
                <a:effectLst/>
                <a:latin typeface="方正粗黑宋简体" panose="02000000000000000000" pitchFamily="2" charset="-122"/>
                <a:ea typeface="方正粗黑宋简体" panose="02000000000000000000" pitchFamily="2" charset="-122"/>
              </a:rPr>
              <a:t>因此也常被叫做并交比</a:t>
            </a:r>
            <a:endParaRPr lang="zh-CN" altLang="en-US" dirty="0">
              <a:solidFill>
                <a:srgbClr val="002060"/>
              </a:solidFill>
              <a:latin typeface="方正粗黑宋简体" panose="02000000000000000000" pitchFamily="2" charset="-122"/>
              <a:ea typeface="方正粗黑宋简体" panose="02000000000000000000" pitchFamily="2" charset="-122"/>
            </a:endParaRPr>
          </a:p>
        </p:txBody>
      </p:sp>
      <p:pic>
        <p:nvPicPr>
          <p:cNvPr id="8" name="图片 7">
            <a:extLst>
              <a:ext uri="{FF2B5EF4-FFF2-40B4-BE49-F238E27FC236}">
                <a16:creationId xmlns:a16="http://schemas.microsoft.com/office/drawing/2014/main" id="{D8F1C59B-A525-C6A4-FE4B-8156C7A5BA31}"/>
              </a:ext>
            </a:extLst>
          </p:cNvPr>
          <p:cNvPicPr>
            <a:picLocks noChangeAspect="1"/>
          </p:cNvPicPr>
          <p:nvPr/>
        </p:nvPicPr>
        <p:blipFill>
          <a:blip r:embed="rId6">
            <a:extLst>
              <a:ext uri="{BEBA8EAE-BF5A-486C-A8C5-ECC9F3942E4B}">
                <a14:imgProps xmlns:a14="http://schemas.microsoft.com/office/drawing/2010/main">
                  <a14:imgLayer r:embed="rId7">
                    <a14:imgEffect>
                      <a14:sharpenSoften amount="50000"/>
                    </a14:imgEffect>
                  </a14:imgLayer>
                </a14:imgProps>
              </a:ext>
            </a:extLst>
          </a:blip>
          <a:stretch>
            <a:fillRect/>
          </a:stretch>
        </p:blipFill>
        <p:spPr>
          <a:xfrm>
            <a:off x="3054350" y="5438381"/>
            <a:ext cx="1719355" cy="703896"/>
          </a:xfrm>
          <a:prstGeom prst="rect">
            <a:avLst/>
          </a:prstGeom>
        </p:spPr>
      </p:pic>
    </p:spTree>
    <p:extLst>
      <p:ext uri="{BB962C8B-B14F-4D97-AF65-F5344CB8AC3E}">
        <p14:creationId xmlns:p14="http://schemas.microsoft.com/office/powerpoint/2010/main" val="3490017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2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t>性能度量 </a:t>
            </a:r>
            <a:r>
              <a:rPr lang="en-US" altLang="zh-CN" dirty="0"/>
              <a:t>– </a:t>
            </a:r>
            <a:r>
              <a:rPr lang="zh-CN" altLang="en-US" dirty="0"/>
              <a:t>内部指标</a:t>
            </a:r>
          </a:p>
        </p:txBody>
      </p:sp>
      <p:sp>
        <p:nvSpPr>
          <p:cNvPr id="5" name="内容占位符 4"/>
          <p:cNvSpPr>
            <a:spLocks noGrp="1"/>
          </p:cNvSpPr>
          <p:nvPr>
            <p:ph idx="1"/>
          </p:nvPr>
        </p:nvSpPr>
        <p:spPr>
          <a:xfrm>
            <a:off x="260350" y="1266824"/>
            <a:ext cx="8616950" cy="4676776"/>
          </a:xfrm>
        </p:spPr>
        <p:txBody>
          <a:bodyPr/>
          <a:lstStyle/>
          <a:p>
            <a:r>
              <a:rPr lang="zh-CN" altLang="en-US" dirty="0"/>
              <a:t>考虑聚类结果的簇划分</a:t>
            </a:r>
            <a:r>
              <a:rPr lang="en-US" altLang="zh-CN" i="1" dirty="0">
                <a:latin typeface="Times New Roman" pitchFamily="18" charset="0"/>
                <a:cs typeface="Times New Roman" pitchFamily="18" charset="0"/>
              </a:rPr>
              <a:t>		            </a:t>
            </a:r>
            <a:r>
              <a:rPr lang="zh-CN" altLang="en-US" dirty="0">
                <a:latin typeface="Times New Roman" pitchFamily="18" charset="0"/>
                <a:cs typeface="Times New Roman" pitchFamily="18" charset="0"/>
              </a:rPr>
              <a:t>，定义</a:t>
            </a:r>
          </a:p>
          <a:p>
            <a:pPr marL="0" indent="0">
              <a:buNone/>
            </a:pPr>
            <a:r>
              <a:rPr lang="zh-CN" altLang="en-US" dirty="0">
                <a:latin typeface="Times New Roman" pitchFamily="18" charset="0"/>
                <a:cs typeface="Times New Roman" pitchFamily="18" charset="0"/>
              </a:rPr>
              <a:t>     簇   内样本间的平均距离</a:t>
            </a:r>
          </a:p>
          <a:p>
            <a:pPr marL="0" indent="0">
              <a:buNone/>
            </a:pPr>
            <a:endParaRPr lang="zh-CN" altLang="en-US" dirty="0">
              <a:latin typeface="Times New Roman" pitchFamily="18" charset="0"/>
              <a:cs typeface="Times New Roman" pitchFamily="18" charset="0"/>
            </a:endParaRPr>
          </a:p>
          <a:p>
            <a:pPr marL="0" indent="0">
              <a:buNone/>
            </a:pPr>
            <a:endParaRPr lang="zh-CN" altLang="en-US" dirty="0">
              <a:latin typeface="Times New Roman" pitchFamily="18" charset="0"/>
              <a:cs typeface="Times New Roman" pitchFamily="18" charset="0"/>
            </a:endParaRPr>
          </a:p>
          <a:p>
            <a:pPr marL="0" indent="0">
              <a:buNone/>
            </a:pPr>
            <a:r>
              <a:rPr lang="zh-CN" altLang="en-US" dirty="0">
                <a:latin typeface="Times New Roman" pitchFamily="18" charset="0"/>
                <a:cs typeface="Times New Roman" pitchFamily="18" charset="0"/>
              </a:rPr>
              <a:t>    簇   内样本间的最远距离</a:t>
            </a:r>
          </a:p>
          <a:p>
            <a:pPr marL="0" indent="0">
              <a:buNone/>
            </a:pPr>
            <a:endParaRPr lang="zh-CN" altLang="en-US" dirty="0">
              <a:latin typeface="Times New Roman" pitchFamily="18" charset="0"/>
              <a:cs typeface="Times New Roman" pitchFamily="18" charset="0"/>
            </a:endParaRPr>
          </a:p>
          <a:p>
            <a:pPr marL="0" indent="0">
              <a:buNone/>
            </a:pPr>
            <a:r>
              <a:rPr lang="zh-CN" altLang="en-US" dirty="0">
                <a:latin typeface="Times New Roman" pitchFamily="18" charset="0"/>
                <a:cs typeface="Times New Roman" pitchFamily="18" charset="0"/>
              </a:rPr>
              <a:t>    簇    与簇    最近样本间的距离</a:t>
            </a:r>
          </a:p>
          <a:p>
            <a:pPr marL="0" indent="0">
              <a:buNone/>
            </a:pPr>
            <a:endParaRPr lang="zh-CN" altLang="en-US" dirty="0">
              <a:latin typeface="Times New Roman" pitchFamily="18" charset="0"/>
              <a:cs typeface="Times New Roman" pitchFamily="18" charset="0"/>
            </a:endParaRPr>
          </a:p>
          <a:p>
            <a:pPr marL="0" indent="0">
              <a:buNone/>
            </a:pPr>
            <a:r>
              <a:rPr lang="zh-CN" altLang="en-US" dirty="0">
                <a:latin typeface="Times New Roman" pitchFamily="18" charset="0"/>
                <a:cs typeface="Times New Roman" pitchFamily="18" charset="0"/>
              </a:rPr>
              <a:t>    簇</a:t>
            </a:r>
            <a:r>
              <a:rPr lang="en-US" altLang="zh-CN" dirty="0">
                <a:latin typeface="Times New Roman" pitchFamily="18" charset="0"/>
                <a:cs typeface="Times New Roman" pitchFamily="18" charset="0"/>
              </a:rPr>
              <a:t>    </a:t>
            </a:r>
            <a:r>
              <a:rPr lang="zh-CN" altLang="en-US" dirty="0">
                <a:latin typeface="Times New Roman" pitchFamily="18" charset="0"/>
                <a:cs typeface="Times New Roman" pitchFamily="18" charset="0"/>
              </a:rPr>
              <a:t>与簇    中心点间的距离</a:t>
            </a:r>
            <a:endParaRPr lang="en-US" altLang="zh-CN" dirty="0">
              <a:latin typeface="Times New Roman" pitchFamily="18" charset="0"/>
              <a:cs typeface="Times New Roman" pitchFamily="18" charset="0"/>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86266391"/>
              </p:ext>
            </p:extLst>
          </p:nvPr>
        </p:nvGraphicFramePr>
        <p:xfrm>
          <a:off x="3559350" y="1350648"/>
          <a:ext cx="2182102" cy="283851"/>
        </p:xfrm>
        <a:graphic>
          <a:graphicData uri="http://schemas.openxmlformats.org/presentationml/2006/ole">
            <mc:AlternateContent xmlns:mc="http://schemas.openxmlformats.org/markup-compatibility/2006">
              <mc:Choice xmlns:v="urn:schemas-microsoft-com:vml" Requires="v">
                <p:oleObj name="Formula" r:id="rId2" imgW="1367280" imgH="177480" progId="Equation.Ribbit">
                  <p:embed/>
                </p:oleObj>
              </mc:Choice>
              <mc:Fallback>
                <p:oleObj name="Formula" r:id="rId2" imgW="1367280" imgH="177480" progId="Equation.Ribbit">
                  <p:embed/>
                  <p:pic>
                    <p:nvPicPr>
                      <p:cNvPr id="0" name=""/>
                      <p:cNvPicPr/>
                      <p:nvPr/>
                    </p:nvPicPr>
                    <p:blipFill>
                      <a:blip r:embed="rId3"/>
                      <a:stretch>
                        <a:fillRect/>
                      </a:stretch>
                    </p:blipFill>
                    <p:spPr>
                      <a:xfrm>
                        <a:off x="3559350" y="1350648"/>
                        <a:ext cx="2182102" cy="283851"/>
                      </a:xfrm>
                      <a:prstGeom prst="rect">
                        <a:avLst/>
                      </a:prstGeom>
                    </p:spPr>
                  </p:pic>
                </p:oleObj>
              </mc:Fallback>
            </mc:AlternateContent>
          </a:graphicData>
        </a:graphic>
      </p:graphicFrame>
      <p:graphicFrame>
        <p:nvGraphicFramePr>
          <p:cNvPr id="3" name="对象 2"/>
          <p:cNvGraphicFramePr>
            <a:graphicFrameLocks noChangeAspect="1"/>
          </p:cNvGraphicFramePr>
          <p:nvPr>
            <p:extLst>
              <p:ext uri="{D42A27DB-BD31-4B8C-83A1-F6EECF244321}">
                <p14:modId xmlns:p14="http://schemas.microsoft.com/office/powerpoint/2010/main" val="4236925937"/>
              </p:ext>
            </p:extLst>
          </p:nvPr>
        </p:nvGraphicFramePr>
        <p:xfrm>
          <a:off x="1941835" y="2338048"/>
          <a:ext cx="5417131" cy="467666"/>
        </p:xfrm>
        <a:graphic>
          <a:graphicData uri="http://schemas.openxmlformats.org/presentationml/2006/ole">
            <mc:AlternateContent xmlns:mc="http://schemas.openxmlformats.org/markup-compatibility/2006">
              <mc:Choice xmlns:v="urn:schemas-microsoft-com:vml" Requires="v">
                <p:oleObj name="Formula" r:id="rId4" imgW="2648520" imgH="227880" progId="Equation.Ribbit">
                  <p:embed/>
                </p:oleObj>
              </mc:Choice>
              <mc:Fallback>
                <p:oleObj name="Formula" r:id="rId4" imgW="2648520" imgH="227880" progId="Equation.Ribbit">
                  <p:embed/>
                  <p:pic>
                    <p:nvPicPr>
                      <p:cNvPr id="0" name=""/>
                      <p:cNvPicPr/>
                      <p:nvPr/>
                    </p:nvPicPr>
                    <p:blipFill>
                      <a:blip r:embed="rId5"/>
                      <a:stretch>
                        <a:fillRect/>
                      </a:stretch>
                    </p:blipFill>
                    <p:spPr>
                      <a:xfrm>
                        <a:off x="1941835" y="2338048"/>
                        <a:ext cx="5417131" cy="467666"/>
                      </a:xfrm>
                      <a:prstGeom prst="rect">
                        <a:avLst/>
                      </a:prstGeom>
                    </p:spPr>
                  </p:pic>
                </p:oleObj>
              </mc:Fallback>
            </mc:AlternateContent>
          </a:graphicData>
        </a:graphic>
      </p:graphicFrame>
      <p:graphicFrame>
        <p:nvGraphicFramePr>
          <p:cNvPr id="10" name="对象 9"/>
          <p:cNvGraphicFramePr>
            <a:graphicFrameLocks noChangeAspect="1"/>
          </p:cNvGraphicFramePr>
          <p:nvPr>
            <p:extLst>
              <p:ext uri="{D42A27DB-BD31-4B8C-83A1-F6EECF244321}">
                <p14:modId xmlns:p14="http://schemas.microsoft.com/office/powerpoint/2010/main" val="742852524"/>
              </p:ext>
            </p:extLst>
          </p:nvPr>
        </p:nvGraphicFramePr>
        <p:xfrm>
          <a:off x="2260000" y="3401777"/>
          <a:ext cx="4780799" cy="396747"/>
        </p:xfrm>
        <a:graphic>
          <a:graphicData uri="http://schemas.openxmlformats.org/presentationml/2006/ole">
            <mc:AlternateContent xmlns:mc="http://schemas.openxmlformats.org/markup-compatibility/2006">
              <mc:Choice xmlns:v="urn:schemas-microsoft-com:vml" Requires="v">
                <p:oleObj name="Formula" r:id="rId6" imgW="2295360" imgH="190080" progId="Equation.Ribbit">
                  <p:embed/>
                </p:oleObj>
              </mc:Choice>
              <mc:Fallback>
                <p:oleObj name="Formula" r:id="rId6" imgW="2295360" imgH="190080" progId="Equation.Ribbit">
                  <p:embed/>
                  <p:pic>
                    <p:nvPicPr>
                      <p:cNvPr id="0" name=""/>
                      <p:cNvPicPr/>
                      <p:nvPr/>
                    </p:nvPicPr>
                    <p:blipFill>
                      <a:blip r:embed="rId7"/>
                      <a:stretch>
                        <a:fillRect/>
                      </a:stretch>
                    </p:blipFill>
                    <p:spPr>
                      <a:xfrm>
                        <a:off x="2260000" y="3401777"/>
                        <a:ext cx="4780799" cy="396747"/>
                      </a:xfrm>
                      <a:prstGeom prst="rect">
                        <a:avLst/>
                      </a:prstGeom>
                    </p:spPr>
                  </p:pic>
                </p:oleObj>
              </mc:Fallback>
            </mc:AlternateContent>
          </a:graphicData>
        </a:graphic>
      </p:graphicFrame>
      <p:graphicFrame>
        <p:nvGraphicFramePr>
          <p:cNvPr id="11" name="对象 10"/>
          <p:cNvGraphicFramePr>
            <a:graphicFrameLocks noChangeAspect="1"/>
          </p:cNvGraphicFramePr>
          <p:nvPr>
            <p:extLst>
              <p:ext uri="{D42A27DB-BD31-4B8C-83A1-F6EECF244321}">
                <p14:modId xmlns:p14="http://schemas.microsoft.com/office/powerpoint/2010/main" val="32354588"/>
              </p:ext>
            </p:extLst>
          </p:nvPr>
        </p:nvGraphicFramePr>
        <p:xfrm>
          <a:off x="2178147" y="4259371"/>
          <a:ext cx="4944504" cy="407794"/>
        </p:xfrm>
        <a:graphic>
          <a:graphicData uri="http://schemas.openxmlformats.org/presentationml/2006/ole">
            <mc:AlternateContent xmlns:mc="http://schemas.openxmlformats.org/markup-compatibility/2006">
              <mc:Choice xmlns:v="urn:schemas-microsoft-com:vml" Requires="v">
                <p:oleObj name="Formula" r:id="rId8" imgW="2309400" imgH="190800" progId="Equation.Ribbit">
                  <p:embed/>
                </p:oleObj>
              </mc:Choice>
              <mc:Fallback>
                <p:oleObj name="Formula" r:id="rId8" imgW="2309400" imgH="190800" progId="Equation.Ribbit">
                  <p:embed/>
                  <p:pic>
                    <p:nvPicPr>
                      <p:cNvPr id="0" name=""/>
                      <p:cNvPicPr/>
                      <p:nvPr/>
                    </p:nvPicPr>
                    <p:blipFill>
                      <a:blip r:embed="rId9"/>
                      <a:stretch>
                        <a:fillRect/>
                      </a:stretch>
                    </p:blipFill>
                    <p:spPr>
                      <a:xfrm>
                        <a:off x="2178147" y="4259371"/>
                        <a:ext cx="4944504" cy="407794"/>
                      </a:xfrm>
                      <a:prstGeom prst="rect">
                        <a:avLst/>
                      </a:prstGeom>
                    </p:spPr>
                  </p:pic>
                </p:oleObj>
              </mc:Fallback>
            </mc:AlternateContent>
          </a:graphicData>
        </a:graphic>
      </p:graphicFrame>
      <p:graphicFrame>
        <p:nvGraphicFramePr>
          <p:cNvPr id="12" name="对象 11"/>
          <p:cNvGraphicFramePr>
            <a:graphicFrameLocks noChangeAspect="1"/>
          </p:cNvGraphicFramePr>
          <p:nvPr>
            <p:extLst>
              <p:ext uri="{D42A27DB-BD31-4B8C-83A1-F6EECF244321}">
                <p14:modId xmlns:p14="http://schemas.microsoft.com/office/powerpoint/2010/main" val="3114898539"/>
              </p:ext>
            </p:extLst>
          </p:nvPr>
        </p:nvGraphicFramePr>
        <p:xfrm>
          <a:off x="3156002" y="5328264"/>
          <a:ext cx="2825646" cy="363761"/>
        </p:xfrm>
        <a:graphic>
          <a:graphicData uri="http://schemas.openxmlformats.org/presentationml/2006/ole">
            <mc:AlternateContent xmlns:mc="http://schemas.openxmlformats.org/markup-compatibility/2006">
              <mc:Choice xmlns:v="urn:schemas-microsoft-com:vml" Requires="v">
                <p:oleObj name="Formula" r:id="rId10" imgW="1381320" imgH="177840" progId="Equation.Ribbit">
                  <p:embed/>
                </p:oleObj>
              </mc:Choice>
              <mc:Fallback>
                <p:oleObj name="Formula" r:id="rId10" imgW="1381320" imgH="177840" progId="Equation.Ribbit">
                  <p:embed/>
                  <p:pic>
                    <p:nvPicPr>
                      <p:cNvPr id="0" name=""/>
                      <p:cNvPicPr/>
                      <p:nvPr/>
                    </p:nvPicPr>
                    <p:blipFill>
                      <a:blip r:embed="rId11"/>
                      <a:stretch>
                        <a:fillRect/>
                      </a:stretch>
                    </p:blipFill>
                    <p:spPr>
                      <a:xfrm>
                        <a:off x="3156002" y="5328264"/>
                        <a:ext cx="2825646" cy="363761"/>
                      </a:xfrm>
                      <a:prstGeom prst="rect">
                        <a:avLst/>
                      </a:prstGeom>
                    </p:spPr>
                  </p:pic>
                </p:oleObj>
              </mc:Fallback>
            </mc:AlternateContent>
          </a:graphicData>
        </a:graphic>
      </p:graphicFrame>
      <p:graphicFrame>
        <p:nvGraphicFramePr>
          <p:cNvPr id="14" name="对象 13"/>
          <p:cNvGraphicFramePr>
            <a:graphicFrameLocks noChangeAspect="1"/>
          </p:cNvGraphicFramePr>
          <p:nvPr>
            <p:extLst>
              <p:ext uri="{D42A27DB-BD31-4B8C-83A1-F6EECF244321}">
                <p14:modId xmlns:p14="http://schemas.microsoft.com/office/powerpoint/2010/main" val="3750678802"/>
              </p:ext>
            </p:extLst>
          </p:nvPr>
        </p:nvGraphicFramePr>
        <p:xfrm>
          <a:off x="1001485" y="1791621"/>
          <a:ext cx="187325" cy="252412"/>
        </p:xfrm>
        <a:graphic>
          <a:graphicData uri="http://schemas.openxmlformats.org/presentationml/2006/ole">
            <mc:AlternateContent xmlns:mc="http://schemas.openxmlformats.org/markup-compatibility/2006">
              <mc:Choice xmlns:v="urn:schemas-microsoft-com:vml" Requires="v">
                <p:oleObj name="Formula" r:id="rId12" imgW="118080" imgH="158760" progId="Equation.Ribbit">
                  <p:embed/>
                </p:oleObj>
              </mc:Choice>
              <mc:Fallback>
                <p:oleObj name="Formula" r:id="rId12" imgW="118080" imgH="158760" progId="Equation.Ribbit">
                  <p:embed/>
                  <p:pic>
                    <p:nvPicPr>
                      <p:cNvPr id="0" name=""/>
                      <p:cNvPicPr/>
                      <p:nvPr/>
                    </p:nvPicPr>
                    <p:blipFill>
                      <a:blip r:embed="rId13"/>
                      <a:stretch>
                        <a:fillRect/>
                      </a:stretch>
                    </p:blipFill>
                    <p:spPr>
                      <a:xfrm>
                        <a:off x="1001485" y="1791621"/>
                        <a:ext cx="187325" cy="252412"/>
                      </a:xfrm>
                      <a:prstGeom prst="rect">
                        <a:avLst/>
                      </a:prstGeom>
                    </p:spPr>
                  </p:pic>
                </p:oleObj>
              </mc:Fallback>
            </mc:AlternateContent>
          </a:graphicData>
        </a:graphic>
      </p:graphicFrame>
      <p:graphicFrame>
        <p:nvGraphicFramePr>
          <p:cNvPr id="15" name="对象 14"/>
          <p:cNvGraphicFramePr>
            <a:graphicFrameLocks noChangeAspect="1"/>
          </p:cNvGraphicFramePr>
          <p:nvPr>
            <p:extLst>
              <p:ext uri="{D42A27DB-BD31-4B8C-83A1-F6EECF244321}">
                <p14:modId xmlns:p14="http://schemas.microsoft.com/office/powerpoint/2010/main" val="2620731215"/>
              </p:ext>
            </p:extLst>
          </p:nvPr>
        </p:nvGraphicFramePr>
        <p:xfrm>
          <a:off x="913302" y="3082037"/>
          <a:ext cx="187325" cy="252412"/>
        </p:xfrm>
        <a:graphic>
          <a:graphicData uri="http://schemas.openxmlformats.org/presentationml/2006/ole">
            <mc:AlternateContent xmlns:mc="http://schemas.openxmlformats.org/markup-compatibility/2006">
              <mc:Choice xmlns:v="urn:schemas-microsoft-com:vml" Requires="v">
                <p:oleObj name="Formula" r:id="rId14" imgW="118080" imgH="158760" progId="Equation.Ribbit">
                  <p:embed/>
                </p:oleObj>
              </mc:Choice>
              <mc:Fallback>
                <p:oleObj name="Formula" r:id="rId14" imgW="118080" imgH="158760" progId="Equation.Ribbit">
                  <p:embed/>
                  <p:pic>
                    <p:nvPicPr>
                      <p:cNvPr id="0" name=""/>
                      <p:cNvPicPr/>
                      <p:nvPr/>
                    </p:nvPicPr>
                    <p:blipFill>
                      <a:blip r:embed="rId13"/>
                      <a:stretch>
                        <a:fillRect/>
                      </a:stretch>
                    </p:blipFill>
                    <p:spPr>
                      <a:xfrm>
                        <a:off x="913302" y="3082037"/>
                        <a:ext cx="187325" cy="252412"/>
                      </a:xfrm>
                      <a:prstGeom prst="rect">
                        <a:avLst/>
                      </a:prstGeom>
                    </p:spPr>
                  </p:pic>
                </p:oleObj>
              </mc:Fallback>
            </mc:AlternateContent>
          </a:graphicData>
        </a:graphic>
      </p:graphicFrame>
      <p:graphicFrame>
        <p:nvGraphicFramePr>
          <p:cNvPr id="16" name="对象 15"/>
          <p:cNvGraphicFramePr>
            <a:graphicFrameLocks noChangeAspect="1"/>
          </p:cNvGraphicFramePr>
          <p:nvPr>
            <p:extLst>
              <p:ext uri="{D42A27DB-BD31-4B8C-83A1-F6EECF244321}">
                <p14:modId xmlns:p14="http://schemas.microsoft.com/office/powerpoint/2010/main" val="697034447"/>
              </p:ext>
            </p:extLst>
          </p:nvPr>
        </p:nvGraphicFramePr>
        <p:xfrm>
          <a:off x="913302" y="3929582"/>
          <a:ext cx="227013" cy="249238"/>
        </p:xfrm>
        <a:graphic>
          <a:graphicData uri="http://schemas.openxmlformats.org/presentationml/2006/ole">
            <mc:AlternateContent xmlns:mc="http://schemas.openxmlformats.org/markup-compatibility/2006">
              <mc:Choice xmlns:v="urn:schemas-microsoft-com:vml" Requires="v">
                <p:oleObj name="Formula" r:id="rId15" imgW="143280" imgH="157320" progId="Equation.Ribbit">
                  <p:embed/>
                </p:oleObj>
              </mc:Choice>
              <mc:Fallback>
                <p:oleObj name="Formula" r:id="rId15" imgW="143280" imgH="157320" progId="Equation.Ribbit">
                  <p:embed/>
                  <p:pic>
                    <p:nvPicPr>
                      <p:cNvPr id="0" name=""/>
                      <p:cNvPicPr/>
                      <p:nvPr/>
                    </p:nvPicPr>
                    <p:blipFill>
                      <a:blip r:embed="rId16"/>
                      <a:stretch>
                        <a:fillRect/>
                      </a:stretch>
                    </p:blipFill>
                    <p:spPr>
                      <a:xfrm>
                        <a:off x="913302" y="3929582"/>
                        <a:ext cx="227013" cy="249238"/>
                      </a:xfrm>
                      <a:prstGeom prst="rect">
                        <a:avLst/>
                      </a:prstGeom>
                    </p:spPr>
                  </p:pic>
                </p:oleObj>
              </mc:Fallback>
            </mc:AlternateContent>
          </a:graphicData>
        </a:graphic>
      </p:graphicFrame>
      <p:graphicFrame>
        <p:nvGraphicFramePr>
          <p:cNvPr id="17" name="对象 16"/>
          <p:cNvGraphicFramePr>
            <a:graphicFrameLocks noChangeAspect="1"/>
          </p:cNvGraphicFramePr>
          <p:nvPr>
            <p:extLst>
              <p:ext uri="{D42A27DB-BD31-4B8C-83A1-F6EECF244321}">
                <p14:modId xmlns:p14="http://schemas.microsoft.com/office/powerpoint/2010/main" val="261240235"/>
              </p:ext>
            </p:extLst>
          </p:nvPr>
        </p:nvGraphicFramePr>
        <p:xfrm>
          <a:off x="913301" y="4811972"/>
          <a:ext cx="227013" cy="249238"/>
        </p:xfrm>
        <a:graphic>
          <a:graphicData uri="http://schemas.openxmlformats.org/presentationml/2006/ole">
            <mc:AlternateContent xmlns:mc="http://schemas.openxmlformats.org/markup-compatibility/2006">
              <mc:Choice xmlns:v="urn:schemas-microsoft-com:vml" Requires="v">
                <p:oleObj name="Formula" r:id="rId17" imgW="143280" imgH="157320" progId="Equation.Ribbit">
                  <p:embed/>
                </p:oleObj>
              </mc:Choice>
              <mc:Fallback>
                <p:oleObj name="Formula" r:id="rId17" imgW="143280" imgH="157320" progId="Equation.Ribbit">
                  <p:embed/>
                  <p:pic>
                    <p:nvPicPr>
                      <p:cNvPr id="0" name=""/>
                      <p:cNvPicPr/>
                      <p:nvPr/>
                    </p:nvPicPr>
                    <p:blipFill>
                      <a:blip r:embed="rId16"/>
                      <a:stretch>
                        <a:fillRect/>
                      </a:stretch>
                    </p:blipFill>
                    <p:spPr>
                      <a:xfrm>
                        <a:off x="913301" y="4811972"/>
                        <a:ext cx="227013" cy="249238"/>
                      </a:xfrm>
                      <a:prstGeom prst="rect">
                        <a:avLst/>
                      </a:prstGeom>
                    </p:spPr>
                  </p:pic>
                </p:oleObj>
              </mc:Fallback>
            </mc:AlternateContent>
          </a:graphicData>
        </a:graphic>
      </p:graphicFrame>
      <p:graphicFrame>
        <p:nvGraphicFramePr>
          <p:cNvPr id="18" name="对象 17"/>
          <p:cNvGraphicFramePr>
            <a:graphicFrameLocks noChangeAspect="1"/>
          </p:cNvGraphicFramePr>
          <p:nvPr>
            <p:extLst>
              <p:ext uri="{D42A27DB-BD31-4B8C-83A1-F6EECF244321}">
                <p14:modId xmlns:p14="http://schemas.microsoft.com/office/powerpoint/2010/main" val="909864878"/>
              </p:ext>
            </p:extLst>
          </p:nvPr>
        </p:nvGraphicFramePr>
        <p:xfrm>
          <a:off x="1750139" y="3919538"/>
          <a:ext cx="241300" cy="269875"/>
        </p:xfrm>
        <a:graphic>
          <a:graphicData uri="http://schemas.openxmlformats.org/presentationml/2006/ole">
            <mc:AlternateContent xmlns:mc="http://schemas.openxmlformats.org/markup-compatibility/2006">
              <mc:Choice xmlns:v="urn:schemas-microsoft-com:vml" Requires="v">
                <p:oleObj name="Formula" r:id="rId18" imgW="153000" imgH="169920" progId="Equation.Ribbit">
                  <p:embed/>
                </p:oleObj>
              </mc:Choice>
              <mc:Fallback>
                <p:oleObj name="Formula" r:id="rId18" imgW="153000" imgH="169920" progId="Equation.Ribbit">
                  <p:embed/>
                  <p:pic>
                    <p:nvPicPr>
                      <p:cNvPr id="0" name=""/>
                      <p:cNvPicPr/>
                      <p:nvPr/>
                    </p:nvPicPr>
                    <p:blipFill>
                      <a:blip r:embed="rId19"/>
                      <a:stretch>
                        <a:fillRect/>
                      </a:stretch>
                    </p:blipFill>
                    <p:spPr>
                      <a:xfrm>
                        <a:off x="1750139" y="3919538"/>
                        <a:ext cx="241300" cy="269875"/>
                      </a:xfrm>
                      <a:prstGeom prst="rect">
                        <a:avLst/>
                      </a:prstGeom>
                    </p:spPr>
                  </p:pic>
                </p:oleObj>
              </mc:Fallback>
            </mc:AlternateContent>
          </a:graphicData>
        </a:graphic>
      </p:graphicFrame>
      <p:graphicFrame>
        <p:nvGraphicFramePr>
          <p:cNvPr id="19" name="对象 18"/>
          <p:cNvGraphicFramePr>
            <a:graphicFrameLocks noChangeAspect="1"/>
          </p:cNvGraphicFramePr>
          <p:nvPr>
            <p:extLst>
              <p:ext uri="{D42A27DB-BD31-4B8C-83A1-F6EECF244321}">
                <p14:modId xmlns:p14="http://schemas.microsoft.com/office/powerpoint/2010/main" val="3205408248"/>
              </p:ext>
            </p:extLst>
          </p:nvPr>
        </p:nvGraphicFramePr>
        <p:xfrm>
          <a:off x="1793265" y="4791335"/>
          <a:ext cx="241300" cy="269875"/>
        </p:xfrm>
        <a:graphic>
          <a:graphicData uri="http://schemas.openxmlformats.org/presentationml/2006/ole">
            <mc:AlternateContent xmlns:mc="http://schemas.openxmlformats.org/markup-compatibility/2006">
              <mc:Choice xmlns:v="urn:schemas-microsoft-com:vml" Requires="v">
                <p:oleObj name="Formula" r:id="rId20" imgW="153000" imgH="169920" progId="Equation.Ribbit">
                  <p:embed/>
                </p:oleObj>
              </mc:Choice>
              <mc:Fallback>
                <p:oleObj name="Formula" r:id="rId20" imgW="153000" imgH="169920" progId="Equation.Ribbit">
                  <p:embed/>
                  <p:pic>
                    <p:nvPicPr>
                      <p:cNvPr id="0" name=""/>
                      <p:cNvPicPr/>
                      <p:nvPr/>
                    </p:nvPicPr>
                    <p:blipFill>
                      <a:blip r:embed="rId19"/>
                      <a:stretch>
                        <a:fillRect/>
                      </a:stretch>
                    </p:blipFill>
                    <p:spPr>
                      <a:xfrm>
                        <a:off x="1793265" y="4791335"/>
                        <a:ext cx="241300" cy="269875"/>
                      </a:xfrm>
                      <a:prstGeom prst="rect">
                        <a:avLst/>
                      </a:prstGeom>
                    </p:spPr>
                  </p:pic>
                </p:oleObj>
              </mc:Fallback>
            </mc:AlternateContent>
          </a:graphicData>
        </a:graphic>
      </p:graphicFrame>
    </p:spTree>
    <p:extLst>
      <p:ext uri="{BB962C8B-B14F-4D97-AF65-F5344CB8AC3E}">
        <p14:creationId xmlns:p14="http://schemas.microsoft.com/office/powerpoint/2010/main" val="38138700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t>性能度量 </a:t>
            </a:r>
            <a:r>
              <a:rPr lang="en-US" altLang="zh-CN" dirty="0"/>
              <a:t>– </a:t>
            </a:r>
            <a:r>
              <a:rPr lang="zh-CN" altLang="en-US" dirty="0"/>
              <a:t>内部指标</a:t>
            </a:r>
          </a:p>
        </p:txBody>
      </p:sp>
      <p:sp>
        <p:nvSpPr>
          <p:cNvPr id="5" name="内容占位符 4"/>
          <p:cNvSpPr>
            <a:spLocks noGrp="1"/>
          </p:cNvSpPr>
          <p:nvPr>
            <p:ph idx="1"/>
          </p:nvPr>
        </p:nvSpPr>
        <p:spPr>
          <a:xfrm>
            <a:off x="260350" y="1266824"/>
            <a:ext cx="8616950" cy="4740276"/>
          </a:xfrm>
        </p:spPr>
        <p:txBody>
          <a:bodyPr/>
          <a:lstStyle/>
          <a:p>
            <a:r>
              <a:rPr lang="en-US" altLang="zh-CN" dirty="0"/>
              <a:t>DB</a:t>
            </a:r>
            <a:r>
              <a:rPr lang="zh-CN" altLang="en-US" dirty="0"/>
              <a:t>指数</a:t>
            </a:r>
            <a:r>
              <a:rPr dirty="0"/>
              <a:t>（</a:t>
            </a:r>
            <a:r>
              <a:rPr lang="en-US" altLang="zh-CN" dirty="0"/>
              <a:t>Davies-</a:t>
            </a:r>
            <a:r>
              <a:rPr lang="en-US" altLang="zh-CN" dirty="0" err="1"/>
              <a:t>Bouldin</a:t>
            </a:r>
            <a:r>
              <a:rPr lang="en-US" altLang="zh-CN" dirty="0"/>
              <a:t> Index, DBI</a:t>
            </a:r>
            <a:r>
              <a:rPr dirty="0"/>
              <a:t>）</a:t>
            </a:r>
            <a:endParaRPr lang="en-US" dirty="0"/>
          </a:p>
          <a:p>
            <a:endParaRPr lang="en-US" altLang="zh-CN" dirty="0"/>
          </a:p>
          <a:p>
            <a:endParaRPr lang="en-US" altLang="zh-CN" dirty="0"/>
          </a:p>
          <a:p>
            <a:endParaRPr lang="en-US" altLang="zh-CN" dirty="0"/>
          </a:p>
          <a:p>
            <a:endParaRPr lang="en-US" altLang="zh-CN" dirty="0"/>
          </a:p>
          <a:p>
            <a:r>
              <a:rPr lang="en-US" altLang="zh-CN" dirty="0"/>
              <a:t>Dunn</a:t>
            </a:r>
            <a:r>
              <a:rPr dirty="0"/>
              <a:t>指数（</a:t>
            </a:r>
            <a:r>
              <a:rPr lang="en-US" dirty="0"/>
              <a:t>Dunn Index, DI</a:t>
            </a:r>
            <a:r>
              <a:rPr dirty="0"/>
              <a:t>）</a:t>
            </a:r>
            <a:endParaRPr lang="en-US" altLang="zh-CN" dirty="0"/>
          </a:p>
        </p:txBody>
      </p:sp>
      <p:grpSp>
        <p:nvGrpSpPr>
          <p:cNvPr id="8" name="组合 7"/>
          <p:cNvGrpSpPr/>
          <p:nvPr/>
        </p:nvGrpSpPr>
        <p:grpSpPr>
          <a:xfrm>
            <a:off x="7198449" y="1810988"/>
            <a:ext cx="1666151" cy="3442149"/>
            <a:chOff x="7198449" y="2237080"/>
            <a:chExt cx="1666151" cy="3082330"/>
          </a:xfrm>
        </p:grpSpPr>
        <p:sp>
          <p:nvSpPr>
            <p:cNvPr id="6" name="TextBox 5"/>
            <p:cNvSpPr txBox="1"/>
            <p:nvPr/>
          </p:nvSpPr>
          <p:spPr>
            <a:xfrm>
              <a:off x="7198449" y="2237080"/>
              <a:ext cx="1666151" cy="523220"/>
            </a:xfrm>
            <a:prstGeom prst="rect">
              <a:avLst/>
            </a:prstGeom>
            <a:noFill/>
          </p:spPr>
          <p:txBody>
            <a:bodyPr wrap="square" rtlCol="0">
              <a:spAutoFit/>
            </a:bodyPr>
            <a:lstStyle/>
            <a:p>
              <a:r>
                <a:rPr lang="zh-CN" altLang="en-US" sz="2800" b="1" dirty="0">
                  <a:solidFill>
                    <a:srgbClr val="C00000"/>
                  </a:solidFill>
                </a:rPr>
                <a:t>越小越好</a:t>
              </a:r>
              <a:r>
                <a:rPr lang="en-US" altLang="zh-CN" sz="2800" b="1" dirty="0">
                  <a:solidFill>
                    <a:srgbClr val="C00000"/>
                  </a:solidFill>
                </a:rPr>
                <a:t>.</a:t>
              </a:r>
              <a:endParaRPr lang="zh-CN" altLang="en-US" sz="2800" b="1" dirty="0">
                <a:solidFill>
                  <a:srgbClr val="C00000"/>
                </a:solidFill>
              </a:endParaRPr>
            </a:p>
          </p:txBody>
        </p:sp>
        <p:sp>
          <p:nvSpPr>
            <p:cNvPr id="7" name="TextBox 6"/>
            <p:cNvSpPr txBox="1"/>
            <p:nvPr/>
          </p:nvSpPr>
          <p:spPr>
            <a:xfrm>
              <a:off x="7198449" y="4857745"/>
              <a:ext cx="1666151" cy="461665"/>
            </a:xfrm>
            <a:prstGeom prst="rect">
              <a:avLst/>
            </a:prstGeom>
            <a:noFill/>
          </p:spPr>
          <p:txBody>
            <a:bodyPr wrap="square" rtlCol="0">
              <a:spAutoFit/>
            </a:bodyPr>
            <a:lstStyle/>
            <a:p>
              <a:r>
                <a:rPr lang="zh-CN" altLang="en-US" sz="2400" b="1" dirty="0">
                  <a:solidFill>
                    <a:srgbClr val="C00000"/>
                  </a:solidFill>
                </a:rPr>
                <a:t>越大越好</a:t>
              </a:r>
              <a:r>
                <a:rPr lang="en-US" altLang="zh-CN" sz="2400" b="1" dirty="0">
                  <a:solidFill>
                    <a:srgbClr val="C00000"/>
                  </a:solidFill>
                </a:rPr>
                <a:t>.</a:t>
              </a:r>
              <a:endParaRPr lang="zh-CN" altLang="en-US" sz="2400" b="1" dirty="0">
                <a:solidFill>
                  <a:srgbClr val="C00000"/>
                </a:solidFill>
              </a:endParaRPr>
            </a:p>
          </p:txBody>
        </p:sp>
      </p:grpSp>
      <p:graphicFrame>
        <p:nvGraphicFramePr>
          <p:cNvPr id="2" name="对象 1"/>
          <p:cNvGraphicFramePr>
            <a:graphicFrameLocks noChangeAspect="1"/>
          </p:cNvGraphicFramePr>
          <p:nvPr>
            <p:extLst>
              <p:ext uri="{D42A27DB-BD31-4B8C-83A1-F6EECF244321}">
                <p14:modId xmlns:p14="http://schemas.microsoft.com/office/powerpoint/2010/main" val="773002922"/>
              </p:ext>
            </p:extLst>
          </p:nvPr>
        </p:nvGraphicFramePr>
        <p:xfrm>
          <a:off x="952151" y="2037788"/>
          <a:ext cx="4199963" cy="740671"/>
        </p:xfrm>
        <a:graphic>
          <a:graphicData uri="http://schemas.openxmlformats.org/presentationml/2006/ole">
            <mc:AlternateContent xmlns:mc="http://schemas.openxmlformats.org/markup-compatibility/2006">
              <mc:Choice xmlns:v="urn:schemas-microsoft-com:vml" Requires="v">
                <p:oleObj name="Formula" r:id="rId2" imgW="2627640" imgH="462960" progId="Equation.Ribbit">
                  <p:embed/>
                </p:oleObj>
              </mc:Choice>
              <mc:Fallback>
                <p:oleObj name="Formula" r:id="rId2" imgW="2627640" imgH="462960" progId="Equation.Ribbit">
                  <p:embed/>
                  <p:pic>
                    <p:nvPicPr>
                      <p:cNvPr id="0" name=""/>
                      <p:cNvPicPr/>
                      <p:nvPr/>
                    </p:nvPicPr>
                    <p:blipFill>
                      <a:blip r:embed="rId3"/>
                      <a:stretch>
                        <a:fillRect/>
                      </a:stretch>
                    </p:blipFill>
                    <p:spPr>
                      <a:xfrm>
                        <a:off x="952151" y="2037788"/>
                        <a:ext cx="4199963" cy="740671"/>
                      </a:xfrm>
                      <a:prstGeom prst="rect">
                        <a:avLst/>
                      </a:prstGeom>
                    </p:spPr>
                  </p:pic>
                </p:oleObj>
              </mc:Fallback>
            </mc:AlternateContent>
          </a:graphicData>
        </a:graphic>
      </p:graphicFrame>
      <p:graphicFrame>
        <p:nvGraphicFramePr>
          <p:cNvPr id="3" name="对象 2"/>
          <p:cNvGraphicFramePr>
            <a:graphicFrameLocks noChangeAspect="1"/>
          </p:cNvGraphicFramePr>
          <p:nvPr>
            <p:extLst>
              <p:ext uri="{D42A27DB-BD31-4B8C-83A1-F6EECF244321}">
                <p14:modId xmlns:p14="http://schemas.microsoft.com/office/powerpoint/2010/main" val="449246790"/>
              </p:ext>
            </p:extLst>
          </p:nvPr>
        </p:nvGraphicFramePr>
        <p:xfrm>
          <a:off x="952151" y="4311487"/>
          <a:ext cx="5975816" cy="852184"/>
        </p:xfrm>
        <a:graphic>
          <a:graphicData uri="http://schemas.openxmlformats.org/presentationml/2006/ole">
            <mc:AlternateContent xmlns:mc="http://schemas.openxmlformats.org/markup-compatibility/2006">
              <mc:Choice xmlns:v="urn:schemas-microsoft-com:vml" Requires="v">
                <p:oleObj name="Formula" r:id="rId4" imgW="2705760" imgH="386280" progId="Equation.Ribbit">
                  <p:embed/>
                </p:oleObj>
              </mc:Choice>
              <mc:Fallback>
                <p:oleObj name="Formula" r:id="rId4" imgW="2705760" imgH="386280" progId="Equation.Ribbit">
                  <p:embed/>
                  <p:pic>
                    <p:nvPicPr>
                      <p:cNvPr id="0" name=""/>
                      <p:cNvPicPr/>
                      <p:nvPr/>
                    </p:nvPicPr>
                    <p:blipFill>
                      <a:blip r:embed="rId5"/>
                      <a:stretch>
                        <a:fillRect/>
                      </a:stretch>
                    </p:blipFill>
                    <p:spPr>
                      <a:xfrm>
                        <a:off x="952151" y="4311487"/>
                        <a:ext cx="5975816" cy="852184"/>
                      </a:xfrm>
                      <a:prstGeom prst="rect">
                        <a:avLst/>
                      </a:prstGeom>
                    </p:spPr>
                  </p:pic>
                </p:oleObj>
              </mc:Fallback>
            </mc:AlternateContent>
          </a:graphicData>
        </a:graphic>
      </p:graphicFrame>
      <p:sp>
        <p:nvSpPr>
          <p:cNvPr id="10" name="文本框 9">
            <a:extLst>
              <a:ext uri="{FF2B5EF4-FFF2-40B4-BE49-F238E27FC236}">
                <a16:creationId xmlns:a16="http://schemas.microsoft.com/office/drawing/2014/main" id="{23EA6495-35AD-B659-923E-17F529FB4AED}"/>
              </a:ext>
            </a:extLst>
          </p:cNvPr>
          <p:cNvSpPr txBox="1"/>
          <p:nvPr/>
        </p:nvSpPr>
        <p:spPr>
          <a:xfrm>
            <a:off x="5860992" y="2395287"/>
            <a:ext cx="3052482" cy="646331"/>
          </a:xfrm>
          <a:prstGeom prst="rect">
            <a:avLst/>
          </a:prstGeom>
          <a:noFill/>
        </p:spPr>
        <p:txBody>
          <a:bodyPr wrap="square">
            <a:spAutoFit/>
          </a:bodyPr>
          <a:lstStyle/>
          <a:p>
            <a:r>
              <a:rPr lang="en-US" altLang="zh-CN" b="1" i="0" dirty="0">
                <a:solidFill>
                  <a:srgbClr val="C00000"/>
                </a:solidFill>
                <a:effectLst/>
                <a:latin typeface="Arial" panose="020B0604020202020204" pitchFamily="34" charset="0"/>
              </a:rPr>
              <a:t>DB</a:t>
            </a:r>
            <a:r>
              <a:rPr lang="zh-CN" altLang="en-US" b="1" i="0" dirty="0">
                <a:solidFill>
                  <a:srgbClr val="C00000"/>
                </a:solidFill>
                <a:effectLst/>
                <a:latin typeface="Arial" panose="020B0604020202020204" pitchFamily="34" charset="0"/>
              </a:rPr>
              <a:t>越小</a:t>
            </a:r>
            <a:r>
              <a:rPr lang="en-US" altLang="zh-CN" b="1" i="0" dirty="0">
                <a:solidFill>
                  <a:srgbClr val="C00000"/>
                </a:solidFill>
                <a:effectLst/>
                <a:latin typeface="Arial" panose="020B0604020202020204" pitchFamily="34" charset="0"/>
              </a:rPr>
              <a:t>,</a:t>
            </a:r>
            <a:r>
              <a:rPr lang="zh-CN" altLang="en-US" b="1" i="0" dirty="0">
                <a:solidFill>
                  <a:srgbClr val="C00000"/>
                </a:solidFill>
                <a:effectLst/>
                <a:latin typeface="Arial" panose="020B0604020202020204" pitchFamily="34" charset="0"/>
              </a:rPr>
              <a:t>意味着类内距离越小同时类间距离越大</a:t>
            </a:r>
            <a:endParaRPr lang="zh-CN" altLang="en-US" b="1" dirty="0">
              <a:solidFill>
                <a:srgbClr val="C00000"/>
              </a:solidFill>
            </a:endParaRPr>
          </a:p>
        </p:txBody>
      </p:sp>
      <p:sp>
        <p:nvSpPr>
          <p:cNvPr id="12" name="文本框 11">
            <a:extLst>
              <a:ext uri="{FF2B5EF4-FFF2-40B4-BE49-F238E27FC236}">
                <a16:creationId xmlns:a16="http://schemas.microsoft.com/office/drawing/2014/main" id="{2CCD602C-E8A8-DBA8-1561-D56CE2C2DB0D}"/>
              </a:ext>
            </a:extLst>
          </p:cNvPr>
          <p:cNvSpPr txBox="1"/>
          <p:nvPr/>
        </p:nvSpPr>
        <p:spPr>
          <a:xfrm>
            <a:off x="4568825" y="5514557"/>
            <a:ext cx="4572000" cy="369332"/>
          </a:xfrm>
          <a:prstGeom prst="rect">
            <a:avLst/>
          </a:prstGeom>
          <a:noFill/>
        </p:spPr>
        <p:txBody>
          <a:bodyPr wrap="square">
            <a:spAutoFit/>
          </a:bodyPr>
          <a:lstStyle/>
          <a:p>
            <a:r>
              <a:rPr lang="zh-CN" altLang="en-US" b="1" i="0" dirty="0">
                <a:solidFill>
                  <a:srgbClr val="C00000"/>
                </a:solidFill>
                <a:effectLst/>
                <a:latin typeface="Arial" panose="020B0604020202020204" pitchFamily="34" charset="0"/>
              </a:rPr>
              <a:t>越大代表类间距越大、同时类内间距越小</a:t>
            </a:r>
            <a:endParaRPr lang="zh-CN" altLang="en-US" b="1" dirty="0">
              <a:solidFill>
                <a:srgbClr val="C00000"/>
              </a:solidFill>
            </a:endParaRPr>
          </a:p>
        </p:txBody>
      </p:sp>
    </p:spTree>
    <p:extLst>
      <p:ext uri="{BB962C8B-B14F-4D97-AF65-F5344CB8AC3E}">
        <p14:creationId xmlns:p14="http://schemas.microsoft.com/office/powerpoint/2010/main" val="3490017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大纲</a:t>
            </a:r>
          </a:p>
        </p:txBody>
      </p:sp>
      <p:sp>
        <p:nvSpPr>
          <p:cNvPr id="6" name="内容占位符 2"/>
          <p:cNvSpPr>
            <a:spLocks noGrp="1"/>
          </p:cNvSpPr>
          <p:nvPr>
            <p:ph idx="1"/>
          </p:nvPr>
        </p:nvSpPr>
        <p:spPr>
          <a:xfrm>
            <a:off x="314139" y="997883"/>
            <a:ext cx="8616950" cy="5174317"/>
          </a:xfrm>
        </p:spPr>
        <p:txBody>
          <a:bodyPr>
            <a:normAutofit fontScale="92500" lnSpcReduction="10000"/>
          </a:bodyPr>
          <a:lstStyle/>
          <a:p>
            <a:pPr marL="0" indent="0">
              <a:buNone/>
            </a:pPr>
            <a:endParaRPr lang="en-US" altLang="zh-CN" sz="2800" dirty="0">
              <a:latin typeface="+mn-ea"/>
              <a:ea typeface="+mn-ea"/>
            </a:endParaRPr>
          </a:p>
          <a:p>
            <a:r>
              <a:rPr lang="zh-CN" altLang="en-US" sz="2800" dirty="0">
                <a:latin typeface="+mn-ea"/>
                <a:ea typeface="+mn-ea"/>
              </a:rPr>
              <a:t> </a:t>
            </a:r>
            <a:r>
              <a:rPr altLang="en-US" sz="2800" dirty="0">
                <a:solidFill>
                  <a:schemeClr val="bg1">
                    <a:lumMod val="75000"/>
                  </a:schemeClr>
                </a:solidFill>
                <a:latin typeface="+mn-ea"/>
                <a:ea typeface="+mn-ea"/>
              </a:rPr>
              <a:t>聚类任务</a:t>
            </a:r>
            <a:endParaRPr lang="en-US" altLang="en-US" sz="2800" dirty="0">
              <a:solidFill>
                <a:schemeClr val="bg1">
                  <a:lumMod val="75000"/>
                </a:schemeClr>
              </a:solidFill>
              <a:latin typeface="+mn-ea"/>
              <a:ea typeface="+mn-ea"/>
            </a:endParaRPr>
          </a:p>
          <a:p>
            <a:endParaRPr lang="en-US" altLang="zh-CN" dirty="0"/>
          </a:p>
          <a:p>
            <a:r>
              <a:rPr lang="zh-CN" altLang="en-US" sz="2800" dirty="0">
                <a:latin typeface="+mn-ea"/>
                <a:ea typeface="+mn-ea"/>
              </a:rPr>
              <a:t> </a:t>
            </a:r>
            <a:r>
              <a:rPr altLang="en-US" sz="2800" dirty="0">
                <a:solidFill>
                  <a:schemeClr val="bg2">
                    <a:lumMod val="85000"/>
                  </a:schemeClr>
                </a:solidFill>
                <a:latin typeface="+mn-ea"/>
                <a:ea typeface="+mn-ea"/>
              </a:rPr>
              <a:t>性能度量</a:t>
            </a:r>
            <a:endParaRPr lang="en-US" altLang="en-US" sz="2800" dirty="0">
              <a:solidFill>
                <a:schemeClr val="bg2">
                  <a:lumMod val="85000"/>
                </a:schemeClr>
              </a:solidFill>
              <a:latin typeface="+mn-ea"/>
              <a:ea typeface="+mn-ea"/>
            </a:endParaRPr>
          </a:p>
          <a:p>
            <a:endParaRPr lang="en-US" altLang="zh-CN" dirty="0">
              <a:solidFill>
                <a:schemeClr val="bg2">
                  <a:lumMod val="85000"/>
                </a:schemeClr>
              </a:solidFill>
            </a:endParaRPr>
          </a:p>
          <a:p>
            <a:r>
              <a:rPr lang="zh-CN" altLang="en-US" sz="2800" dirty="0">
                <a:solidFill>
                  <a:schemeClr val="bg2">
                    <a:lumMod val="85000"/>
                  </a:schemeClr>
                </a:solidFill>
                <a:latin typeface="+mn-ea"/>
                <a:ea typeface="+mn-ea"/>
              </a:rPr>
              <a:t> </a:t>
            </a:r>
            <a:r>
              <a:rPr altLang="en-US" sz="2800" dirty="0">
                <a:latin typeface="+mn-ea"/>
                <a:ea typeface="+mn-ea"/>
              </a:rPr>
              <a:t>距离计算</a:t>
            </a:r>
            <a:endParaRPr lang="en-US" altLang="en-US" sz="2800" dirty="0">
              <a:latin typeface="+mn-ea"/>
              <a:ea typeface="+mn-ea"/>
            </a:endParaRPr>
          </a:p>
          <a:p>
            <a:endParaRPr lang="en-US" altLang="zh-CN" dirty="0">
              <a:solidFill>
                <a:schemeClr val="bg2">
                  <a:lumMod val="85000"/>
                </a:schemeClr>
              </a:solidFill>
            </a:endParaRPr>
          </a:p>
          <a:p>
            <a:r>
              <a:rPr lang="zh-CN" altLang="en-US" sz="2800" dirty="0">
                <a:solidFill>
                  <a:schemeClr val="bg2">
                    <a:lumMod val="85000"/>
                  </a:schemeClr>
                </a:solidFill>
                <a:latin typeface="+mn-ea"/>
                <a:ea typeface="+mn-ea"/>
              </a:rPr>
              <a:t> </a:t>
            </a:r>
            <a:r>
              <a:rPr altLang="en-US" sz="2800" dirty="0">
                <a:solidFill>
                  <a:schemeClr val="bg2">
                    <a:lumMod val="85000"/>
                  </a:schemeClr>
                </a:solidFill>
                <a:latin typeface="+mn-ea"/>
                <a:ea typeface="+mn-ea"/>
              </a:rPr>
              <a:t>原型聚类</a:t>
            </a:r>
            <a:endParaRPr lang="en-US" altLang="en-US" sz="2800" dirty="0">
              <a:solidFill>
                <a:schemeClr val="bg2">
                  <a:lumMod val="85000"/>
                </a:schemeClr>
              </a:solidFill>
              <a:latin typeface="+mn-ea"/>
              <a:ea typeface="+mn-ea"/>
            </a:endParaRPr>
          </a:p>
          <a:p>
            <a:endParaRPr lang="en-US" altLang="en-US" sz="2800" dirty="0">
              <a:solidFill>
                <a:schemeClr val="bg2">
                  <a:lumMod val="85000"/>
                </a:schemeClr>
              </a:solidFill>
              <a:latin typeface="+mn-ea"/>
              <a:ea typeface="+mn-ea"/>
            </a:endParaRPr>
          </a:p>
          <a:p>
            <a:r>
              <a:rPr altLang="en-US" sz="2800" dirty="0">
                <a:solidFill>
                  <a:schemeClr val="bg2">
                    <a:lumMod val="85000"/>
                  </a:schemeClr>
                </a:solidFill>
                <a:latin typeface="+mn-ea"/>
                <a:ea typeface="+mn-ea"/>
              </a:rPr>
              <a:t> 密度聚类</a:t>
            </a:r>
            <a:endParaRPr lang="en-US" altLang="en-US" sz="2800" dirty="0">
              <a:solidFill>
                <a:schemeClr val="bg2">
                  <a:lumMod val="85000"/>
                </a:schemeClr>
              </a:solidFill>
              <a:latin typeface="+mn-ea"/>
              <a:ea typeface="+mn-ea"/>
            </a:endParaRPr>
          </a:p>
          <a:p>
            <a:endParaRPr lang="en-US" altLang="en-US" sz="2800" dirty="0">
              <a:solidFill>
                <a:schemeClr val="bg2">
                  <a:lumMod val="85000"/>
                </a:schemeClr>
              </a:solidFill>
              <a:latin typeface="+mn-ea"/>
              <a:ea typeface="+mn-ea"/>
            </a:endParaRPr>
          </a:p>
          <a:p>
            <a:r>
              <a:rPr lang="en-US" altLang="zh-CN" sz="2800" dirty="0">
                <a:solidFill>
                  <a:schemeClr val="bg2">
                    <a:lumMod val="85000"/>
                  </a:schemeClr>
                </a:solidFill>
                <a:latin typeface="+mn-ea"/>
                <a:ea typeface="+mn-ea"/>
              </a:rPr>
              <a:t> </a:t>
            </a:r>
            <a:r>
              <a:rPr sz="2800" dirty="0">
                <a:solidFill>
                  <a:schemeClr val="bg2">
                    <a:lumMod val="85000"/>
                  </a:schemeClr>
                </a:solidFill>
                <a:latin typeface="+mn-ea"/>
                <a:ea typeface="+mn-ea"/>
              </a:rPr>
              <a:t>层次聚类</a:t>
            </a:r>
            <a:endParaRPr lang="zh-CN" altLang="en-US" sz="2800" dirty="0">
              <a:solidFill>
                <a:schemeClr val="bg2">
                  <a:lumMod val="85000"/>
                </a:schemeClr>
              </a:solidFill>
              <a:latin typeface="+mn-ea"/>
              <a:ea typeface="+mn-ea"/>
            </a:endParaRPr>
          </a:p>
          <a:p>
            <a:pPr marL="1697400" lvl="4" indent="0">
              <a:buNone/>
            </a:pPr>
            <a:endParaRPr lang="en-US" altLang="zh-CN" dirty="0"/>
          </a:p>
        </p:txBody>
      </p:sp>
    </p:spTree>
    <p:extLst>
      <p:ext uri="{BB962C8B-B14F-4D97-AF65-F5344CB8AC3E}">
        <p14:creationId xmlns:p14="http://schemas.microsoft.com/office/powerpoint/2010/main" val="6073407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t>距离计算</a:t>
            </a:r>
          </a:p>
        </p:txBody>
      </p:sp>
      <p:sp>
        <p:nvSpPr>
          <p:cNvPr id="5" name="内容占位符 4"/>
          <p:cNvSpPr>
            <a:spLocks noGrp="1"/>
          </p:cNvSpPr>
          <p:nvPr>
            <p:ph idx="1"/>
          </p:nvPr>
        </p:nvSpPr>
        <p:spPr>
          <a:xfrm>
            <a:off x="260350" y="1266824"/>
            <a:ext cx="8616950" cy="4816476"/>
          </a:xfrm>
        </p:spPr>
        <p:txBody>
          <a:bodyPr>
            <a:normAutofit/>
          </a:bodyPr>
          <a:lstStyle/>
          <a:p>
            <a:r>
              <a:rPr altLang="en-US" dirty="0"/>
              <a:t>距离度量的性质：</a:t>
            </a:r>
            <a:endParaRPr lang="en-US" altLang="en-US" dirty="0"/>
          </a:p>
          <a:p>
            <a:pPr>
              <a:buNone/>
            </a:pPr>
            <a:r>
              <a:rPr lang="en-US" altLang="en-US" dirty="0"/>
              <a:t>		</a:t>
            </a:r>
            <a:r>
              <a:rPr altLang="en-US" dirty="0"/>
              <a:t>非负性：</a:t>
            </a:r>
            <a:endParaRPr lang="en-US" altLang="en-US" dirty="0"/>
          </a:p>
          <a:p>
            <a:pPr>
              <a:buNone/>
            </a:pPr>
            <a:r>
              <a:rPr lang="en-US" altLang="en-US" dirty="0"/>
              <a:t>		</a:t>
            </a:r>
            <a:r>
              <a:rPr altLang="en-US" dirty="0"/>
              <a:t>同一性：                          当且仅当</a:t>
            </a:r>
            <a:endParaRPr lang="en-US" altLang="en-US" dirty="0"/>
          </a:p>
          <a:p>
            <a:pPr>
              <a:buNone/>
            </a:pPr>
            <a:r>
              <a:rPr lang="en-US" altLang="en-US" dirty="0"/>
              <a:t>		</a:t>
            </a:r>
            <a:r>
              <a:rPr altLang="en-US" dirty="0"/>
              <a:t>对称性：</a:t>
            </a:r>
            <a:endParaRPr lang="en-US" altLang="en-US" dirty="0"/>
          </a:p>
          <a:p>
            <a:pPr>
              <a:buNone/>
            </a:pPr>
            <a:r>
              <a:rPr lang="en-US" altLang="en-US" dirty="0"/>
              <a:t>		</a:t>
            </a:r>
            <a:r>
              <a:rPr altLang="en-US" dirty="0"/>
              <a:t>直递性：</a:t>
            </a:r>
            <a:endParaRPr lang="en-US" altLang="en-US" dirty="0"/>
          </a:p>
        </p:txBody>
      </p:sp>
      <p:graphicFrame>
        <p:nvGraphicFramePr>
          <p:cNvPr id="2" name="对象 1"/>
          <p:cNvGraphicFramePr>
            <a:graphicFrameLocks noChangeAspect="1"/>
          </p:cNvGraphicFramePr>
          <p:nvPr>
            <p:extLst>
              <p:ext uri="{D42A27DB-BD31-4B8C-83A1-F6EECF244321}">
                <p14:modId xmlns:p14="http://schemas.microsoft.com/office/powerpoint/2010/main" val="494461570"/>
              </p:ext>
            </p:extLst>
          </p:nvPr>
        </p:nvGraphicFramePr>
        <p:xfrm>
          <a:off x="2916635" y="1761727"/>
          <a:ext cx="1980001" cy="360000"/>
        </p:xfrm>
        <a:graphic>
          <a:graphicData uri="http://schemas.openxmlformats.org/presentationml/2006/ole">
            <mc:AlternateContent xmlns:mc="http://schemas.openxmlformats.org/markup-compatibility/2006">
              <mc:Choice xmlns:v="urn:schemas-microsoft-com:vml" Requires="v">
                <p:oleObj name="Formula" r:id="rId2" imgW="978480" imgH="177840" progId="Equation.Ribbit">
                  <p:embed/>
                </p:oleObj>
              </mc:Choice>
              <mc:Fallback>
                <p:oleObj name="Formula" r:id="rId2" imgW="978480" imgH="177840" progId="Equation.Ribbit">
                  <p:embed/>
                  <p:pic>
                    <p:nvPicPr>
                      <p:cNvPr id="0" name=""/>
                      <p:cNvPicPr/>
                      <p:nvPr/>
                    </p:nvPicPr>
                    <p:blipFill>
                      <a:blip r:embed="rId3"/>
                      <a:stretch>
                        <a:fillRect/>
                      </a:stretch>
                    </p:blipFill>
                    <p:spPr>
                      <a:xfrm>
                        <a:off x="2916635" y="1761727"/>
                        <a:ext cx="1980001" cy="360000"/>
                      </a:xfrm>
                      <a:prstGeom prst="rect">
                        <a:avLst/>
                      </a:prstGeom>
                    </p:spPr>
                  </p:pic>
                </p:oleObj>
              </mc:Fallback>
            </mc:AlternateContent>
          </a:graphicData>
        </a:graphic>
      </p:graphicFrame>
      <p:graphicFrame>
        <p:nvGraphicFramePr>
          <p:cNvPr id="10" name="对象 9"/>
          <p:cNvGraphicFramePr>
            <a:graphicFrameLocks noChangeAspect="1"/>
          </p:cNvGraphicFramePr>
          <p:nvPr>
            <p:extLst>
              <p:ext uri="{D42A27DB-BD31-4B8C-83A1-F6EECF244321}">
                <p14:modId xmlns:p14="http://schemas.microsoft.com/office/powerpoint/2010/main" val="4079006445"/>
              </p:ext>
            </p:extLst>
          </p:nvPr>
        </p:nvGraphicFramePr>
        <p:xfrm>
          <a:off x="2916634" y="2210227"/>
          <a:ext cx="1976788" cy="360000"/>
        </p:xfrm>
        <a:graphic>
          <a:graphicData uri="http://schemas.openxmlformats.org/presentationml/2006/ole">
            <mc:AlternateContent xmlns:mc="http://schemas.openxmlformats.org/markup-compatibility/2006">
              <mc:Choice xmlns:v="urn:schemas-microsoft-com:vml" Requires="v">
                <p:oleObj name="Formula" r:id="rId4" imgW="975960" imgH="177840" progId="Equation.Ribbit">
                  <p:embed/>
                </p:oleObj>
              </mc:Choice>
              <mc:Fallback>
                <p:oleObj name="Formula" r:id="rId4" imgW="975960" imgH="177840" progId="Equation.Ribbit">
                  <p:embed/>
                  <p:pic>
                    <p:nvPicPr>
                      <p:cNvPr id="0" name=""/>
                      <p:cNvPicPr/>
                      <p:nvPr/>
                    </p:nvPicPr>
                    <p:blipFill>
                      <a:blip r:embed="rId5"/>
                      <a:stretch>
                        <a:fillRect/>
                      </a:stretch>
                    </p:blipFill>
                    <p:spPr>
                      <a:xfrm>
                        <a:off x="2916634" y="2210227"/>
                        <a:ext cx="1976788" cy="360000"/>
                      </a:xfrm>
                      <a:prstGeom prst="rect">
                        <a:avLst/>
                      </a:prstGeom>
                    </p:spPr>
                  </p:pic>
                </p:oleObj>
              </mc:Fallback>
            </mc:AlternateContent>
          </a:graphicData>
        </a:graphic>
      </p:graphicFrame>
      <p:graphicFrame>
        <p:nvGraphicFramePr>
          <p:cNvPr id="11" name="对象 10"/>
          <p:cNvGraphicFramePr>
            <a:graphicFrameLocks noChangeAspect="1"/>
          </p:cNvGraphicFramePr>
          <p:nvPr>
            <p:extLst>
              <p:ext uri="{D42A27DB-BD31-4B8C-83A1-F6EECF244321}">
                <p14:modId xmlns:p14="http://schemas.microsoft.com/office/powerpoint/2010/main" val="1618468694"/>
              </p:ext>
            </p:extLst>
          </p:nvPr>
        </p:nvGraphicFramePr>
        <p:xfrm>
          <a:off x="2913565" y="2644224"/>
          <a:ext cx="3230358" cy="360000"/>
        </p:xfrm>
        <a:graphic>
          <a:graphicData uri="http://schemas.openxmlformats.org/presentationml/2006/ole">
            <mc:AlternateContent xmlns:mc="http://schemas.openxmlformats.org/markup-compatibility/2006">
              <mc:Choice xmlns:v="urn:schemas-microsoft-com:vml" Requires="v">
                <p:oleObj name="Formula" r:id="rId6" imgW="1594800" imgH="177840" progId="Equation.Ribbit">
                  <p:embed/>
                </p:oleObj>
              </mc:Choice>
              <mc:Fallback>
                <p:oleObj name="Formula" r:id="rId6" imgW="1594800" imgH="177840" progId="Equation.Ribbit">
                  <p:embed/>
                  <p:pic>
                    <p:nvPicPr>
                      <p:cNvPr id="0" name=""/>
                      <p:cNvPicPr/>
                      <p:nvPr/>
                    </p:nvPicPr>
                    <p:blipFill>
                      <a:blip r:embed="rId7"/>
                      <a:stretch>
                        <a:fillRect/>
                      </a:stretch>
                    </p:blipFill>
                    <p:spPr>
                      <a:xfrm>
                        <a:off x="2913565" y="2644224"/>
                        <a:ext cx="3230358" cy="360000"/>
                      </a:xfrm>
                      <a:prstGeom prst="rect">
                        <a:avLst/>
                      </a:prstGeom>
                    </p:spPr>
                  </p:pic>
                </p:oleObj>
              </mc:Fallback>
            </mc:AlternateContent>
          </a:graphicData>
        </a:graphic>
      </p:graphicFrame>
      <p:graphicFrame>
        <p:nvGraphicFramePr>
          <p:cNvPr id="12" name="对象 11"/>
          <p:cNvGraphicFramePr>
            <a:graphicFrameLocks noChangeAspect="1"/>
          </p:cNvGraphicFramePr>
          <p:nvPr>
            <p:extLst>
              <p:ext uri="{D42A27DB-BD31-4B8C-83A1-F6EECF244321}">
                <p14:modId xmlns:p14="http://schemas.microsoft.com/office/powerpoint/2010/main" val="3560896026"/>
              </p:ext>
            </p:extLst>
          </p:nvPr>
        </p:nvGraphicFramePr>
        <p:xfrm>
          <a:off x="2930928" y="3083593"/>
          <a:ext cx="5088215" cy="360000"/>
        </p:xfrm>
        <a:graphic>
          <a:graphicData uri="http://schemas.openxmlformats.org/presentationml/2006/ole">
            <mc:AlternateContent xmlns:mc="http://schemas.openxmlformats.org/markup-compatibility/2006">
              <mc:Choice xmlns:v="urn:schemas-microsoft-com:vml" Requires="v">
                <p:oleObj name="Formula" r:id="rId8" imgW="2513160" imgH="177840" progId="Equation.Ribbit">
                  <p:embed/>
                </p:oleObj>
              </mc:Choice>
              <mc:Fallback>
                <p:oleObj name="Formula" r:id="rId8" imgW="2513160" imgH="177840" progId="Equation.Ribbit">
                  <p:embed/>
                  <p:pic>
                    <p:nvPicPr>
                      <p:cNvPr id="0" name=""/>
                      <p:cNvPicPr/>
                      <p:nvPr/>
                    </p:nvPicPr>
                    <p:blipFill>
                      <a:blip r:embed="rId9"/>
                      <a:stretch>
                        <a:fillRect/>
                      </a:stretch>
                    </p:blipFill>
                    <p:spPr>
                      <a:xfrm>
                        <a:off x="2930928" y="3083593"/>
                        <a:ext cx="5088215" cy="360000"/>
                      </a:xfrm>
                      <a:prstGeom prst="rect">
                        <a:avLst/>
                      </a:prstGeom>
                    </p:spPr>
                  </p:pic>
                </p:oleObj>
              </mc:Fallback>
            </mc:AlternateContent>
          </a:graphicData>
        </a:graphic>
      </p:graphicFrame>
      <p:graphicFrame>
        <p:nvGraphicFramePr>
          <p:cNvPr id="3" name="对象 2"/>
          <p:cNvGraphicFramePr>
            <a:graphicFrameLocks noChangeAspect="1"/>
          </p:cNvGraphicFramePr>
          <p:nvPr>
            <p:extLst>
              <p:ext uri="{D42A27DB-BD31-4B8C-83A1-F6EECF244321}">
                <p14:modId xmlns:p14="http://schemas.microsoft.com/office/powerpoint/2010/main" val="3013055726"/>
              </p:ext>
            </p:extLst>
          </p:nvPr>
        </p:nvGraphicFramePr>
        <p:xfrm>
          <a:off x="6131223" y="2248938"/>
          <a:ext cx="853777" cy="240583"/>
        </p:xfrm>
        <a:graphic>
          <a:graphicData uri="http://schemas.openxmlformats.org/presentationml/2006/ole">
            <mc:AlternateContent xmlns:mc="http://schemas.openxmlformats.org/markup-compatibility/2006">
              <mc:Choice xmlns:v="urn:schemas-microsoft-com:vml" Requires="v">
                <p:oleObj name="Formula" r:id="rId10" imgW="462600" imgH="130680" progId="Equation.Ribbit">
                  <p:embed/>
                </p:oleObj>
              </mc:Choice>
              <mc:Fallback>
                <p:oleObj name="Formula" r:id="rId10" imgW="462600" imgH="130680" progId="Equation.Ribbit">
                  <p:embed/>
                  <p:pic>
                    <p:nvPicPr>
                      <p:cNvPr id="0" name=""/>
                      <p:cNvPicPr/>
                      <p:nvPr/>
                    </p:nvPicPr>
                    <p:blipFill>
                      <a:blip r:embed="rId11"/>
                      <a:stretch>
                        <a:fillRect/>
                      </a:stretch>
                    </p:blipFill>
                    <p:spPr>
                      <a:xfrm>
                        <a:off x="6131223" y="2248938"/>
                        <a:ext cx="853777" cy="240583"/>
                      </a:xfrm>
                      <a:prstGeom prst="rect">
                        <a:avLst/>
                      </a:prstGeom>
                    </p:spPr>
                  </p:pic>
                </p:oleObj>
              </mc:Fallback>
            </mc:AlternateContent>
          </a:graphicData>
        </a:graphic>
      </p:graphicFrame>
      <p:pic>
        <p:nvPicPr>
          <p:cNvPr id="1026" name="Picture 2">
            <a:extLst>
              <a:ext uri="{FF2B5EF4-FFF2-40B4-BE49-F238E27FC236}">
                <a16:creationId xmlns:a16="http://schemas.microsoft.com/office/drawing/2014/main" id="{08D7517E-E401-F112-A8DC-0CDFAB264925}"/>
              </a:ext>
            </a:extLst>
          </p:cNvPr>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l="29824" t="20798" r="24390" b="26672"/>
          <a:stretch/>
        </p:blipFill>
        <p:spPr bwMode="auto">
          <a:xfrm>
            <a:off x="7567205" y="2135214"/>
            <a:ext cx="1229933" cy="7736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00179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t>距离计算</a:t>
            </a:r>
          </a:p>
        </p:txBody>
      </p:sp>
      <p:sp>
        <p:nvSpPr>
          <p:cNvPr id="5" name="内容占位符 4"/>
          <p:cNvSpPr>
            <a:spLocks noGrp="1"/>
          </p:cNvSpPr>
          <p:nvPr>
            <p:ph idx="1"/>
          </p:nvPr>
        </p:nvSpPr>
        <p:spPr>
          <a:xfrm>
            <a:off x="260350" y="1266824"/>
            <a:ext cx="8616950" cy="4816476"/>
          </a:xfrm>
        </p:spPr>
        <p:txBody>
          <a:bodyPr>
            <a:normAutofit/>
          </a:bodyPr>
          <a:lstStyle/>
          <a:p>
            <a:r>
              <a:rPr altLang="en-US" dirty="0"/>
              <a:t>距离度量的性质：</a:t>
            </a:r>
            <a:endParaRPr lang="en-US" altLang="en-US" dirty="0"/>
          </a:p>
          <a:p>
            <a:pPr>
              <a:buNone/>
            </a:pPr>
            <a:r>
              <a:rPr lang="en-US" altLang="en-US" dirty="0"/>
              <a:t>		</a:t>
            </a:r>
            <a:r>
              <a:rPr altLang="en-US" dirty="0"/>
              <a:t>非负性：</a:t>
            </a:r>
            <a:endParaRPr lang="en-US" altLang="en-US" dirty="0"/>
          </a:p>
          <a:p>
            <a:pPr>
              <a:buNone/>
            </a:pPr>
            <a:r>
              <a:rPr lang="en-US" altLang="en-US" dirty="0"/>
              <a:t>		</a:t>
            </a:r>
            <a:r>
              <a:rPr altLang="en-US" dirty="0"/>
              <a:t>同一性：                          当且仅当</a:t>
            </a:r>
            <a:endParaRPr lang="en-US" altLang="en-US" dirty="0"/>
          </a:p>
          <a:p>
            <a:pPr>
              <a:buNone/>
            </a:pPr>
            <a:r>
              <a:rPr lang="en-US" altLang="en-US" dirty="0"/>
              <a:t>		</a:t>
            </a:r>
            <a:r>
              <a:rPr altLang="en-US" dirty="0"/>
              <a:t>对称性：</a:t>
            </a:r>
            <a:endParaRPr lang="en-US" altLang="en-US" dirty="0"/>
          </a:p>
          <a:p>
            <a:pPr>
              <a:buNone/>
            </a:pPr>
            <a:r>
              <a:rPr lang="en-US" altLang="en-US" dirty="0"/>
              <a:t>		</a:t>
            </a:r>
            <a:r>
              <a:rPr altLang="en-US" dirty="0"/>
              <a:t>直递性：</a:t>
            </a:r>
            <a:endParaRPr lang="en-US" altLang="en-US" dirty="0"/>
          </a:p>
          <a:p>
            <a:r>
              <a:rPr lang="zh-CN" altLang="en-US" dirty="0"/>
              <a:t>常用距离：</a:t>
            </a:r>
          </a:p>
          <a:p>
            <a:pPr lvl="1">
              <a:buNone/>
            </a:pPr>
            <a:r>
              <a:rPr lang="zh-CN" altLang="en-US" dirty="0"/>
              <a:t>		闵可夫斯基距离（</a:t>
            </a:r>
            <a:r>
              <a:rPr lang="en-US" altLang="zh-CN" dirty="0" err="1"/>
              <a:t>Minkowski</a:t>
            </a:r>
            <a:r>
              <a:rPr lang="en-US" altLang="zh-CN" dirty="0"/>
              <a:t> distance</a:t>
            </a:r>
            <a:r>
              <a:rPr lang="zh-CN" altLang="en-US" dirty="0"/>
              <a:t>）</a:t>
            </a:r>
            <a:r>
              <a:rPr lang="en-US" altLang="zh-CN" dirty="0"/>
              <a:t>:</a:t>
            </a:r>
          </a:p>
          <a:p>
            <a:pPr lvl="1">
              <a:buNone/>
            </a:pPr>
            <a:endParaRPr lang="en-US" altLang="en-US" dirty="0"/>
          </a:p>
          <a:p>
            <a:pPr lvl="1">
              <a:buNone/>
            </a:pPr>
            <a:endParaRPr lang="en-US" altLang="en-US" dirty="0"/>
          </a:p>
          <a:p>
            <a:pPr lvl="1">
              <a:buNone/>
            </a:pPr>
            <a:endParaRPr lang="en-US" altLang="en-US" dirty="0"/>
          </a:p>
          <a:p>
            <a:pPr lvl="1">
              <a:buNone/>
            </a:pPr>
            <a:r>
              <a:rPr lang="en-US" altLang="en-US" dirty="0"/>
              <a:t>		p=2: </a:t>
            </a:r>
            <a:r>
              <a:rPr lang="zh-CN" altLang="en-US" dirty="0"/>
              <a:t>欧氏距离（</a:t>
            </a:r>
            <a:r>
              <a:rPr lang="en-US" altLang="zh-CN" dirty="0"/>
              <a:t>Euclidean distance</a:t>
            </a:r>
            <a:r>
              <a:rPr lang="zh-CN" altLang="en-US" dirty="0"/>
              <a:t>）</a:t>
            </a:r>
            <a:r>
              <a:rPr lang="en-US" altLang="zh-CN" dirty="0"/>
              <a:t>.</a:t>
            </a:r>
          </a:p>
          <a:p>
            <a:pPr lvl="1">
              <a:buNone/>
            </a:pPr>
            <a:r>
              <a:rPr lang="en-US" altLang="en-US" dirty="0"/>
              <a:t>		</a:t>
            </a:r>
            <a:r>
              <a:rPr lang="en-US" altLang="zh-CN" dirty="0"/>
              <a:t>p=1</a:t>
            </a:r>
            <a:r>
              <a:rPr lang="zh-CN" altLang="en-US" dirty="0"/>
              <a:t>：曼哈顿距离（</a:t>
            </a:r>
            <a:r>
              <a:rPr lang="en-US" altLang="zh-CN" dirty="0"/>
              <a:t>Manhattan distance</a:t>
            </a:r>
            <a:r>
              <a:rPr lang="zh-CN" altLang="en-US" dirty="0"/>
              <a:t>）</a:t>
            </a:r>
            <a:r>
              <a:rPr lang="en-US" altLang="zh-CN" dirty="0"/>
              <a:t>.</a:t>
            </a:r>
            <a:endParaRPr lang="en-US" altLang="en-US" dirty="0"/>
          </a:p>
        </p:txBody>
      </p:sp>
      <p:graphicFrame>
        <p:nvGraphicFramePr>
          <p:cNvPr id="2" name="对象 1"/>
          <p:cNvGraphicFramePr>
            <a:graphicFrameLocks noChangeAspect="1"/>
          </p:cNvGraphicFramePr>
          <p:nvPr/>
        </p:nvGraphicFramePr>
        <p:xfrm>
          <a:off x="2916635" y="1761727"/>
          <a:ext cx="1980001" cy="360000"/>
        </p:xfrm>
        <a:graphic>
          <a:graphicData uri="http://schemas.openxmlformats.org/presentationml/2006/ole">
            <mc:AlternateContent xmlns:mc="http://schemas.openxmlformats.org/markup-compatibility/2006">
              <mc:Choice xmlns:v="urn:schemas-microsoft-com:vml" Requires="v">
                <p:oleObj name="Formula" r:id="rId2" imgW="978480" imgH="177840" progId="Equation.Ribbit">
                  <p:embed/>
                </p:oleObj>
              </mc:Choice>
              <mc:Fallback>
                <p:oleObj name="Formula" r:id="rId2" imgW="978480" imgH="177840" progId="Equation.Ribbit">
                  <p:embed/>
                  <p:pic>
                    <p:nvPicPr>
                      <p:cNvPr id="0" name=""/>
                      <p:cNvPicPr/>
                      <p:nvPr/>
                    </p:nvPicPr>
                    <p:blipFill>
                      <a:blip r:embed="rId3"/>
                      <a:stretch>
                        <a:fillRect/>
                      </a:stretch>
                    </p:blipFill>
                    <p:spPr>
                      <a:xfrm>
                        <a:off x="2916635" y="1761727"/>
                        <a:ext cx="1980001" cy="360000"/>
                      </a:xfrm>
                      <a:prstGeom prst="rect">
                        <a:avLst/>
                      </a:prstGeom>
                    </p:spPr>
                  </p:pic>
                </p:oleObj>
              </mc:Fallback>
            </mc:AlternateContent>
          </a:graphicData>
        </a:graphic>
      </p:graphicFrame>
      <p:graphicFrame>
        <p:nvGraphicFramePr>
          <p:cNvPr id="10" name="对象 9"/>
          <p:cNvGraphicFramePr>
            <a:graphicFrameLocks noChangeAspect="1"/>
          </p:cNvGraphicFramePr>
          <p:nvPr/>
        </p:nvGraphicFramePr>
        <p:xfrm>
          <a:off x="2916634" y="2210227"/>
          <a:ext cx="1976788" cy="360000"/>
        </p:xfrm>
        <a:graphic>
          <a:graphicData uri="http://schemas.openxmlformats.org/presentationml/2006/ole">
            <mc:AlternateContent xmlns:mc="http://schemas.openxmlformats.org/markup-compatibility/2006">
              <mc:Choice xmlns:v="urn:schemas-microsoft-com:vml" Requires="v">
                <p:oleObj name="Formula" r:id="rId4" imgW="975960" imgH="177840" progId="Equation.Ribbit">
                  <p:embed/>
                </p:oleObj>
              </mc:Choice>
              <mc:Fallback>
                <p:oleObj name="Formula" r:id="rId4" imgW="975960" imgH="177840" progId="Equation.Ribbit">
                  <p:embed/>
                  <p:pic>
                    <p:nvPicPr>
                      <p:cNvPr id="0" name=""/>
                      <p:cNvPicPr/>
                      <p:nvPr/>
                    </p:nvPicPr>
                    <p:blipFill>
                      <a:blip r:embed="rId5"/>
                      <a:stretch>
                        <a:fillRect/>
                      </a:stretch>
                    </p:blipFill>
                    <p:spPr>
                      <a:xfrm>
                        <a:off x="2916634" y="2210227"/>
                        <a:ext cx="1976788" cy="360000"/>
                      </a:xfrm>
                      <a:prstGeom prst="rect">
                        <a:avLst/>
                      </a:prstGeom>
                    </p:spPr>
                  </p:pic>
                </p:oleObj>
              </mc:Fallback>
            </mc:AlternateContent>
          </a:graphicData>
        </a:graphic>
      </p:graphicFrame>
      <p:graphicFrame>
        <p:nvGraphicFramePr>
          <p:cNvPr id="11" name="对象 10"/>
          <p:cNvGraphicFramePr>
            <a:graphicFrameLocks noChangeAspect="1"/>
          </p:cNvGraphicFramePr>
          <p:nvPr/>
        </p:nvGraphicFramePr>
        <p:xfrm>
          <a:off x="2913565" y="2644224"/>
          <a:ext cx="3230358" cy="360000"/>
        </p:xfrm>
        <a:graphic>
          <a:graphicData uri="http://schemas.openxmlformats.org/presentationml/2006/ole">
            <mc:AlternateContent xmlns:mc="http://schemas.openxmlformats.org/markup-compatibility/2006">
              <mc:Choice xmlns:v="urn:schemas-microsoft-com:vml" Requires="v">
                <p:oleObj name="Formula" r:id="rId6" imgW="1594800" imgH="177840" progId="Equation.Ribbit">
                  <p:embed/>
                </p:oleObj>
              </mc:Choice>
              <mc:Fallback>
                <p:oleObj name="Formula" r:id="rId6" imgW="1594800" imgH="177840" progId="Equation.Ribbit">
                  <p:embed/>
                  <p:pic>
                    <p:nvPicPr>
                      <p:cNvPr id="0" name=""/>
                      <p:cNvPicPr/>
                      <p:nvPr/>
                    </p:nvPicPr>
                    <p:blipFill>
                      <a:blip r:embed="rId7"/>
                      <a:stretch>
                        <a:fillRect/>
                      </a:stretch>
                    </p:blipFill>
                    <p:spPr>
                      <a:xfrm>
                        <a:off x="2913565" y="2644224"/>
                        <a:ext cx="3230358" cy="360000"/>
                      </a:xfrm>
                      <a:prstGeom prst="rect">
                        <a:avLst/>
                      </a:prstGeom>
                    </p:spPr>
                  </p:pic>
                </p:oleObj>
              </mc:Fallback>
            </mc:AlternateContent>
          </a:graphicData>
        </a:graphic>
      </p:graphicFrame>
      <p:graphicFrame>
        <p:nvGraphicFramePr>
          <p:cNvPr id="12" name="对象 11"/>
          <p:cNvGraphicFramePr>
            <a:graphicFrameLocks noChangeAspect="1"/>
          </p:cNvGraphicFramePr>
          <p:nvPr>
            <p:extLst>
              <p:ext uri="{D42A27DB-BD31-4B8C-83A1-F6EECF244321}">
                <p14:modId xmlns:p14="http://schemas.microsoft.com/office/powerpoint/2010/main" val="3736984456"/>
              </p:ext>
            </p:extLst>
          </p:nvPr>
        </p:nvGraphicFramePr>
        <p:xfrm>
          <a:off x="2930928" y="3083593"/>
          <a:ext cx="5088215" cy="360000"/>
        </p:xfrm>
        <a:graphic>
          <a:graphicData uri="http://schemas.openxmlformats.org/presentationml/2006/ole">
            <mc:AlternateContent xmlns:mc="http://schemas.openxmlformats.org/markup-compatibility/2006">
              <mc:Choice xmlns:v="urn:schemas-microsoft-com:vml" Requires="v">
                <p:oleObj name="Formula" r:id="rId8" imgW="2513160" imgH="177840" progId="Equation.Ribbit">
                  <p:embed/>
                </p:oleObj>
              </mc:Choice>
              <mc:Fallback>
                <p:oleObj name="Formula" r:id="rId8" imgW="2513160" imgH="177840" progId="Equation.Ribbit">
                  <p:embed/>
                  <p:pic>
                    <p:nvPicPr>
                      <p:cNvPr id="0" name=""/>
                      <p:cNvPicPr/>
                      <p:nvPr/>
                    </p:nvPicPr>
                    <p:blipFill>
                      <a:blip r:embed="rId9"/>
                      <a:stretch>
                        <a:fillRect/>
                      </a:stretch>
                    </p:blipFill>
                    <p:spPr>
                      <a:xfrm>
                        <a:off x="2930928" y="3083593"/>
                        <a:ext cx="5088215" cy="360000"/>
                      </a:xfrm>
                      <a:prstGeom prst="rect">
                        <a:avLst/>
                      </a:prstGeom>
                    </p:spPr>
                  </p:pic>
                </p:oleObj>
              </mc:Fallback>
            </mc:AlternateContent>
          </a:graphicData>
        </a:graphic>
      </p:graphicFrame>
      <p:graphicFrame>
        <p:nvGraphicFramePr>
          <p:cNvPr id="9" name="对象 8"/>
          <p:cNvGraphicFramePr>
            <a:graphicFrameLocks noChangeAspect="1"/>
          </p:cNvGraphicFramePr>
          <p:nvPr>
            <p:extLst>
              <p:ext uri="{D42A27DB-BD31-4B8C-83A1-F6EECF244321}">
                <p14:modId xmlns:p14="http://schemas.microsoft.com/office/powerpoint/2010/main" val="98077501"/>
              </p:ext>
            </p:extLst>
          </p:nvPr>
        </p:nvGraphicFramePr>
        <p:xfrm>
          <a:off x="2925908" y="4185069"/>
          <a:ext cx="3653849" cy="891506"/>
        </p:xfrm>
        <a:graphic>
          <a:graphicData uri="http://schemas.openxmlformats.org/presentationml/2006/ole">
            <mc:AlternateContent xmlns:mc="http://schemas.openxmlformats.org/markup-compatibility/2006">
              <mc:Choice xmlns:v="urn:schemas-microsoft-com:vml" Requires="v">
                <p:oleObj name="Formula" r:id="rId10" imgW="2180160" imgH="532440" progId="Equation.Ribbit">
                  <p:embed/>
                </p:oleObj>
              </mc:Choice>
              <mc:Fallback>
                <p:oleObj name="Formula" r:id="rId10" imgW="2180160" imgH="532440" progId="Equation.Ribbit">
                  <p:embed/>
                  <p:pic>
                    <p:nvPicPr>
                      <p:cNvPr id="0" name=""/>
                      <p:cNvPicPr/>
                      <p:nvPr/>
                    </p:nvPicPr>
                    <p:blipFill>
                      <a:blip r:embed="rId11"/>
                      <a:stretch>
                        <a:fillRect/>
                      </a:stretch>
                    </p:blipFill>
                    <p:spPr>
                      <a:xfrm>
                        <a:off x="2925908" y="4185069"/>
                        <a:ext cx="3653849" cy="891506"/>
                      </a:xfrm>
                      <a:prstGeom prst="rect">
                        <a:avLst/>
                      </a:prstGeom>
                    </p:spPr>
                  </p:pic>
                </p:oleObj>
              </mc:Fallback>
            </mc:AlternateContent>
          </a:graphicData>
        </a:graphic>
      </p:graphicFrame>
      <p:graphicFrame>
        <p:nvGraphicFramePr>
          <p:cNvPr id="13" name="对象 12"/>
          <p:cNvGraphicFramePr>
            <a:graphicFrameLocks noChangeAspect="1"/>
          </p:cNvGraphicFramePr>
          <p:nvPr>
            <p:extLst>
              <p:ext uri="{D42A27DB-BD31-4B8C-83A1-F6EECF244321}">
                <p14:modId xmlns:p14="http://schemas.microsoft.com/office/powerpoint/2010/main" val="3679407687"/>
              </p:ext>
            </p:extLst>
          </p:nvPr>
        </p:nvGraphicFramePr>
        <p:xfrm>
          <a:off x="6131223" y="2248938"/>
          <a:ext cx="853777" cy="240583"/>
        </p:xfrm>
        <a:graphic>
          <a:graphicData uri="http://schemas.openxmlformats.org/presentationml/2006/ole">
            <mc:AlternateContent xmlns:mc="http://schemas.openxmlformats.org/markup-compatibility/2006">
              <mc:Choice xmlns:v="urn:schemas-microsoft-com:vml" Requires="v">
                <p:oleObj name="Formula" r:id="rId12" imgW="462600" imgH="130680" progId="Equation.Ribbit">
                  <p:embed/>
                </p:oleObj>
              </mc:Choice>
              <mc:Fallback>
                <p:oleObj name="Formula" r:id="rId12" imgW="462600" imgH="130680" progId="Equation.Ribbit">
                  <p:embed/>
                  <p:pic>
                    <p:nvPicPr>
                      <p:cNvPr id="0" name=""/>
                      <p:cNvPicPr/>
                      <p:nvPr/>
                    </p:nvPicPr>
                    <p:blipFill>
                      <a:blip r:embed="rId13"/>
                      <a:stretch>
                        <a:fillRect/>
                      </a:stretch>
                    </p:blipFill>
                    <p:spPr>
                      <a:xfrm>
                        <a:off x="6131223" y="2248938"/>
                        <a:ext cx="853777" cy="240583"/>
                      </a:xfrm>
                      <a:prstGeom prst="rect">
                        <a:avLst/>
                      </a:prstGeom>
                    </p:spPr>
                  </p:pic>
                </p:oleObj>
              </mc:Fallback>
            </mc:AlternateContent>
          </a:graphicData>
        </a:graphic>
      </p:graphicFrame>
    </p:spTree>
    <p:extLst>
      <p:ext uri="{BB962C8B-B14F-4D97-AF65-F5344CB8AC3E}">
        <p14:creationId xmlns:p14="http://schemas.microsoft.com/office/powerpoint/2010/main" val="31419014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距离计算</a:t>
            </a:r>
          </a:p>
        </p:txBody>
      </p:sp>
      <p:sp>
        <p:nvSpPr>
          <p:cNvPr id="3" name="内容占位符 2"/>
          <p:cNvSpPr>
            <a:spLocks noGrp="1"/>
          </p:cNvSpPr>
          <p:nvPr>
            <p:ph idx="1"/>
          </p:nvPr>
        </p:nvSpPr>
        <p:spPr/>
        <p:txBody>
          <a:bodyPr/>
          <a:lstStyle/>
          <a:p>
            <a:r>
              <a:rPr lang="zh-CN" altLang="en-US" dirty="0"/>
              <a:t>属性介绍</a:t>
            </a:r>
            <a:endParaRPr lang="en-US" altLang="zh-CN" dirty="0"/>
          </a:p>
          <a:p>
            <a:pPr lvl="1"/>
            <a:r>
              <a:rPr lang="zh-CN" altLang="en-US" dirty="0"/>
              <a:t>连续属性 </a:t>
            </a:r>
            <a:r>
              <a:rPr lang="en-US" altLang="zh-CN" dirty="0"/>
              <a:t>(continuous attribute)</a:t>
            </a:r>
          </a:p>
          <a:p>
            <a:pPr marL="325800" lvl="1" indent="0">
              <a:buNone/>
            </a:pPr>
            <a:r>
              <a:rPr lang="en-US" altLang="zh-CN" dirty="0"/>
              <a:t>	</a:t>
            </a:r>
            <a:r>
              <a:rPr lang="zh-CN" altLang="en-US" dirty="0"/>
              <a:t>在定义域上有无穷多个可能的取值</a:t>
            </a:r>
            <a:endParaRPr lang="en-US" altLang="zh-CN" dirty="0"/>
          </a:p>
          <a:p>
            <a:pPr lvl="1"/>
            <a:r>
              <a:rPr lang="zh-CN" altLang="en-US" dirty="0"/>
              <a:t>离散属性 </a:t>
            </a:r>
            <a:r>
              <a:rPr lang="en-US" altLang="zh-CN" dirty="0"/>
              <a:t>(categorical attribute)</a:t>
            </a:r>
          </a:p>
          <a:p>
            <a:pPr marL="325800" lvl="1" indent="0">
              <a:buNone/>
            </a:pPr>
            <a:r>
              <a:rPr lang="en-US" altLang="zh-CN" dirty="0"/>
              <a:t>	</a:t>
            </a:r>
            <a:r>
              <a:rPr lang="zh-CN" altLang="en-US" dirty="0"/>
              <a:t>在定义域上是有限个可能的取值</a:t>
            </a:r>
            <a:endParaRPr lang="en-US" altLang="zh-CN" dirty="0"/>
          </a:p>
        </p:txBody>
      </p:sp>
    </p:spTree>
    <p:extLst>
      <p:ext uri="{BB962C8B-B14F-4D97-AF65-F5344CB8AC3E}">
        <p14:creationId xmlns:p14="http://schemas.microsoft.com/office/powerpoint/2010/main" val="10808378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大纲</a:t>
            </a:r>
          </a:p>
        </p:txBody>
      </p:sp>
      <p:sp>
        <p:nvSpPr>
          <p:cNvPr id="6" name="内容占位符 2"/>
          <p:cNvSpPr>
            <a:spLocks noGrp="1"/>
          </p:cNvSpPr>
          <p:nvPr>
            <p:ph idx="1"/>
          </p:nvPr>
        </p:nvSpPr>
        <p:spPr>
          <a:xfrm>
            <a:off x="314139" y="997883"/>
            <a:ext cx="8616950" cy="5174317"/>
          </a:xfrm>
        </p:spPr>
        <p:txBody>
          <a:bodyPr>
            <a:normAutofit fontScale="92500" lnSpcReduction="10000"/>
          </a:bodyPr>
          <a:lstStyle/>
          <a:p>
            <a:pPr marL="0" indent="0">
              <a:buNone/>
            </a:pPr>
            <a:endParaRPr lang="en-US" altLang="zh-CN" sz="2800" dirty="0">
              <a:latin typeface="+mn-ea"/>
              <a:ea typeface="+mn-ea"/>
            </a:endParaRPr>
          </a:p>
          <a:p>
            <a:r>
              <a:rPr lang="zh-CN" altLang="en-US" sz="2800" dirty="0">
                <a:latin typeface="+mn-ea"/>
                <a:ea typeface="+mn-ea"/>
              </a:rPr>
              <a:t> </a:t>
            </a:r>
            <a:r>
              <a:rPr altLang="en-US" sz="2800" dirty="0">
                <a:latin typeface="+mn-ea"/>
                <a:ea typeface="+mn-ea"/>
              </a:rPr>
              <a:t>聚类任务</a:t>
            </a:r>
            <a:endParaRPr lang="en-US" altLang="en-US" sz="2800" dirty="0">
              <a:latin typeface="+mn-ea"/>
              <a:ea typeface="+mn-ea"/>
            </a:endParaRPr>
          </a:p>
          <a:p>
            <a:endParaRPr lang="en-US" altLang="zh-CN" dirty="0"/>
          </a:p>
          <a:p>
            <a:r>
              <a:rPr lang="zh-CN" altLang="en-US" sz="2800" dirty="0">
                <a:latin typeface="+mn-ea"/>
                <a:ea typeface="+mn-ea"/>
              </a:rPr>
              <a:t> </a:t>
            </a:r>
            <a:r>
              <a:rPr altLang="en-US" sz="2800" dirty="0">
                <a:latin typeface="+mn-ea"/>
                <a:ea typeface="+mn-ea"/>
              </a:rPr>
              <a:t>性能度量</a:t>
            </a:r>
            <a:endParaRPr lang="en-US" altLang="en-US" sz="2800" dirty="0">
              <a:latin typeface="+mn-ea"/>
              <a:ea typeface="+mn-ea"/>
            </a:endParaRPr>
          </a:p>
          <a:p>
            <a:endParaRPr lang="en-US" altLang="zh-CN" dirty="0"/>
          </a:p>
          <a:p>
            <a:r>
              <a:rPr lang="zh-CN" altLang="en-US" sz="2800" dirty="0">
                <a:latin typeface="+mn-ea"/>
                <a:ea typeface="+mn-ea"/>
              </a:rPr>
              <a:t> </a:t>
            </a:r>
            <a:r>
              <a:rPr altLang="en-US" sz="2800" dirty="0">
                <a:latin typeface="+mn-ea"/>
                <a:ea typeface="+mn-ea"/>
              </a:rPr>
              <a:t>距离计算</a:t>
            </a:r>
            <a:endParaRPr lang="en-US" altLang="en-US" sz="2800" dirty="0">
              <a:latin typeface="+mn-ea"/>
              <a:ea typeface="+mn-ea"/>
            </a:endParaRPr>
          </a:p>
          <a:p>
            <a:endParaRPr lang="en-US" altLang="zh-CN" dirty="0"/>
          </a:p>
          <a:p>
            <a:r>
              <a:rPr lang="zh-CN" altLang="en-US" sz="2800" dirty="0">
                <a:latin typeface="+mn-ea"/>
                <a:ea typeface="+mn-ea"/>
              </a:rPr>
              <a:t> </a:t>
            </a:r>
            <a:r>
              <a:rPr altLang="en-US" sz="2800" dirty="0">
                <a:latin typeface="+mn-ea"/>
                <a:ea typeface="+mn-ea"/>
              </a:rPr>
              <a:t>原型聚类</a:t>
            </a:r>
            <a:endParaRPr lang="en-US" altLang="en-US" sz="2800" dirty="0">
              <a:latin typeface="+mn-ea"/>
              <a:ea typeface="+mn-ea"/>
            </a:endParaRPr>
          </a:p>
          <a:p>
            <a:endParaRPr lang="en-US" altLang="en-US" sz="2800" dirty="0">
              <a:latin typeface="+mn-ea"/>
              <a:ea typeface="+mn-ea"/>
            </a:endParaRPr>
          </a:p>
          <a:p>
            <a:r>
              <a:rPr altLang="en-US" sz="2800" dirty="0">
                <a:latin typeface="+mn-ea"/>
                <a:ea typeface="+mn-ea"/>
              </a:rPr>
              <a:t> 密度聚类</a:t>
            </a:r>
            <a:endParaRPr lang="en-US" altLang="en-US" sz="2800" dirty="0">
              <a:latin typeface="+mn-ea"/>
              <a:ea typeface="+mn-ea"/>
            </a:endParaRPr>
          </a:p>
          <a:p>
            <a:endParaRPr lang="en-US" altLang="en-US" sz="2800" dirty="0">
              <a:latin typeface="+mn-ea"/>
              <a:ea typeface="+mn-ea"/>
            </a:endParaRPr>
          </a:p>
          <a:p>
            <a:r>
              <a:rPr lang="en-US" altLang="zh-CN" sz="2800" dirty="0">
                <a:latin typeface="+mn-ea"/>
                <a:ea typeface="+mn-ea"/>
              </a:rPr>
              <a:t> </a:t>
            </a:r>
            <a:r>
              <a:rPr sz="2800" dirty="0">
                <a:latin typeface="+mn-ea"/>
                <a:ea typeface="+mn-ea"/>
              </a:rPr>
              <a:t>层次聚类</a:t>
            </a:r>
            <a:endParaRPr lang="zh-CN" altLang="en-US" sz="2800" dirty="0">
              <a:latin typeface="+mn-ea"/>
              <a:ea typeface="+mn-ea"/>
            </a:endParaRPr>
          </a:p>
          <a:p>
            <a:pPr marL="1697400" lvl="4" indent="0">
              <a:buNone/>
            </a:pPr>
            <a:endParaRPr lang="en-US" altLang="zh-CN" dirty="0"/>
          </a:p>
        </p:txBody>
      </p:sp>
    </p:spTree>
    <p:extLst>
      <p:ext uri="{BB962C8B-B14F-4D97-AF65-F5344CB8AC3E}">
        <p14:creationId xmlns:p14="http://schemas.microsoft.com/office/powerpoint/2010/main" val="6073407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距离计算</a:t>
            </a:r>
          </a:p>
        </p:txBody>
      </p:sp>
      <p:sp>
        <p:nvSpPr>
          <p:cNvPr id="3" name="内容占位符 2"/>
          <p:cNvSpPr>
            <a:spLocks noGrp="1"/>
          </p:cNvSpPr>
          <p:nvPr>
            <p:ph idx="1"/>
          </p:nvPr>
        </p:nvSpPr>
        <p:spPr/>
        <p:txBody>
          <a:bodyPr/>
          <a:lstStyle/>
          <a:p>
            <a:r>
              <a:rPr lang="zh-CN" altLang="en-US" dirty="0"/>
              <a:t>属性介绍</a:t>
            </a:r>
            <a:endParaRPr lang="en-US" altLang="zh-CN" dirty="0"/>
          </a:p>
          <a:p>
            <a:pPr lvl="1"/>
            <a:r>
              <a:rPr lang="zh-CN" altLang="en-US" dirty="0"/>
              <a:t>连续属性 </a:t>
            </a:r>
            <a:r>
              <a:rPr lang="en-US" altLang="zh-CN" dirty="0"/>
              <a:t>(continuous attribute)</a:t>
            </a:r>
          </a:p>
          <a:p>
            <a:pPr marL="325800" lvl="1" indent="0">
              <a:buNone/>
            </a:pPr>
            <a:r>
              <a:rPr lang="en-US" altLang="zh-CN" dirty="0"/>
              <a:t>	</a:t>
            </a:r>
            <a:r>
              <a:rPr lang="zh-CN" altLang="en-US" dirty="0"/>
              <a:t>在定义域上有无穷多个可能的取值</a:t>
            </a:r>
            <a:endParaRPr lang="en-US" altLang="zh-CN" dirty="0"/>
          </a:p>
          <a:p>
            <a:pPr lvl="1"/>
            <a:r>
              <a:rPr lang="zh-CN" altLang="en-US" dirty="0"/>
              <a:t>离散属性 </a:t>
            </a:r>
            <a:r>
              <a:rPr lang="en-US" altLang="zh-CN" dirty="0"/>
              <a:t>(categorical attribute)</a:t>
            </a:r>
          </a:p>
          <a:p>
            <a:pPr marL="325800" lvl="1" indent="0">
              <a:buNone/>
            </a:pPr>
            <a:r>
              <a:rPr lang="en-US" altLang="zh-CN" dirty="0"/>
              <a:t>	</a:t>
            </a:r>
            <a:r>
              <a:rPr lang="zh-CN" altLang="en-US" dirty="0"/>
              <a:t>在定义域上是有限个可能的取值</a:t>
            </a:r>
            <a:endParaRPr lang="en-US" altLang="zh-CN" dirty="0"/>
          </a:p>
          <a:p>
            <a:pPr lvl="1"/>
            <a:r>
              <a:rPr lang="zh-CN" altLang="en-US" dirty="0"/>
              <a:t>有序属性 </a:t>
            </a:r>
            <a:r>
              <a:rPr lang="en-US" altLang="zh-CN" dirty="0"/>
              <a:t>(ordinal attribute)</a:t>
            </a:r>
          </a:p>
          <a:p>
            <a:pPr marL="325800" lvl="1" indent="0">
              <a:buNone/>
            </a:pPr>
            <a:r>
              <a:rPr lang="en-US" altLang="zh-CN" dirty="0"/>
              <a:t>	</a:t>
            </a:r>
            <a:r>
              <a:rPr lang="zh-CN" altLang="en-US" dirty="0"/>
              <a:t>例如定义域为</a:t>
            </a:r>
            <a:r>
              <a:rPr lang="en-US" altLang="zh-CN" dirty="0"/>
              <a:t>{1,2,3}</a:t>
            </a:r>
            <a:r>
              <a:rPr lang="zh-CN" altLang="en-US" dirty="0"/>
              <a:t>的离散属性，“</a:t>
            </a:r>
            <a:r>
              <a:rPr lang="en-US" altLang="zh-CN" dirty="0"/>
              <a:t>1</a:t>
            </a:r>
            <a:r>
              <a:rPr lang="zh-CN" altLang="en-US" dirty="0"/>
              <a:t>”与“</a:t>
            </a:r>
            <a:r>
              <a:rPr lang="en-US" altLang="zh-CN" dirty="0"/>
              <a:t>2</a:t>
            </a:r>
            <a:r>
              <a:rPr lang="zh-CN" altLang="en-US" dirty="0"/>
              <a:t>”比较接近、与“</a:t>
            </a:r>
            <a:r>
              <a:rPr lang="en-US" altLang="zh-CN" dirty="0"/>
              <a:t>3</a:t>
            </a:r>
            <a:r>
              <a:rPr lang="zh-CN" altLang="en-US" dirty="0"/>
              <a:t>”比较远，称为“有序属性”。</a:t>
            </a:r>
            <a:endParaRPr lang="en-US" altLang="zh-CN" dirty="0"/>
          </a:p>
          <a:p>
            <a:pPr lvl="1"/>
            <a:r>
              <a:rPr lang="zh-CN" altLang="en-US" dirty="0"/>
              <a:t>无序属性 </a:t>
            </a:r>
            <a:r>
              <a:rPr lang="en-US" altLang="zh-CN" dirty="0"/>
              <a:t>(non-ordinal attribute)</a:t>
            </a:r>
          </a:p>
          <a:p>
            <a:pPr marL="325800" lvl="1" indent="0">
              <a:buNone/>
            </a:pPr>
            <a:r>
              <a:rPr lang="en-US" altLang="zh-CN" dirty="0"/>
              <a:t>	</a:t>
            </a:r>
            <a:r>
              <a:rPr lang="zh-CN" altLang="en-US" dirty="0"/>
              <a:t>例如定义域为</a:t>
            </a:r>
            <a:r>
              <a:rPr lang="en-US" altLang="zh-CN" dirty="0"/>
              <a:t>{</a:t>
            </a:r>
            <a:r>
              <a:rPr lang="zh-CN" altLang="en-US" dirty="0"/>
              <a:t>飞机，火车，轮船</a:t>
            </a:r>
            <a:r>
              <a:rPr lang="en-US" altLang="zh-CN" dirty="0"/>
              <a:t>}</a:t>
            </a:r>
            <a:r>
              <a:rPr lang="zh-CN" altLang="en-US" dirty="0"/>
              <a:t>这样的离散属性，不能直接在属性值上进行计算，称为“无序属性”。</a:t>
            </a:r>
          </a:p>
        </p:txBody>
      </p:sp>
    </p:spTree>
    <p:extLst>
      <p:ext uri="{BB962C8B-B14F-4D97-AF65-F5344CB8AC3E}">
        <p14:creationId xmlns:p14="http://schemas.microsoft.com/office/powerpoint/2010/main" val="17009667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t>距离度量</a:t>
            </a:r>
          </a:p>
        </p:txBody>
      </p:sp>
      <p:sp>
        <p:nvSpPr>
          <p:cNvPr id="5" name="内容占位符 4"/>
          <p:cNvSpPr>
            <a:spLocks noGrp="1"/>
          </p:cNvSpPr>
          <p:nvPr>
            <p:ph idx="1"/>
          </p:nvPr>
        </p:nvSpPr>
        <p:spPr/>
        <p:txBody>
          <a:bodyPr/>
          <a:lstStyle/>
          <a:p>
            <a:r>
              <a:rPr lang="en-US" altLang="zh-CN" dirty="0"/>
              <a:t>Value Difference Metric, </a:t>
            </a:r>
            <a:r>
              <a:rPr lang="en-US" altLang="zh-CN" b="1" dirty="0">
                <a:solidFill>
                  <a:srgbClr val="C00000"/>
                </a:solidFill>
              </a:rPr>
              <a:t>VDM</a:t>
            </a:r>
            <a:r>
              <a:rPr lang="zh-CN" altLang="en-US" dirty="0"/>
              <a:t>（处理无序属性）：</a:t>
            </a:r>
          </a:p>
          <a:p>
            <a:pPr marL="0" indent="0">
              <a:buNone/>
            </a:pPr>
            <a:r>
              <a:rPr lang="en-US" altLang="zh-CN" dirty="0"/>
              <a:t>    </a:t>
            </a:r>
            <a:r>
              <a:rPr lang="zh-CN" altLang="en-US" dirty="0"/>
              <a:t>令        表示属性   上取值为   的样本数，        表示在第  个样本簇中在属性   上取值为   的样本数， 为样本簇数，则属性   上两个离散值  与  之间的</a:t>
            </a:r>
            <a:r>
              <a:rPr lang="en-US" altLang="zh-CN" dirty="0"/>
              <a:t>VDM</a:t>
            </a:r>
            <a:r>
              <a:rPr lang="zh-CN" altLang="en-US" dirty="0"/>
              <a:t>距离为</a:t>
            </a:r>
          </a:p>
          <a:p>
            <a:pPr marL="0" indent="0">
              <a:buNone/>
            </a:pPr>
            <a:endParaRPr lang="zh-CN" altLang="en-US" dirty="0"/>
          </a:p>
          <a:p>
            <a:endParaRPr lang="zh-CN" altLang="en-US" dirty="0"/>
          </a:p>
          <a:p>
            <a:endParaRPr lang="zh-CN" altLang="en-US" dirty="0"/>
          </a:p>
          <a:p>
            <a:endParaRPr lang="zh-CN" altLang="en-US" dirty="0"/>
          </a:p>
          <a:p>
            <a:endParaRPr lang="en-US" altLang="zh-CN" dirty="0"/>
          </a:p>
        </p:txBody>
      </p:sp>
      <p:graphicFrame>
        <p:nvGraphicFramePr>
          <p:cNvPr id="2" name="对象 1"/>
          <p:cNvGraphicFramePr>
            <a:graphicFrameLocks noChangeAspect="1"/>
          </p:cNvGraphicFramePr>
          <p:nvPr>
            <p:extLst>
              <p:ext uri="{D42A27DB-BD31-4B8C-83A1-F6EECF244321}">
                <p14:modId xmlns:p14="http://schemas.microsoft.com/office/powerpoint/2010/main" val="3800169438"/>
              </p:ext>
            </p:extLst>
          </p:nvPr>
        </p:nvGraphicFramePr>
        <p:xfrm>
          <a:off x="2257425" y="3260725"/>
          <a:ext cx="4451350" cy="890588"/>
        </p:xfrm>
        <a:graphic>
          <a:graphicData uri="http://schemas.openxmlformats.org/presentationml/2006/ole">
            <mc:AlternateContent xmlns:mc="http://schemas.openxmlformats.org/markup-compatibility/2006">
              <mc:Choice xmlns:v="urn:schemas-microsoft-com:vml" Requires="v">
                <p:oleObj name="Formula" r:id="rId2" imgW="2317680" imgH="462960" progId="Equation.Ribbit">
                  <p:embed/>
                </p:oleObj>
              </mc:Choice>
              <mc:Fallback>
                <p:oleObj name="Formula" r:id="rId2" imgW="2317680" imgH="462960" progId="Equation.Ribbit">
                  <p:embed/>
                  <p:pic>
                    <p:nvPicPr>
                      <p:cNvPr id="0" name=""/>
                      <p:cNvPicPr/>
                      <p:nvPr/>
                    </p:nvPicPr>
                    <p:blipFill>
                      <a:blip r:embed="rId3"/>
                      <a:stretch>
                        <a:fillRect/>
                      </a:stretch>
                    </p:blipFill>
                    <p:spPr>
                      <a:xfrm>
                        <a:off x="2257425" y="3260725"/>
                        <a:ext cx="4451350" cy="890588"/>
                      </a:xfrm>
                      <a:prstGeom prst="rect">
                        <a:avLst/>
                      </a:prstGeom>
                    </p:spPr>
                  </p:pic>
                </p:oleObj>
              </mc:Fallback>
            </mc:AlternateContent>
          </a:graphicData>
        </a:graphic>
      </p:graphicFrame>
      <p:graphicFrame>
        <p:nvGraphicFramePr>
          <p:cNvPr id="3" name="对象 2"/>
          <p:cNvGraphicFramePr>
            <a:graphicFrameLocks noChangeAspect="1"/>
          </p:cNvGraphicFramePr>
          <p:nvPr>
            <p:extLst>
              <p:ext uri="{D42A27DB-BD31-4B8C-83A1-F6EECF244321}">
                <p14:modId xmlns:p14="http://schemas.microsoft.com/office/powerpoint/2010/main" val="4190463155"/>
              </p:ext>
            </p:extLst>
          </p:nvPr>
        </p:nvGraphicFramePr>
        <p:xfrm>
          <a:off x="1096963" y="1666875"/>
          <a:ext cx="630237" cy="288925"/>
        </p:xfrm>
        <a:graphic>
          <a:graphicData uri="http://schemas.openxmlformats.org/presentationml/2006/ole">
            <mc:AlternateContent xmlns:mc="http://schemas.openxmlformats.org/markup-compatibility/2006">
              <mc:Choice xmlns:v="urn:schemas-microsoft-com:vml" Requires="v">
                <p:oleObj name="Formula" r:id="rId4" imgW="284760" imgH="130320" progId="Equation.Ribbit">
                  <p:embed/>
                </p:oleObj>
              </mc:Choice>
              <mc:Fallback>
                <p:oleObj name="Formula" r:id="rId4" imgW="284760" imgH="130320" progId="Equation.Ribbit">
                  <p:embed/>
                  <p:pic>
                    <p:nvPicPr>
                      <p:cNvPr id="0" name=""/>
                      <p:cNvPicPr/>
                      <p:nvPr/>
                    </p:nvPicPr>
                    <p:blipFill>
                      <a:blip r:embed="rId5"/>
                      <a:stretch>
                        <a:fillRect/>
                      </a:stretch>
                    </p:blipFill>
                    <p:spPr>
                      <a:xfrm>
                        <a:off x="1096963" y="1666875"/>
                        <a:ext cx="630237" cy="288925"/>
                      </a:xfrm>
                      <a:prstGeom prst="rect">
                        <a:avLst/>
                      </a:prstGeom>
                    </p:spPr>
                  </p:pic>
                </p:oleObj>
              </mc:Fallback>
            </mc:AlternateContent>
          </a:graphicData>
        </a:graphic>
      </p:graphicFrame>
      <p:graphicFrame>
        <p:nvGraphicFramePr>
          <p:cNvPr id="7" name="对象 6"/>
          <p:cNvGraphicFramePr>
            <a:graphicFrameLocks noChangeAspect="1"/>
          </p:cNvGraphicFramePr>
          <p:nvPr>
            <p:extLst>
              <p:ext uri="{D42A27DB-BD31-4B8C-83A1-F6EECF244321}">
                <p14:modId xmlns:p14="http://schemas.microsoft.com/office/powerpoint/2010/main" val="1685174816"/>
              </p:ext>
            </p:extLst>
          </p:nvPr>
        </p:nvGraphicFramePr>
        <p:xfrm>
          <a:off x="5964238" y="1682750"/>
          <a:ext cx="766762" cy="284163"/>
        </p:xfrm>
        <a:graphic>
          <a:graphicData uri="http://schemas.openxmlformats.org/presentationml/2006/ole">
            <mc:AlternateContent xmlns:mc="http://schemas.openxmlformats.org/markup-compatibility/2006">
              <mc:Choice xmlns:v="urn:schemas-microsoft-com:vml" Requires="v">
                <p:oleObj name="Formula" r:id="rId6" imgW="350280" imgH="130320" progId="Equation.Ribbit">
                  <p:embed/>
                </p:oleObj>
              </mc:Choice>
              <mc:Fallback>
                <p:oleObj name="Formula" r:id="rId6" imgW="350280" imgH="130320" progId="Equation.Ribbit">
                  <p:embed/>
                  <p:pic>
                    <p:nvPicPr>
                      <p:cNvPr id="0" name=""/>
                      <p:cNvPicPr/>
                      <p:nvPr/>
                    </p:nvPicPr>
                    <p:blipFill>
                      <a:blip r:embed="rId7"/>
                      <a:stretch>
                        <a:fillRect/>
                      </a:stretch>
                    </p:blipFill>
                    <p:spPr>
                      <a:xfrm>
                        <a:off x="5964238" y="1682750"/>
                        <a:ext cx="766762" cy="284163"/>
                      </a:xfrm>
                      <a:prstGeom prst="rect">
                        <a:avLst/>
                      </a:prstGeom>
                    </p:spPr>
                  </p:pic>
                </p:oleObj>
              </mc:Fallback>
            </mc:AlternateContent>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val="768390834"/>
              </p:ext>
            </p:extLst>
          </p:nvPr>
        </p:nvGraphicFramePr>
        <p:xfrm>
          <a:off x="3009899" y="1712913"/>
          <a:ext cx="167075" cy="222357"/>
        </p:xfrm>
        <a:graphic>
          <a:graphicData uri="http://schemas.openxmlformats.org/presentationml/2006/ole">
            <mc:AlternateContent xmlns:mc="http://schemas.openxmlformats.org/markup-compatibility/2006">
              <mc:Choice xmlns:v="urn:schemas-microsoft-com:vml" Requires="v">
                <p:oleObj name="Formula" r:id="rId8" imgW="88560" imgH="118440" progId="Equation.Ribbit">
                  <p:embed/>
                </p:oleObj>
              </mc:Choice>
              <mc:Fallback>
                <p:oleObj name="Formula" r:id="rId8" imgW="88560" imgH="118440" progId="Equation.Ribbit">
                  <p:embed/>
                  <p:pic>
                    <p:nvPicPr>
                      <p:cNvPr id="0" name=""/>
                      <p:cNvPicPr/>
                      <p:nvPr/>
                    </p:nvPicPr>
                    <p:blipFill>
                      <a:blip r:embed="rId9"/>
                      <a:stretch>
                        <a:fillRect/>
                      </a:stretch>
                    </p:blipFill>
                    <p:spPr>
                      <a:xfrm>
                        <a:off x="3009899" y="1712913"/>
                        <a:ext cx="167075" cy="222357"/>
                      </a:xfrm>
                      <a:prstGeom prst="rect">
                        <a:avLst/>
                      </a:prstGeom>
                    </p:spPr>
                  </p:pic>
                </p:oleObj>
              </mc:Fallback>
            </mc:AlternateContent>
          </a:graphicData>
        </a:graphic>
      </p:graphicFrame>
      <p:graphicFrame>
        <p:nvGraphicFramePr>
          <p:cNvPr id="9" name="对象 8"/>
          <p:cNvGraphicFramePr>
            <a:graphicFrameLocks noChangeAspect="1"/>
          </p:cNvGraphicFramePr>
          <p:nvPr>
            <p:extLst>
              <p:ext uri="{D42A27DB-BD31-4B8C-83A1-F6EECF244321}">
                <p14:modId xmlns:p14="http://schemas.microsoft.com/office/powerpoint/2010/main" val="517274619"/>
              </p:ext>
            </p:extLst>
          </p:nvPr>
        </p:nvGraphicFramePr>
        <p:xfrm>
          <a:off x="4412205" y="1699549"/>
          <a:ext cx="141941" cy="212913"/>
        </p:xfrm>
        <a:graphic>
          <a:graphicData uri="http://schemas.openxmlformats.org/presentationml/2006/ole">
            <mc:AlternateContent xmlns:mc="http://schemas.openxmlformats.org/markup-compatibility/2006">
              <mc:Choice xmlns:v="urn:schemas-microsoft-com:vml" Requires="v">
                <p:oleObj name="Formula" r:id="rId10" imgW="79920" imgH="118440" progId="Equation.Ribbit">
                  <p:embed/>
                </p:oleObj>
              </mc:Choice>
              <mc:Fallback>
                <p:oleObj name="Formula" r:id="rId10" imgW="79920" imgH="118440" progId="Equation.Ribbit">
                  <p:embed/>
                  <p:pic>
                    <p:nvPicPr>
                      <p:cNvPr id="0" name=""/>
                      <p:cNvPicPr/>
                      <p:nvPr/>
                    </p:nvPicPr>
                    <p:blipFill>
                      <a:blip r:embed="rId11"/>
                      <a:stretch>
                        <a:fillRect/>
                      </a:stretch>
                    </p:blipFill>
                    <p:spPr>
                      <a:xfrm>
                        <a:off x="4412205" y="1699549"/>
                        <a:ext cx="141941" cy="212913"/>
                      </a:xfrm>
                      <a:prstGeom prst="rect">
                        <a:avLst/>
                      </a:prstGeom>
                    </p:spPr>
                  </p:pic>
                </p:oleObj>
              </mc:Fallback>
            </mc:AlternateContent>
          </a:graphicData>
        </a:graphic>
      </p:graphicFrame>
      <p:graphicFrame>
        <p:nvGraphicFramePr>
          <p:cNvPr id="10" name="对象 9"/>
          <p:cNvGraphicFramePr>
            <a:graphicFrameLocks noChangeAspect="1"/>
          </p:cNvGraphicFramePr>
          <p:nvPr>
            <p:extLst>
              <p:ext uri="{D42A27DB-BD31-4B8C-83A1-F6EECF244321}">
                <p14:modId xmlns:p14="http://schemas.microsoft.com/office/powerpoint/2010/main" val="1390206767"/>
              </p:ext>
            </p:extLst>
          </p:nvPr>
        </p:nvGraphicFramePr>
        <p:xfrm>
          <a:off x="1999767" y="2282746"/>
          <a:ext cx="98909" cy="288000"/>
        </p:xfrm>
        <a:graphic>
          <a:graphicData uri="http://schemas.openxmlformats.org/presentationml/2006/ole">
            <mc:AlternateContent xmlns:mc="http://schemas.openxmlformats.org/markup-compatibility/2006">
              <mc:Choice xmlns:v="urn:schemas-microsoft-com:vml" Requires="v">
                <p:oleObj name="Formula" r:id="rId12" imgW="67320" imgH="157680" progId="Equation.Ribbit">
                  <p:embed/>
                </p:oleObj>
              </mc:Choice>
              <mc:Fallback>
                <p:oleObj name="Formula" r:id="rId12" imgW="67320" imgH="157680" progId="Equation.Ribbit">
                  <p:embed/>
                  <p:pic>
                    <p:nvPicPr>
                      <p:cNvPr id="0" name=""/>
                      <p:cNvPicPr/>
                      <p:nvPr/>
                    </p:nvPicPr>
                    <p:blipFill>
                      <a:blip r:embed="rId13"/>
                      <a:stretch>
                        <a:fillRect/>
                      </a:stretch>
                    </p:blipFill>
                    <p:spPr>
                      <a:xfrm>
                        <a:off x="1999767" y="2282746"/>
                        <a:ext cx="98909" cy="288000"/>
                      </a:xfrm>
                      <a:prstGeom prst="rect">
                        <a:avLst/>
                      </a:prstGeom>
                    </p:spPr>
                  </p:pic>
                </p:oleObj>
              </mc:Fallback>
            </mc:AlternateContent>
          </a:graphicData>
        </a:graphic>
      </p:graphicFrame>
      <p:graphicFrame>
        <p:nvGraphicFramePr>
          <p:cNvPr id="11" name="对象 10"/>
          <p:cNvGraphicFramePr>
            <a:graphicFrameLocks noChangeAspect="1"/>
          </p:cNvGraphicFramePr>
          <p:nvPr>
            <p:extLst>
              <p:ext uri="{D42A27DB-BD31-4B8C-83A1-F6EECF244321}">
                <p14:modId xmlns:p14="http://schemas.microsoft.com/office/powerpoint/2010/main" val="35120488"/>
              </p:ext>
            </p:extLst>
          </p:nvPr>
        </p:nvGraphicFramePr>
        <p:xfrm>
          <a:off x="8002795" y="1674754"/>
          <a:ext cx="78000" cy="288000"/>
        </p:xfrm>
        <a:graphic>
          <a:graphicData uri="http://schemas.openxmlformats.org/presentationml/2006/ole">
            <mc:AlternateContent xmlns:mc="http://schemas.openxmlformats.org/markup-compatibility/2006">
              <mc:Choice xmlns:v="urn:schemas-microsoft-com:vml" Requires="v">
                <p:oleObj name="Formula" r:id="rId14" imgW="51480" imgH="151920" progId="Equation.Ribbit">
                  <p:embed/>
                </p:oleObj>
              </mc:Choice>
              <mc:Fallback>
                <p:oleObj name="Formula" r:id="rId14" imgW="51480" imgH="151920" progId="Equation.Ribbit">
                  <p:embed/>
                  <p:pic>
                    <p:nvPicPr>
                      <p:cNvPr id="0" name=""/>
                      <p:cNvPicPr/>
                      <p:nvPr/>
                    </p:nvPicPr>
                    <p:blipFill>
                      <a:blip r:embed="rId15"/>
                      <a:stretch>
                        <a:fillRect/>
                      </a:stretch>
                    </p:blipFill>
                    <p:spPr>
                      <a:xfrm>
                        <a:off x="8002795" y="1674754"/>
                        <a:ext cx="78000" cy="288000"/>
                      </a:xfrm>
                      <a:prstGeom prst="rect">
                        <a:avLst/>
                      </a:prstGeom>
                    </p:spPr>
                  </p:pic>
                </p:oleObj>
              </mc:Fallback>
            </mc:AlternateContent>
          </a:graphicData>
        </a:graphic>
      </p:graphicFrame>
      <p:graphicFrame>
        <p:nvGraphicFramePr>
          <p:cNvPr id="12" name="对象 11"/>
          <p:cNvGraphicFramePr>
            <a:graphicFrameLocks noChangeAspect="1"/>
          </p:cNvGraphicFramePr>
          <p:nvPr>
            <p:extLst>
              <p:ext uri="{D42A27DB-BD31-4B8C-83A1-F6EECF244321}">
                <p14:modId xmlns:p14="http://schemas.microsoft.com/office/powerpoint/2010/main" val="3430215613"/>
              </p:ext>
            </p:extLst>
          </p:nvPr>
        </p:nvGraphicFramePr>
        <p:xfrm>
          <a:off x="5081976" y="1956987"/>
          <a:ext cx="119273" cy="288000"/>
        </p:xfrm>
        <a:graphic>
          <a:graphicData uri="http://schemas.openxmlformats.org/presentationml/2006/ole">
            <mc:AlternateContent xmlns:mc="http://schemas.openxmlformats.org/markup-compatibility/2006">
              <mc:Choice xmlns:v="urn:schemas-microsoft-com:vml" Requires="v">
                <p:oleObj name="Formula" r:id="rId16" imgW="79920" imgH="157680" progId="Equation.Ribbit">
                  <p:embed/>
                </p:oleObj>
              </mc:Choice>
              <mc:Fallback>
                <p:oleObj name="Formula" r:id="rId16" imgW="79920" imgH="157680" progId="Equation.Ribbit">
                  <p:embed/>
                  <p:pic>
                    <p:nvPicPr>
                      <p:cNvPr id="0" name=""/>
                      <p:cNvPicPr/>
                      <p:nvPr/>
                    </p:nvPicPr>
                    <p:blipFill>
                      <a:blip r:embed="rId17"/>
                      <a:stretch>
                        <a:fillRect/>
                      </a:stretch>
                    </p:blipFill>
                    <p:spPr>
                      <a:xfrm>
                        <a:off x="5081976" y="1956987"/>
                        <a:ext cx="119273" cy="288000"/>
                      </a:xfrm>
                      <a:prstGeom prst="rect">
                        <a:avLst/>
                      </a:prstGeom>
                    </p:spPr>
                  </p:pic>
                </p:oleObj>
              </mc:Fallback>
            </mc:AlternateContent>
          </a:graphicData>
        </a:graphic>
      </p:graphicFrame>
      <p:graphicFrame>
        <p:nvGraphicFramePr>
          <p:cNvPr id="13" name="对象 12"/>
          <p:cNvGraphicFramePr>
            <a:graphicFrameLocks noChangeAspect="1"/>
          </p:cNvGraphicFramePr>
          <p:nvPr>
            <p:extLst>
              <p:ext uri="{D42A27DB-BD31-4B8C-83A1-F6EECF244321}">
                <p14:modId xmlns:p14="http://schemas.microsoft.com/office/powerpoint/2010/main" val="3350024629"/>
              </p:ext>
            </p:extLst>
          </p:nvPr>
        </p:nvGraphicFramePr>
        <p:xfrm>
          <a:off x="2098676" y="2009776"/>
          <a:ext cx="171450" cy="231140"/>
        </p:xfrm>
        <a:graphic>
          <a:graphicData uri="http://schemas.openxmlformats.org/presentationml/2006/ole">
            <mc:AlternateContent xmlns:mc="http://schemas.openxmlformats.org/markup-compatibility/2006">
              <mc:Choice xmlns:v="urn:schemas-microsoft-com:vml" Requires="v">
                <p:oleObj name="Formula" r:id="rId18" imgW="88560" imgH="118440" progId="Equation.Ribbit">
                  <p:embed/>
                </p:oleObj>
              </mc:Choice>
              <mc:Fallback>
                <p:oleObj name="Formula" r:id="rId18" imgW="88560" imgH="118440" progId="Equation.Ribbit">
                  <p:embed/>
                  <p:pic>
                    <p:nvPicPr>
                      <p:cNvPr id="0" name=""/>
                      <p:cNvPicPr/>
                      <p:nvPr/>
                    </p:nvPicPr>
                    <p:blipFill>
                      <a:blip r:embed="rId9"/>
                      <a:stretch>
                        <a:fillRect/>
                      </a:stretch>
                    </p:blipFill>
                    <p:spPr>
                      <a:xfrm>
                        <a:off x="2098676" y="2009776"/>
                        <a:ext cx="171450" cy="231140"/>
                      </a:xfrm>
                      <a:prstGeom prst="rect">
                        <a:avLst/>
                      </a:prstGeom>
                    </p:spPr>
                  </p:pic>
                </p:oleObj>
              </mc:Fallback>
            </mc:AlternateContent>
          </a:graphicData>
        </a:graphic>
      </p:graphicFrame>
      <p:graphicFrame>
        <p:nvGraphicFramePr>
          <p:cNvPr id="14" name="对象 13"/>
          <p:cNvGraphicFramePr>
            <a:graphicFrameLocks noChangeAspect="1"/>
          </p:cNvGraphicFramePr>
          <p:nvPr>
            <p:extLst>
              <p:ext uri="{D42A27DB-BD31-4B8C-83A1-F6EECF244321}">
                <p14:modId xmlns:p14="http://schemas.microsoft.com/office/powerpoint/2010/main" val="1921365783"/>
              </p:ext>
            </p:extLst>
          </p:nvPr>
        </p:nvGraphicFramePr>
        <p:xfrm>
          <a:off x="3509079" y="2001623"/>
          <a:ext cx="148522" cy="222784"/>
        </p:xfrm>
        <a:graphic>
          <a:graphicData uri="http://schemas.openxmlformats.org/presentationml/2006/ole">
            <mc:AlternateContent xmlns:mc="http://schemas.openxmlformats.org/markup-compatibility/2006">
              <mc:Choice xmlns:v="urn:schemas-microsoft-com:vml" Requires="v">
                <p:oleObj name="Formula" r:id="rId19" imgW="79920" imgH="118440" progId="Equation.Ribbit">
                  <p:embed/>
                </p:oleObj>
              </mc:Choice>
              <mc:Fallback>
                <p:oleObj name="Formula" r:id="rId19" imgW="79920" imgH="118440" progId="Equation.Ribbit">
                  <p:embed/>
                  <p:pic>
                    <p:nvPicPr>
                      <p:cNvPr id="0" name=""/>
                      <p:cNvPicPr/>
                      <p:nvPr/>
                    </p:nvPicPr>
                    <p:blipFill>
                      <a:blip r:embed="rId11"/>
                      <a:stretch>
                        <a:fillRect/>
                      </a:stretch>
                    </p:blipFill>
                    <p:spPr>
                      <a:xfrm>
                        <a:off x="3509079" y="2001623"/>
                        <a:ext cx="148522" cy="222784"/>
                      </a:xfrm>
                      <a:prstGeom prst="rect">
                        <a:avLst/>
                      </a:prstGeom>
                    </p:spPr>
                  </p:pic>
                </p:oleObj>
              </mc:Fallback>
            </mc:AlternateContent>
          </a:graphicData>
        </a:graphic>
      </p:graphicFrame>
      <p:graphicFrame>
        <p:nvGraphicFramePr>
          <p:cNvPr id="15" name="对象 14"/>
          <p:cNvGraphicFramePr>
            <a:graphicFrameLocks noChangeAspect="1"/>
          </p:cNvGraphicFramePr>
          <p:nvPr>
            <p:extLst>
              <p:ext uri="{D42A27DB-BD31-4B8C-83A1-F6EECF244321}">
                <p14:modId xmlns:p14="http://schemas.microsoft.com/office/powerpoint/2010/main" val="4009260101"/>
              </p:ext>
            </p:extLst>
          </p:nvPr>
        </p:nvGraphicFramePr>
        <p:xfrm>
          <a:off x="7836108" y="2013603"/>
          <a:ext cx="166687" cy="223485"/>
        </p:xfrm>
        <a:graphic>
          <a:graphicData uri="http://schemas.openxmlformats.org/presentationml/2006/ole">
            <mc:AlternateContent xmlns:mc="http://schemas.openxmlformats.org/markup-compatibility/2006">
              <mc:Choice xmlns:v="urn:schemas-microsoft-com:vml" Requires="v">
                <p:oleObj name="Formula" r:id="rId20" imgW="88560" imgH="118440" progId="Equation.Ribbit">
                  <p:embed/>
                </p:oleObj>
              </mc:Choice>
              <mc:Fallback>
                <p:oleObj name="Formula" r:id="rId20" imgW="88560" imgH="118440" progId="Equation.Ribbit">
                  <p:embed/>
                  <p:pic>
                    <p:nvPicPr>
                      <p:cNvPr id="0" name=""/>
                      <p:cNvPicPr/>
                      <p:nvPr/>
                    </p:nvPicPr>
                    <p:blipFill>
                      <a:blip r:embed="rId9"/>
                      <a:stretch>
                        <a:fillRect/>
                      </a:stretch>
                    </p:blipFill>
                    <p:spPr>
                      <a:xfrm>
                        <a:off x="7836108" y="2013603"/>
                        <a:ext cx="166687" cy="223485"/>
                      </a:xfrm>
                      <a:prstGeom prst="rect">
                        <a:avLst/>
                      </a:prstGeom>
                    </p:spPr>
                  </p:pic>
                </p:oleObj>
              </mc:Fallback>
            </mc:AlternateContent>
          </a:graphicData>
        </a:graphic>
      </p:graphicFrame>
      <p:graphicFrame>
        <p:nvGraphicFramePr>
          <p:cNvPr id="16" name="对象 15"/>
          <p:cNvGraphicFramePr>
            <a:graphicFrameLocks noChangeAspect="1"/>
          </p:cNvGraphicFramePr>
          <p:nvPr>
            <p:extLst>
              <p:ext uri="{D42A27DB-BD31-4B8C-83A1-F6EECF244321}">
                <p14:modId xmlns:p14="http://schemas.microsoft.com/office/powerpoint/2010/main" val="103622733"/>
              </p:ext>
            </p:extLst>
          </p:nvPr>
        </p:nvGraphicFramePr>
        <p:xfrm>
          <a:off x="1541206" y="2332114"/>
          <a:ext cx="98909" cy="189263"/>
        </p:xfrm>
        <a:graphic>
          <a:graphicData uri="http://schemas.openxmlformats.org/presentationml/2006/ole">
            <mc:AlternateContent xmlns:mc="http://schemas.openxmlformats.org/markup-compatibility/2006">
              <mc:Choice xmlns:v="urn:schemas-microsoft-com:vml" Requires="v">
                <p:oleObj name="Formula" r:id="rId21" imgW="79920" imgH="118440" progId="Equation.Ribbit">
                  <p:embed/>
                </p:oleObj>
              </mc:Choice>
              <mc:Fallback>
                <p:oleObj name="Formula" r:id="rId21" imgW="79920" imgH="118440" progId="Equation.Ribbit">
                  <p:embed/>
                  <p:pic>
                    <p:nvPicPr>
                      <p:cNvPr id="0" name=""/>
                      <p:cNvPicPr/>
                      <p:nvPr/>
                    </p:nvPicPr>
                    <p:blipFill>
                      <a:blip r:embed="rId11"/>
                      <a:stretch>
                        <a:fillRect/>
                      </a:stretch>
                    </p:blipFill>
                    <p:spPr>
                      <a:xfrm>
                        <a:off x="1541206" y="2332114"/>
                        <a:ext cx="98909" cy="189263"/>
                      </a:xfrm>
                      <a:prstGeom prst="rect">
                        <a:avLst/>
                      </a:prstGeom>
                    </p:spPr>
                  </p:pic>
                </p:oleObj>
              </mc:Fallback>
            </mc:AlternateContent>
          </a:graphicData>
        </a:graphic>
      </p:graphicFrame>
    </p:spTree>
    <p:extLst>
      <p:ext uri="{BB962C8B-B14F-4D97-AF65-F5344CB8AC3E}">
        <p14:creationId xmlns:p14="http://schemas.microsoft.com/office/powerpoint/2010/main" val="34900179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t>距离度量</a:t>
            </a:r>
          </a:p>
        </p:txBody>
      </p:sp>
      <p:sp>
        <p:nvSpPr>
          <p:cNvPr id="5" name="内容占位符 4"/>
          <p:cNvSpPr>
            <a:spLocks noGrp="1"/>
          </p:cNvSpPr>
          <p:nvPr>
            <p:ph idx="1"/>
          </p:nvPr>
        </p:nvSpPr>
        <p:spPr>
          <a:xfrm>
            <a:off x="260350" y="929934"/>
            <a:ext cx="8616950" cy="4930776"/>
          </a:xfrm>
        </p:spPr>
        <p:txBody>
          <a:bodyPr/>
          <a:lstStyle/>
          <a:p>
            <a:pPr>
              <a:buNone/>
            </a:pPr>
            <a:endParaRPr lang="en-US" altLang="zh-CN" dirty="0"/>
          </a:p>
          <a:p>
            <a:r>
              <a:rPr lang="en-US" altLang="en-US" dirty="0" err="1"/>
              <a:t>MinkovDM</a:t>
            </a:r>
            <a:r>
              <a:rPr lang="en-US" altLang="en-US" sz="1400" dirty="0" err="1"/>
              <a:t>p</a:t>
            </a:r>
            <a:r>
              <a:rPr altLang="en-US" dirty="0"/>
              <a:t>（处理混合属性）：</a:t>
            </a:r>
            <a:endParaRPr lang="en-US" altLang="en-US" dirty="0"/>
          </a:p>
          <a:p>
            <a:endParaRPr lang="en-US" altLang="zh-CN" dirty="0"/>
          </a:p>
          <a:p>
            <a:endParaRPr lang="en-US" altLang="zh-CN" dirty="0"/>
          </a:p>
          <a:p>
            <a:endParaRPr lang="en-US" altLang="zh-CN" dirty="0"/>
          </a:p>
          <a:p>
            <a:r>
              <a:rPr altLang="en-US" dirty="0"/>
              <a:t>加权距离</a:t>
            </a:r>
            <a:r>
              <a:rPr lang="zh-CN" altLang="en-US" dirty="0"/>
              <a:t>（样本中不同属性的重要性不同时）</a:t>
            </a:r>
            <a:r>
              <a:rPr altLang="en-US" dirty="0"/>
              <a:t>：</a:t>
            </a:r>
            <a:endParaRPr lang="zh-CN" altLang="en-US" dirty="0"/>
          </a:p>
        </p:txBody>
      </p:sp>
      <p:graphicFrame>
        <p:nvGraphicFramePr>
          <p:cNvPr id="7" name="对象 6"/>
          <p:cNvGraphicFramePr>
            <a:graphicFrameLocks noChangeAspect="1"/>
          </p:cNvGraphicFramePr>
          <p:nvPr>
            <p:extLst>
              <p:ext uri="{D42A27DB-BD31-4B8C-83A1-F6EECF244321}">
                <p14:modId xmlns:p14="http://schemas.microsoft.com/office/powerpoint/2010/main" val="901290370"/>
              </p:ext>
            </p:extLst>
          </p:nvPr>
        </p:nvGraphicFramePr>
        <p:xfrm>
          <a:off x="912813" y="1898650"/>
          <a:ext cx="7783512" cy="936625"/>
        </p:xfrm>
        <a:graphic>
          <a:graphicData uri="http://schemas.openxmlformats.org/presentationml/2006/ole">
            <mc:AlternateContent xmlns:mc="http://schemas.openxmlformats.org/markup-compatibility/2006">
              <mc:Choice xmlns:v="urn:schemas-microsoft-com:vml" Requires="v">
                <p:oleObj name="Formula" r:id="rId2" imgW="4421160" imgH="532440" progId="Equation.Ribbit">
                  <p:embed/>
                </p:oleObj>
              </mc:Choice>
              <mc:Fallback>
                <p:oleObj name="Formula" r:id="rId2" imgW="4421160" imgH="532440" progId="Equation.Ribbit">
                  <p:embed/>
                  <p:pic>
                    <p:nvPicPr>
                      <p:cNvPr id="0" name=""/>
                      <p:cNvPicPr/>
                      <p:nvPr/>
                    </p:nvPicPr>
                    <p:blipFill>
                      <a:blip r:embed="rId3"/>
                      <a:stretch>
                        <a:fillRect/>
                      </a:stretch>
                    </p:blipFill>
                    <p:spPr>
                      <a:xfrm>
                        <a:off x="912813" y="1898650"/>
                        <a:ext cx="7783512" cy="936625"/>
                      </a:xfrm>
                      <a:prstGeom prst="rect">
                        <a:avLst/>
                      </a:prstGeom>
                    </p:spPr>
                  </p:pic>
                </p:oleObj>
              </mc:Fallback>
            </mc:AlternateContent>
          </a:graphicData>
        </a:graphic>
      </p:graphicFrame>
      <p:graphicFrame>
        <p:nvGraphicFramePr>
          <p:cNvPr id="3" name="对象 2"/>
          <p:cNvGraphicFramePr>
            <a:graphicFrameLocks noChangeAspect="1"/>
          </p:cNvGraphicFramePr>
          <p:nvPr>
            <p:extLst>
              <p:ext uri="{D42A27DB-BD31-4B8C-83A1-F6EECF244321}">
                <p14:modId xmlns:p14="http://schemas.microsoft.com/office/powerpoint/2010/main" val="920650236"/>
              </p:ext>
            </p:extLst>
          </p:nvPr>
        </p:nvGraphicFramePr>
        <p:xfrm>
          <a:off x="3448056" y="4952576"/>
          <a:ext cx="2241536" cy="326715"/>
        </p:xfrm>
        <a:graphic>
          <a:graphicData uri="http://schemas.openxmlformats.org/presentationml/2006/ole">
            <mc:AlternateContent xmlns:mc="http://schemas.openxmlformats.org/markup-compatibility/2006">
              <mc:Choice xmlns:v="urn:schemas-microsoft-com:vml" Requires="v">
                <p:oleObj name="Formula" r:id="rId4" imgW="1252800" imgH="182160" progId="Equation.Ribbit">
                  <p:embed/>
                </p:oleObj>
              </mc:Choice>
              <mc:Fallback>
                <p:oleObj name="Formula" r:id="rId4" imgW="1252800" imgH="182160" progId="Equation.Ribbit">
                  <p:embed/>
                  <p:pic>
                    <p:nvPicPr>
                      <p:cNvPr id="0" name=""/>
                      <p:cNvPicPr/>
                      <p:nvPr/>
                    </p:nvPicPr>
                    <p:blipFill>
                      <a:blip r:embed="rId5"/>
                      <a:stretch>
                        <a:fillRect/>
                      </a:stretch>
                    </p:blipFill>
                    <p:spPr>
                      <a:xfrm>
                        <a:off x="3448056" y="4952576"/>
                        <a:ext cx="2241536" cy="326715"/>
                      </a:xfrm>
                      <a:prstGeom prst="rect">
                        <a:avLst/>
                      </a:prstGeom>
                    </p:spPr>
                  </p:pic>
                </p:oleObj>
              </mc:Fallback>
            </mc:AlternateContent>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val="4097471851"/>
              </p:ext>
            </p:extLst>
          </p:nvPr>
        </p:nvGraphicFramePr>
        <p:xfrm>
          <a:off x="4514850" y="3340100"/>
          <a:ext cx="114300" cy="177800"/>
        </p:xfrm>
        <a:graphic>
          <a:graphicData uri="http://schemas.openxmlformats.org/presentationml/2006/ole">
            <mc:AlternateContent xmlns:mc="http://schemas.openxmlformats.org/markup-compatibility/2006">
              <mc:Choice xmlns:v="urn:schemas-microsoft-com:vml" Requires="v">
                <p:oleObj name="Equation" r:id="rId6" imgW="114120" imgH="177480" progId="Equation.DSMT4">
                  <p:embed/>
                </p:oleObj>
              </mc:Choice>
              <mc:Fallback>
                <p:oleObj name="Equation" r:id="rId6" imgW="114120" imgH="177480" progId="Equation.DSMT4">
                  <p:embed/>
                  <p:pic>
                    <p:nvPicPr>
                      <p:cNvPr id="0" name=""/>
                      <p:cNvPicPr/>
                      <p:nvPr/>
                    </p:nvPicPr>
                    <p:blipFill>
                      <a:blip r:embed="rId7"/>
                      <a:stretch>
                        <a:fillRect/>
                      </a:stretch>
                    </p:blipFill>
                    <p:spPr>
                      <a:xfrm>
                        <a:off x="4514850" y="3340100"/>
                        <a:ext cx="114300" cy="177800"/>
                      </a:xfrm>
                      <a:prstGeom prst="rect">
                        <a:avLst/>
                      </a:prstGeom>
                    </p:spPr>
                  </p:pic>
                </p:oleObj>
              </mc:Fallback>
            </mc:AlternateContent>
          </a:graphicData>
        </a:graphic>
      </p:graphicFrame>
      <p:graphicFrame>
        <p:nvGraphicFramePr>
          <p:cNvPr id="9" name="对象 8"/>
          <p:cNvGraphicFramePr>
            <a:graphicFrameLocks noChangeAspect="1"/>
          </p:cNvGraphicFramePr>
          <p:nvPr>
            <p:extLst>
              <p:ext uri="{D42A27DB-BD31-4B8C-83A1-F6EECF244321}">
                <p14:modId xmlns:p14="http://schemas.microsoft.com/office/powerpoint/2010/main" val="301882064"/>
              </p:ext>
            </p:extLst>
          </p:nvPr>
        </p:nvGraphicFramePr>
        <p:xfrm>
          <a:off x="945355" y="3921651"/>
          <a:ext cx="7246937" cy="454088"/>
        </p:xfrm>
        <a:graphic>
          <a:graphicData uri="http://schemas.openxmlformats.org/presentationml/2006/ole">
            <mc:AlternateContent xmlns:mc="http://schemas.openxmlformats.org/markup-compatibility/2006">
              <mc:Choice xmlns:v="urn:schemas-microsoft-com:vml" Requires="v">
                <p:oleObj name="Formula" r:id="rId8" imgW="3603600" imgH="226080" progId="Equation.Ribbit">
                  <p:embed/>
                </p:oleObj>
              </mc:Choice>
              <mc:Fallback>
                <p:oleObj name="Formula" r:id="rId8" imgW="3603600" imgH="226080" progId="Equation.Ribbit">
                  <p:embed/>
                  <p:pic>
                    <p:nvPicPr>
                      <p:cNvPr id="0" name=""/>
                      <p:cNvPicPr/>
                      <p:nvPr/>
                    </p:nvPicPr>
                    <p:blipFill>
                      <a:blip r:embed="rId9"/>
                      <a:stretch>
                        <a:fillRect/>
                      </a:stretch>
                    </p:blipFill>
                    <p:spPr>
                      <a:xfrm>
                        <a:off x="945355" y="3921651"/>
                        <a:ext cx="7246937" cy="454088"/>
                      </a:xfrm>
                      <a:prstGeom prst="rect">
                        <a:avLst/>
                      </a:prstGeom>
                    </p:spPr>
                  </p:pic>
                </p:oleObj>
              </mc:Fallback>
            </mc:AlternateContent>
          </a:graphicData>
        </a:graphic>
      </p:graphicFrame>
      <p:sp>
        <p:nvSpPr>
          <p:cNvPr id="2" name="文本框 1">
            <a:extLst>
              <a:ext uri="{FF2B5EF4-FFF2-40B4-BE49-F238E27FC236}">
                <a16:creationId xmlns:a16="http://schemas.microsoft.com/office/drawing/2014/main" id="{04B0FAC5-F3CC-E974-9377-B800E249EBAC}"/>
              </a:ext>
            </a:extLst>
          </p:cNvPr>
          <p:cNvSpPr txBox="1"/>
          <p:nvPr/>
        </p:nvSpPr>
        <p:spPr>
          <a:xfrm>
            <a:off x="4624097" y="1394043"/>
            <a:ext cx="1107996" cy="369332"/>
          </a:xfrm>
          <a:prstGeom prst="rect">
            <a:avLst/>
          </a:prstGeom>
          <a:noFill/>
        </p:spPr>
        <p:txBody>
          <a:bodyPr wrap="none" rtlCol="0">
            <a:spAutoFit/>
          </a:bodyPr>
          <a:lstStyle/>
          <a:p>
            <a:r>
              <a:rPr lang="zh-CN" altLang="en-US" b="1" dirty="0">
                <a:solidFill>
                  <a:srgbClr val="C00000"/>
                </a:solidFill>
              </a:rPr>
              <a:t>有序属性</a:t>
            </a:r>
          </a:p>
        </p:txBody>
      </p:sp>
      <p:sp>
        <p:nvSpPr>
          <p:cNvPr id="6" name="文本框 5">
            <a:extLst>
              <a:ext uri="{FF2B5EF4-FFF2-40B4-BE49-F238E27FC236}">
                <a16:creationId xmlns:a16="http://schemas.microsoft.com/office/drawing/2014/main" id="{2DE3D8DE-04BF-4BEC-7AE5-C1C3C07ED983}"/>
              </a:ext>
            </a:extLst>
          </p:cNvPr>
          <p:cNvSpPr txBox="1"/>
          <p:nvPr/>
        </p:nvSpPr>
        <p:spPr>
          <a:xfrm>
            <a:off x="6605297" y="1386416"/>
            <a:ext cx="1107996" cy="369332"/>
          </a:xfrm>
          <a:prstGeom prst="rect">
            <a:avLst/>
          </a:prstGeom>
          <a:noFill/>
        </p:spPr>
        <p:txBody>
          <a:bodyPr wrap="none" rtlCol="0">
            <a:spAutoFit/>
          </a:bodyPr>
          <a:lstStyle/>
          <a:p>
            <a:r>
              <a:rPr lang="zh-CN" altLang="en-US" b="1" dirty="0">
                <a:solidFill>
                  <a:srgbClr val="C00000"/>
                </a:solidFill>
              </a:rPr>
              <a:t>无序属性</a:t>
            </a:r>
          </a:p>
        </p:txBody>
      </p:sp>
      <p:sp>
        <p:nvSpPr>
          <p:cNvPr id="10" name="箭头: 下 9">
            <a:extLst>
              <a:ext uri="{FF2B5EF4-FFF2-40B4-BE49-F238E27FC236}">
                <a16:creationId xmlns:a16="http://schemas.microsoft.com/office/drawing/2014/main" id="{9EA4857B-CFCD-6D88-D690-B40AB3FF8768}"/>
              </a:ext>
            </a:extLst>
          </p:cNvPr>
          <p:cNvSpPr/>
          <p:nvPr/>
        </p:nvSpPr>
        <p:spPr>
          <a:xfrm>
            <a:off x="5029200" y="1763375"/>
            <a:ext cx="121024" cy="36933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箭头: 下 10">
            <a:extLst>
              <a:ext uri="{FF2B5EF4-FFF2-40B4-BE49-F238E27FC236}">
                <a16:creationId xmlns:a16="http://schemas.microsoft.com/office/drawing/2014/main" id="{AD619F2E-9FBC-581B-EDA0-C7AAD1B583D8}"/>
              </a:ext>
            </a:extLst>
          </p:cNvPr>
          <p:cNvSpPr/>
          <p:nvPr/>
        </p:nvSpPr>
        <p:spPr>
          <a:xfrm>
            <a:off x="7159295" y="1755748"/>
            <a:ext cx="121024" cy="36933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0163870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大纲</a:t>
            </a:r>
          </a:p>
        </p:txBody>
      </p:sp>
      <p:sp>
        <p:nvSpPr>
          <p:cNvPr id="6" name="内容占位符 2"/>
          <p:cNvSpPr>
            <a:spLocks noGrp="1"/>
          </p:cNvSpPr>
          <p:nvPr>
            <p:ph idx="1"/>
          </p:nvPr>
        </p:nvSpPr>
        <p:spPr>
          <a:xfrm>
            <a:off x="314139" y="997883"/>
            <a:ext cx="8616950" cy="5174317"/>
          </a:xfrm>
        </p:spPr>
        <p:txBody>
          <a:bodyPr>
            <a:normAutofit fontScale="92500" lnSpcReduction="10000"/>
          </a:bodyPr>
          <a:lstStyle/>
          <a:p>
            <a:pPr marL="0" indent="0">
              <a:buNone/>
            </a:pPr>
            <a:endParaRPr lang="en-US" altLang="zh-CN" sz="2800" dirty="0">
              <a:latin typeface="+mn-ea"/>
              <a:ea typeface="+mn-ea"/>
            </a:endParaRPr>
          </a:p>
          <a:p>
            <a:r>
              <a:rPr lang="zh-CN" altLang="en-US" sz="2800" dirty="0">
                <a:latin typeface="+mn-ea"/>
                <a:ea typeface="+mn-ea"/>
              </a:rPr>
              <a:t> </a:t>
            </a:r>
            <a:r>
              <a:rPr altLang="en-US" sz="2800" dirty="0">
                <a:solidFill>
                  <a:schemeClr val="bg1">
                    <a:lumMod val="75000"/>
                  </a:schemeClr>
                </a:solidFill>
                <a:latin typeface="+mn-ea"/>
                <a:ea typeface="+mn-ea"/>
              </a:rPr>
              <a:t>聚类任务</a:t>
            </a:r>
            <a:endParaRPr lang="en-US" altLang="en-US" sz="2800" dirty="0">
              <a:solidFill>
                <a:schemeClr val="bg1">
                  <a:lumMod val="75000"/>
                </a:schemeClr>
              </a:solidFill>
              <a:latin typeface="+mn-ea"/>
              <a:ea typeface="+mn-ea"/>
            </a:endParaRPr>
          </a:p>
          <a:p>
            <a:endParaRPr lang="en-US" altLang="zh-CN" dirty="0"/>
          </a:p>
          <a:p>
            <a:r>
              <a:rPr lang="zh-CN" altLang="en-US" sz="2800" dirty="0">
                <a:latin typeface="+mn-ea"/>
                <a:ea typeface="+mn-ea"/>
              </a:rPr>
              <a:t> </a:t>
            </a:r>
            <a:r>
              <a:rPr altLang="en-US" sz="2800" dirty="0">
                <a:solidFill>
                  <a:schemeClr val="bg2">
                    <a:lumMod val="85000"/>
                  </a:schemeClr>
                </a:solidFill>
                <a:latin typeface="+mn-ea"/>
                <a:ea typeface="+mn-ea"/>
              </a:rPr>
              <a:t>性能度量</a:t>
            </a:r>
            <a:endParaRPr lang="en-US" altLang="en-US" sz="2800" dirty="0">
              <a:solidFill>
                <a:schemeClr val="bg2">
                  <a:lumMod val="85000"/>
                </a:schemeClr>
              </a:solidFill>
              <a:latin typeface="+mn-ea"/>
              <a:ea typeface="+mn-ea"/>
            </a:endParaRPr>
          </a:p>
          <a:p>
            <a:endParaRPr lang="en-US" altLang="zh-CN" dirty="0">
              <a:solidFill>
                <a:schemeClr val="bg2">
                  <a:lumMod val="85000"/>
                </a:schemeClr>
              </a:solidFill>
            </a:endParaRPr>
          </a:p>
          <a:p>
            <a:r>
              <a:rPr lang="zh-CN" altLang="en-US" sz="2800" dirty="0">
                <a:solidFill>
                  <a:schemeClr val="bg2">
                    <a:lumMod val="85000"/>
                  </a:schemeClr>
                </a:solidFill>
                <a:latin typeface="+mn-ea"/>
                <a:ea typeface="+mn-ea"/>
              </a:rPr>
              <a:t> </a:t>
            </a:r>
            <a:r>
              <a:rPr altLang="en-US" sz="2800" dirty="0">
                <a:solidFill>
                  <a:schemeClr val="bg2">
                    <a:lumMod val="85000"/>
                  </a:schemeClr>
                </a:solidFill>
                <a:latin typeface="+mn-ea"/>
                <a:ea typeface="+mn-ea"/>
              </a:rPr>
              <a:t>距离计算</a:t>
            </a:r>
            <a:endParaRPr lang="en-US" altLang="en-US" sz="2800" dirty="0">
              <a:solidFill>
                <a:schemeClr val="bg2">
                  <a:lumMod val="85000"/>
                </a:schemeClr>
              </a:solidFill>
              <a:latin typeface="+mn-ea"/>
              <a:ea typeface="+mn-ea"/>
            </a:endParaRPr>
          </a:p>
          <a:p>
            <a:endParaRPr lang="en-US" altLang="zh-CN" dirty="0">
              <a:solidFill>
                <a:schemeClr val="bg2">
                  <a:lumMod val="85000"/>
                </a:schemeClr>
              </a:solidFill>
            </a:endParaRPr>
          </a:p>
          <a:p>
            <a:r>
              <a:rPr lang="zh-CN" altLang="en-US" sz="2800" dirty="0">
                <a:latin typeface="+mn-ea"/>
                <a:ea typeface="+mn-ea"/>
              </a:rPr>
              <a:t> </a:t>
            </a:r>
            <a:r>
              <a:rPr altLang="en-US" sz="2800" dirty="0">
                <a:latin typeface="+mn-ea"/>
                <a:ea typeface="+mn-ea"/>
              </a:rPr>
              <a:t>原型聚类</a:t>
            </a:r>
            <a:endParaRPr lang="en-US" altLang="en-US" sz="2800" dirty="0">
              <a:latin typeface="+mn-ea"/>
              <a:ea typeface="+mn-ea"/>
            </a:endParaRPr>
          </a:p>
          <a:p>
            <a:endParaRPr lang="en-US" altLang="en-US" sz="2800" dirty="0">
              <a:solidFill>
                <a:schemeClr val="bg2">
                  <a:lumMod val="85000"/>
                </a:schemeClr>
              </a:solidFill>
              <a:latin typeface="+mn-ea"/>
              <a:ea typeface="+mn-ea"/>
            </a:endParaRPr>
          </a:p>
          <a:p>
            <a:r>
              <a:rPr altLang="en-US" sz="2800" dirty="0">
                <a:solidFill>
                  <a:schemeClr val="bg2">
                    <a:lumMod val="85000"/>
                  </a:schemeClr>
                </a:solidFill>
                <a:latin typeface="+mn-ea"/>
                <a:ea typeface="+mn-ea"/>
              </a:rPr>
              <a:t> 密度聚类</a:t>
            </a:r>
            <a:endParaRPr lang="en-US" altLang="en-US" sz="2800" dirty="0">
              <a:solidFill>
                <a:schemeClr val="bg2">
                  <a:lumMod val="85000"/>
                </a:schemeClr>
              </a:solidFill>
              <a:latin typeface="+mn-ea"/>
              <a:ea typeface="+mn-ea"/>
            </a:endParaRPr>
          </a:p>
          <a:p>
            <a:endParaRPr lang="en-US" altLang="en-US" sz="2800" dirty="0">
              <a:solidFill>
                <a:schemeClr val="bg2">
                  <a:lumMod val="85000"/>
                </a:schemeClr>
              </a:solidFill>
              <a:latin typeface="+mn-ea"/>
              <a:ea typeface="+mn-ea"/>
            </a:endParaRPr>
          </a:p>
          <a:p>
            <a:r>
              <a:rPr lang="en-US" altLang="zh-CN" sz="2800" dirty="0">
                <a:solidFill>
                  <a:schemeClr val="bg2">
                    <a:lumMod val="85000"/>
                  </a:schemeClr>
                </a:solidFill>
                <a:latin typeface="+mn-ea"/>
                <a:ea typeface="+mn-ea"/>
              </a:rPr>
              <a:t> </a:t>
            </a:r>
            <a:r>
              <a:rPr sz="2800" dirty="0">
                <a:solidFill>
                  <a:schemeClr val="bg2">
                    <a:lumMod val="85000"/>
                  </a:schemeClr>
                </a:solidFill>
                <a:latin typeface="+mn-ea"/>
                <a:ea typeface="+mn-ea"/>
              </a:rPr>
              <a:t>层次聚类</a:t>
            </a:r>
            <a:endParaRPr lang="zh-CN" altLang="en-US" sz="2800" dirty="0">
              <a:solidFill>
                <a:schemeClr val="bg2">
                  <a:lumMod val="85000"/>
                </a:schemeClr>
              </a:solidFill>
              <a:latin typeface="+mn-ea"/>
              <a:ea typeface="+mn-ea"/>
            </a:endParaRPr>
          </a:p>
          <a:p>
            <a:pPr marL="1697400" lvl="4" indent="0">
              <a:buNone/>
            </a:pPr>
            <a:endParaRPr lang="en-US" altLang="zh-CN" dirty="0"/>
          </a:p>
        </p:txBody>
      </p:sp>
    </p:spTree>
    <p:extLst>
      <p:ext uri="{BB962C8B-B14F-4D97-AF65-F5344CB8AC3E}">
        <p14:creationId xmlns:p14="http://schemas.microsoft.com/office/powerpoint/2010/main" val="6073407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t>原型聚类</a:t>
            </a:r>
          </a:p>
        </p:txBody>
      </p:sp>
      <p:sp>
        <p:nvSpPr>
          <p:cNvPr id="5" name="内容占位符 4"/>
          <p:cNvSpPr>
            <a:spLocks noGrp="1"/>
          </p:cNvSpPr>
          <p:nvPr>
            <p:ph idx="1"/>
          </p:nvPr>
        </p:nvSpPr>
        <p:spPr>
          <a:xfrm>
            <a:off x="260350" y="1266824"/>
            <a:ext cx="8616950" cy="4854576"/>
          </a:xfrm>
        </p:spPr>
        <p:txBody>
          <a:bodyPr/>
          <a:lstStyle/>
          <a:p>
            <a:r>
              <a:rPr lang="zh-CN" altLang="en-US" dirty="0"/>
              <a:t>原型聚类</a:t>
            </a:r>
            <a:endParaRPr lang="en-US" altLang="zh-CN" dirty="0"/>
          </a:p>
          <a:p>
            <a:pPr marL="0" indent="0">
              <a:buNone/>
            </a:pPr>
            <a:r>
              <a:rPr lang="en-US" altLang="zh-CN" dirty="0"/>
              <a:t>    </a:t>
            </a:r>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r>
              <a:rPr lang="zh-CN" altLang="en-US" dirty="0"/>
              <a:t>著名的原型聚类算法</a:t>
            </a:r>
            <a:endParaRPr lang="en-US" altLang="zh-CN" dirty="0"/>
          </a:p>
          <a:p>
            <a:pPr marL="0" indent="0">
              <a:buNone/>
            </a:pPr>
            <a:r>
              <a:rPr lang="en-US" altLang="zh-CN" i="1" dirty="0">
                <a:latin typeface="Times New Roman" pitchFamily="18" charset="0"/>
                <a:cs typeface="Times New Roman" pitchFamily="18" charset="0"/>
              </a:rPr>
              <a:t>      k</a:t>
            </a:r>
            <a:r>
              <a:rPr lang="zh-CN" altLang="en-US" dirty="0"/>
              <a:t>均值算法、学习向量量化算法、高斯混合聚类算法。</a:t>
            </a:r>
            <a:endParaRPr lang="en-US" altLang="zh-CN" dirty="0"/>
          </a:p>
          <a:p>
            <a:pPr marL="0" indent="0">
              <a:buNone/>
            </a:pPr>
            <a:endParaRPr lang="en-US" altLang="en-US" dirty="0"/>
          </a:p>
          <a:p>
            <a:endParaRPr lang="zh-CN" altLang="en-US" dirty="0"/>
          </a:p>
        </p:txBody>
      </p:sp>
      <p:sp>
        <p:nvSpPr>
          <p:cNvPr id="3" name="文本框 2">
            <a:extLst>
              <a:ext uri="{FF2B5EF4-FFF2-40B4-BE49-F238E27FC236}">
                <a16:creationId xmlns:a16="http://schemas.microsoft.com/office/drawing/2014/main" id="{952D79E3-D71E-85FA-AF39-F46A54C9DB24}"/>
              </a:ext>
            </a:extLst>
          </p:cNvPr>
          <p:cNvSpPr txBox="1"/>
          <p:nvPr/>
        </p:nvSpPr>
        <p:spPr>
          <a:xfrm>
            <a:off x="438910" y="2062896"/>
            <a:ext cx="8259830" cy="1631216"/>
          </a:xfrm>
          <a:prstGeom prst="rect">
            <a:avLst/>
          </a:prstGeom>
          <a:noFill/>
        </p:spPr>
        <p:txBody>
          <a:bodyPr wrap="square">
            <a:spAutoFit/>
          </a:bodyPr>
          <a:lstStyle/>
          <a:p>
            <a:r>
              <a:rPr lang="zh-CN" altLang="en-US" sz="2000" b="0" i="0" dirty="0">
                <a:effectLst/>
                <a:latin typeface="arial" panose="020B0604020202020204" pitchFamily="34" charset="0"/>
              </a:rPr>
              <a:t>原型聚类又被称为</a:t>
            </a:r>
            <a:r>
              <a:rPr lang="zh-CN" altLang="en-US" sz="2000" b="1" i="0" dirty="0">
                <a:solidFill>
                  <a:srgbClr val="C00000"/>
                </a:solidFill>
                <a:effectLst/>
                <a:latin typeface="arial" panose="020B0604020202020204" pitchFamily="34" charset="0"/>
              </a:rPr>
              <a:t>基于质心的聚类</a:t>
            </a:r>
            <a:r>
              <a:rPr lang="zh-CN" altLang="en-US" sz="2000" b="0" i="0" dirty="0">
                <a:effectLst/>
                <a:latin typeface="arial" panose="020B0604020202020204" pitchFamily="34" charset="0"/>
              </a:rPr>
              <a:t>，其核心思想是每个聚类都可以用一个质心表示。原型聚类将给定的数据集初始分裂为若干聚类，每个聚类都用一个中心向量来刻画，然后通过反复迭代来调整聚类中心和聚类成员，直到每个聚类不再变化为止。</a:t>
            </a:r>
            <a:endParaRPr lang="en-US" altLang="zh-CN" sz="2000" b="0" i="0" dirty="0">
              <a:effectLst/>
              <a:latin typeface="arial" panose="020B0604020202020204" pitchFamily="34" charset="0"/>
            </a:endParaRPr>
          </a:p>
          <a:p>
            <a:endParaRPr lang="zh-CN" altLang="en-US" sz="2000" dirty="0"/>
          </a:p>
        </p:txBody>
      </p:sp>
    </p:spTree>
    <p:extLst>
      <p:ext uri="{BB962C8B-B14F-4D97-AF65-F5344CB8AC3E}">
        <p14:creationId xmlns:p14="http://schemas.microsoft.com/office/powerpoint/2010/main" val="34900179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t>原型聚类</a:t>
            </a:r>
            <a:r>
              <a:rPr lang="en-US" altLang="zh-CN" dirty="0"/>
              <a:t> – </a:t>
            </a:r>
            <a:r>
              <a:rPr lang="en-US" altLang="zh-CN" i="1" dirty="0">
                <a:latin typeface="Times New Roman" pitchFamily="18" charset="0"/>
                <a:cs typeface="Times New Roman" pitchFamily="18" charset="0"/>
              </a:rPr>
              <a:t>k</a:t>
            </a:r>
            <a:r>
              <a:rPr lang="zh-CN" altLang="en-US" dirty="0"/>
              <a:t>均值算法</a:t>
            </a:r>
          </a:p>
        </p:txBody>
      </p:sp>
      <p:sp>
        <p:nvSpPr>
          <p:cNvPr id="5" name="内容占位符 4"/>
          <p:cNvSpPr>
            <a:spLocks noGrp="1"/>
          </p:cNvSpPr>
          <p:nvPr>
            <p:ph idx="1"/>
          </p:nvPr>
        </p:nvSpPr>
        <p:spPr>
          <a:xfrm>
            <a:off x="260350" y="1266823"/>
            <a:ext cx="8883650" cy="5037723"/>
          </a:xfrm>
        </p:spPr>
        <p:txBody>
          <a:bodyPr>
            <a:normAutofit/>
          </a:bodyPr>
          <a:lstStyle/>
          <a:p>
            <a:pPr marL="0" indent="0">
              <a:buNone/>
            </a:pPr>
            <a:r>
              <a:rPr lang="zh-CN" altLang="en-US" dirty="0"/>
              <a:t>    给定数据集</a:t>
            </a:r>
            <a:r>
              <a:rPr lang="en-US" altLang="zh-CN" dirty="0"/>
              <a:t>			     </a:t>
            </a:r>
            <a:r>
              <a:rPr lang="zh-CN" altLang="ar-AE" dirty="0"/>
              <a:t>，</a:t>
            </a:r>
            <a:r>
              <a:rPr lang="ar-AE" altLang="zh-CN" i="1" dirty="0">
                <a:latin typeface="Times New Roman" pitchFamily="18" charset="0"/>
                <a:cs typeface="Times New Roman" pitchFamily="18" charset="0"/>
              </a:rPr>
              <a:t> </a:t>
            </a:r>
            <a:r>
              <a:rPr lang="en-US" altLang="zh-CN" i="1" dirty="0">
                <a:latin typeface="Times New Roman" pitchFamily="18" charset="0"/>
                <a:cs typeface="Times New Roman" pitchFamily="18" charset="0"/>
              </a:rPr>
              <a:t>k</a:t>
            </a:r>
            <a:r>
              <a:rPr lang="zh-CN" altLang="en-US" dirty="0"/>
              <a:t>均值算法针对聚类所得簇划分</a:t>
            </a:r>
            <a:endParaRPr lang="en-US" altLang="zh-CN" i="1" dirty="0">
              <a:latin typeface="Times New Roman" pitchFamily="18" charset="0"/>
              <a:cs typeface="Times New Roman" pitchFamily="18" charset="0"/>
            </a:endParaRPr>
          </a:p>
          <a:p>
            <a:pPr marL="0" indent="0">
              <a:buNone/>
            </a:pPr>
            <a:r>
              <a:rPr lang="en-US" altLang="zh-CN" i="1" dirty="0">
                <a:latin typeface="Times New Roman" pitchFamily="18" charset="0"/>
                <a:cs typeface="Times New Roman" pitchFamily="18" charset="0"/>
              </a:rPr>
              <a:t>	                    </a:t>
            </a:r>
            <a:r>
              <a:rPr lang="zh-CN" altLang="en-US" dirty="0">
                <a:latin typeface="Times New Roman" pitchFamily="18" charset="0"/>
                <a:cs typeface="Times New Roman" pitchFamily="18" charset="0"/>
              </a:rPr>
              <a:t>最小化平方误差</a:t>
            </a:r>
            <a:endParaRPr lang="zh-CN" altLang="en-US" dirty="0"/>
          </a:p>
          <a:p>
            <a:endParaRPr lang="zh-CN" altLang="en-US" dirty="0"/>
          </a:p>
          <a:p>
            <a:endParaRPr lang="zh-CN" altLang="en-US" dirty="0"/>
          </a:p>
          <a:p>
            <a:pPr marL="0" indent="0">
              <a:buNone/>
            </a:pPr>
            <a:r>
              <a:rPr lang="zh-CN" altLang="en-US" dirty="0"/>
              <a:t>    其中，   是簇    的均值向量。</a:t>
            </a:r>
            <a:endParaRPr lang="en-US" altLang="zh-CN" dirty="0"/>
          </a:p>
          <a:p>
            <a:pPr marL="0" indent="0">
              <a:buNone/>
            </a:pPr>
            <a:r>
              <a:rPr lang="en-US" altLang="zh-CN" dirty="0"/>
              <a:t>       </a:t>
            </a:r>
            <a:r>
              <a:rPr lang="zh-CN" altLang="en-US" dirty="0"/>
              <a:t>值在一定程度上刻画了簇内样本围绕簇均值向量的紧密程度，   值越小，则簇内样本相似度越高。</a:t>
            </a:r>
          </a:p>
        </p:txBody>
      </p:sp>
      <p:graphicFrame>
        <p:nvGraphicFramePr>
          <p:cNvPr id="2" name="对象 1"/>
          <p:cNvGraphicFramePr>
            <a:graphicFrameLocks noChangeAspect="1"/>
          </p:cNvGraphicFramePr>
          <p:nvPr>
            <p:extLst>
              <p:ext uri="{D42A27DB-BD31-4B8C-83A1-F6EECF244321}">
                <p14:modId xmlns:p14="http://schemas.microsoft.com/office/powerpoint/2010/main" val="4170489854"/>
              </p:ext>
            </p:extLst>
          </p:nvPr>
        </p:nvGraphicFramePr>
        <p:xfrm>
          <a:off x="2221054" y="1345836"/>
          <a:ext cx="2229426" cy="288000"/>
        </p:xfrm>
        <a:graphic>
          <a:graphicData uri="http://schemas.openxmlformats.org/presentationml/2006/ole">
            <mc:AlternateContent xmlns:mc="http://schemas.openxmlformats.org/markup-compatibility/2006">
              <mc:Choice xmlns:v="urn:schemas-microsoft-com:vml" Requires="v">
                <p:oleObj name="Formula" r:id="rId2" imgW="1376280" imgH="177480" progId="Equation.Ribbit">
                  <p:embed/>
                </p:oleObj>
              </mc:Choice>
              <mc:Fallback>
                <p:oleObj name="Formula" r:id="rId2" imgW="1376280" imgH="177480" progId="Equation.Ribbit">
                  <p:embed/>
                  <p:pic>
                    <p:nvPicPr>
                      <p:cNvPr id="0" name=""/>
                      <p:cNvPicPr/>
                      <p:nvPr/>
                    </p:nvPicPr>
                    <p:blipFill>
                      <a:blip r:embed="rId3"/>
                      <a:stretch>
                        <a:fillRect/>
                      </a:stretch>
                    </p:blipFill>
                    <p:spPr>
                      <a:xfrm>
                        <a:off x="2221054" y="1345836"/>
                        <a:ext cx="2229426" cy="288000"/>
                      </a:xfrm>
                      <a:prstGeom prst="rect">
                        <a:avLst/>
                      </a:prstGeom>
                    </p:spPr>
                  </p:pic>
                </p:oleObj>
              </mc:Fallback>
            </mc:AlternateContent>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val="1440250284"/>
              </p:ext>
            </p:extLst>
          </p:nvPr>
        </p:nvGraphicFramePr>
        <p:xfrm>
          <a:off x="339860" y="1761648"/>
          <a:ext cx="2260285" cy="288000"/>
        </p:xfrm>
        <a:graphic>
          <a:graphicData uri="http://schemas.openxmlformats.org/presentationml/2006/ole">
            <mc:AlternateContent xmlns:mc="http://schemas.openxmlformats.org/markup-compatibility/2006">
              <mc:Choice xmlns:v="urn:schemas-microsoft-com:vml" Requires="v">
                <p:oleObj name="Formula" r:id="rId4" imgW="1395000" imgH="177480" progId="Equation.Ribbit">
                  <p:embed/>
                </p:oleObj>
              </mc:Choice>
              <mc:Fallback>
                <p:oleObj name="Formula" r:id="rId4" imgW="1395000" imgH="177480" progId="Equation.Ribbit">
                  <p:embed/>
                  <p:pic>
                    <p:nvPicPr>
                      <p:cNvPr id="0" name=""/>
                      <p:cNvPicPr/>
                      <p:nvPr/>
                    </p:nvPicPr>
                    <p:blipFill>
                      <a:blip r:embed="rId5"/>
                      <a:stretch>
                        <a:fillRect/>
                      </a:stretch>
                    </p:blipFill>
                    <p:spPr>
                      <a:xfrm>
                        <a:off x="339860" y="1761648"/>
                        <a:ext cx="2260285" cy="288000"/>
                      </a:xfrm>
                      <a:prstGeom prst="rect">
                        <a:avLst/>
                      </a:prstGeom>
                    </p:spPr>
                  </p:pic>
                </p:oleObj>
              </mc:Fallback>
            </mc:AlternateContent>
          </a:graphicData>
        </a:graphic>
      </p:graphicFrame>
      <p:graphicFrame>
        <p:nvGraphicFramePr>
          <p:cNvPr id="7" name="对象 6"/>
          <p:cNvGraphicFramePr>
            <a:graphicFrameLocks noChangeAspect="1"/>
          </p:cNvGraphicFramePr>
          <p:nvPr>
            <p:extLst>
              <p:ext uri="{D42A27DB-BD31-4B8C-83A1-F6EECF244321}">
                <p14:modId xmlns:p14="http://schemas.microsoft.com/office/powerpoint/2010/main" val="709420401"/>
              </p:ext>
            </p:extLst>
          </p:nvPr>
        </p:nvGraphicFramePr>
        <p:xfrm>
          <a:off x="3454798" y="2049648"/>
          <a:ext cx="2494753" cy="837933"/>
        </p:xfrm>
        <a:graphic>
          <a:graphicData uri="http://schemas.openxmlformats.org/presentationml/2006/ole">
            <mc:AlternateContent xmlns:mc="http://schemas.openxmlformats.org/markup-compatibility/2006">
              <mc:Choice xmlns:v="urn:schemas-microsoft-com:vml" Requires="v">
                <p:oleObj name="Formula" r:id="rId6" imgW="1455480" imgH="488520" progId="Equation.Ribbit">
                  <p:embed/>
                </p:oleObj>
              </mc:Choice>
              <mc:Fallback>
                <p:oleObj name="Formula" r:id="rId6" imgW="1455480" imgH="488520" progId="Equation.Ribbit">
                  <p:embed/>
                  <p:pic>
                    <p:nvPicPr>
                      <p:cNvPr id="0" name=""/>
                      <p:cNvPicPr/>
                      <p:nvPr/>
                    </p:nvPicPr>
                    <p:blipFill>
                      <a:blip r:embed="rId7"/>
                      <a:stretch>
                        <a:fillRect/>
                      </a:stretch>
                    </p:blipFill>
                    <p:spPr>
                      <a:xfrm>
                        <a:off x="3454798" y="2049648"/>
                        <a:ext cx="2494753" cy="837933"/>
                      </a:xfrm>
                      <a:prstGeom prst="rect">
                        <a:avLst/>
                      </a:prstGeom>
                    </p:spPr>
                  </p:pic>
                </p:oleObj>
              </mc:Fallback>
            </mc:AlternateContent>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val="1216381850"/>
              </p:ext>
            </p:extLst>
          </p:nvPr>
        </p:nvGraphicFramePr>
        <p:xfrm>
          <a:off x="1536953" y="3068531"/>
          <a:ext cx="311037" cy="288000"/>
        </p:xfrm>
        <a:graphic>
          <a:graphicData uri="http://schemas.openxmlformats.org/presentationml/2006/ole">
            <mc:AlternateContent xmlns:mc="http://schemas.openxmlformats.org/markup-compatibility/2006">
              <mc:Choice xmlns:v="urn:schemas-microsoft-com:vml" Requires="v">
                <p:oleObj name="Formula" r:id="rId8" imgW="129240" imgH="119520" progId="Equation.Ribbit">
                  <p:embed/>
                </p:oleObj>
              </mc:Choice>
              <mc:Fallback>
                <p:oleObj name="Formula" r:id="rId8" imgW="129240" imgH="119520" progId="Equation.Ribbit">
                  <p:embed/>
                  <p:pic>
                    <p:nvPicPr>
                      <p:cNvPr id="0" name=""/>
                      <p:cNvPicPr/>
                      <p:nvPr/>
                    </p:nvPicPr>
                    <p:blipFill>
                      <a:blip r:embed="rId9"/>
                      <a:stretch>
                        <a:fillRect/>
                      </a:stretch>
                    </p:blipFill>
                    <p:spPr>
                      <a:xfrm>
                        <a:off x="1536953" y="3068531"/>
                        <a:ext cx="311037" cy="288000"/>
                      </a:xfrm>
                      <a:prstGeom prst="rect">
                        <a:avLst/>
                      </a:prstGeom>
                    </p:spPr>
                  </p:pic>
                </p:oleObj>
              </mc:Fallback>
            </mc:AlternateContent>
          </a:graphicData>
        </a:graphic>
      </p:graphicFrame>
      <p:graphicFrame>
        <p:nvGraphicFramePr>
          <p:cNvPr id="9" name="对象 8"/>
          <p:cNvGraphicFramePr>
            <a:graphicFrameLocks noChangeAspect="1"/>
          </p:cNvGraphicFramePr>
          <p:nvPr>
            <p:extLst>
              <p:ext uri="{D42A27DB-BD31-4B8C-83A1-F6EECF244321}">
                <p14:modId xmlns:p14="http://schemas.microsoft.com/office/powerpoint/2010/main" val="2506952496"/>
              </p:ext>
            </p:extLst>
          </p:nvPr>
        </p:nvGraphicFramePr>
        <p:xfrm>
          <a:off x="2482908" y="3057034"/>
          <a:ext cx="261817" cy="288000"/>
        </p:xfrm>
        <a:graphic>
          <a:graphicData uri="http://schemas.openxmlformats.org/presentationml/2006/ole">
            <mc:AlternateContent xmlns:mc="http://schemas.openxmlformats.org/markup-compatibility/2006">
              <mc:Choice xmlns:v="urn:schemas-microsoft-com:vml" Requires="v">
                <p:oleObj name="Formula" r:id="rId10" imgW="143280" imgH="157320" progId="Equation.Ribbit">
                  <p:embed/>
                </p:oleObj>
              </mc:Choice>
              <mc:Fallback>
                <p:oleObj name="Formula" r:id="rId10" imgW="143280" imgH="157320" progId="Equation.Ribbit">
                  <p:embed/>
                  <p:pic>
                    <p:nvPicPr>
                      <p:cNvPr id="0" name=""/>
                      <p:cNvPicPr/>
                      <p:nvPr/>
                    </p:nvPicPr>
                    <p:blipFill>
                      <a:blip r:embed="rId11"/>
                      <a:stretch>
                        <a:fillRect/>
                      </a:stretch>
                    </p:blipFill>
                    <p:spPr>
                      <a:xfrm>
                        <a:off x="2482908" y="3057034"/>
                        <a:ext cx="261817" cy="288000"/>
                      </a:xfrm>
                      <a:prstGeom prst="rect">
                        <a:avLst/>
                      </a:prstGeom>
                    </p:spPr>
                  </p:pic>
                </p:oleObj>
              </mc:Fallback>
            </mc:AlternateContent>
          </a:graphicData>
        </a:graphic>
      </p:graphicFrame>
      <p:graphicFrame>
        <p:nvGraphicFramePr>
          <p:cNvPr id="10" name="对象 9"/>
          <p:cNvGraphicFramePr>
            <a:graphicFrameLocks noChangeAspect="1"/>
          </p:cNvGraphicFramePr>
          <p:nvPr>
            <p:extLst>
              <p:ext uri="{D42A27DB-BD31-4B8C-83A1-F6EECF244321}">
                <p14:modId xmlns:p14="http://schemas.microsoft.com/office/powerpoint/2010/main" val="1747622438"/>
              </p:ext>
            </p:extLst>
          </p:nvPr>
        </p:nvGraphicFramePr>
        <p:xfrm>
          <a:off x="778289" y="3484057"/>
          <a:ext cx="222682" cy="288000"/>
        </p:xfrm>
        <a:graphic>
          <a:graphicData uri="http://schemas.openxmlformats.org/presentationml/2006/ole">
            <mc:AlternateContent xmlns:mc="http://schemas.openxmlformats.org/markup-compatibility/2006">
              <mc:Choice xmlns:v="urn:schemas-microsoft-com:vml" Requires="v">
                <p:oleObj name="Formula" r:id="rId12" imgW="119520" imgH="154080" progId="Equation.Ribbit">
                  <p:embed/>
                </p:oleObj>
              </mc:Choice>
              <mc:Fallback>
                <p:oleObj name="Formula" r:id="rId12" imgW="119520" imgH="154080" progId="Equation.Ribbit">
                  <p:embed/>
                  <p:pic>
                    <p:nvPicPr>
                      <p:cNvPr id="0" name=""/>
                      <p:cNvPicPr/>
                      <p:nvPr/>
                    </p:nvPicPr>
                    <p:blipFill>
                      <a:blip r:embed="rId13"/>
                      <a:stretch>
                        <a:fillRect/>
                      </a:stretch>
                    </p:blipFill>
                    <p:spPr>
                      <a:xfrm>
                        <a:off x="778289" y="3484057"/>
                        <a:ext cx="222682" cy="288000"/>
                      </a:xfrm>
                      <a:prstGeom prst="rect">
                        <a:avLst/>
                      </a:prstGeom>
                    </p:spPr>
                  </p:pic>
                </p:oleObj>
              </mc:Fallback>
            </mc:AlternateContent>
          </a:graphicData>
        </a:graphic>
      </p:graphicFrame>
      <p:graphicFrame>
        <p:nvGraphicFramePr>
          <p:cNvPr id="11" name="对象 10"/>
          <p:cNvGraphicFramePr>
            <a:graphicFrameLocks noChangeAspect="1"/>
          </p:cNvGraphicFramePr>
          <p:nvPr>
            <p:extLst>
              <p:ext uri="{D42A27DB-BD31-4B8C-83A1-F6EECF244321}">
                <p14:modId xmlns:p14="http://schemas.microsoft.com/office/powerpoint/2010/main" val="3494432379"/>
              </p:ext>
            </p:extLst>
          </p:nvPr>
        </p:nvGraphicFramePr>
        <p:xfrm>
          <a:off x="8450988" y="3497684"/>
          <a:ext cx="222682" cy="288000"/>
        </p:xfrm>
        <a:graphic>
          <a:graphicData uri="http://schemas.openxmlformats.org/presentationml/2006/ole">
            <mc:AlternateContent xmlns:mc="http://schemas.openxmlformats.org/markup-compatibility/2006">
              <mc:Choice xmlns:v="urn:schemas-microsoft-com:vml" Requires="v">
                <p:oleObj name="Formula" r:id="rId14" imgW="119520" imgH="154080" progId="Equation.Ribbit">
                  <p:embed/>
                </p:oleObj>
              </mc:Choice>
              <mc:Fallback>
                <p:oleObj name="Formula" r:id="rId14" imgW="119520" imgH="154080" progId="Equation.Ribbit">
                  <p:embed/>
                  <p:pic>
                    <p:nvPicPr>
                      <p:cNvPr id="0" name=""/>
                      <p:cNvPicPr/>
                      <p:nvPr/>
                    </p:nvPicPr>
                    <p:blipFill>
                      <a:blip r:embed="rId13"/>
                      <a:stretch>
                        <a:fillRect/>
                      </a:stretch>
                    </p:blipFill>
                    <p:spPr>
                      <a:xfrm>
                        <a:off x="8450988" y="3497684"/>
                        <a:ext cx="222682" cy="288000"/>
                      </a:xfrm>
                      <a:prstGeom prst="rect">
                        <a:avLst/>
                      </a:prstGeom>
                    </p:spPr>
                  </p:pic>
                </p:oleObj>
              </mc:Fallback>
            </mc:AlternateContent>
          </a:graphicData>
        </a:graphic>
      </p:graphicFrame>
      <p:pic>
        <p:nvPicPr>
          <p:cNvPr id="12" name="图片 11">
            <a:extLst>
              <a:ext uri="{FF2B5EF4-FFF2-40B4-BE49-F238E27FC236}">
                <a16:creationId xmlns:a16="http://schemas.microsoft.com/office/drawing/2014/main" id="{C3B5CEC7-93DE-66D4-0F18-F167FD35E4F9}"/>
              </a:ext>
            </a:extLst>
          </p:cNvPr>
          <p:cNvPicPr>
            <a:picLocks noChangeAspect="1"/>
          </p:cNvPicPr>
          <p:nvPr/>
        </p:nvPicPr>
        <p:blipFill>
          <a:blip r:embed="rId15"/>
          <a:stretch>
            <a:fillRect/>
          </a:stretch>
        </p:blipFill>
        <p:spPr>
          <a:xfrm>
            <a:off x="4769159" y="2734861"/>
            <a:ext cx="99055" cy="139842"/>
          </a:xfrm>
          <a:prstGeom prst="rect">
            <a:avLst/>
          </a:prstGeom>
        </p:spPr>
      </p:pic>
    </p:spTree>
    <p:extLst>
      <p:ext uri="{BB962C8B-B14F-4D97-AF65-F5344CB8AC3E}">
        <p14:creationId xmlns:p14="http://schemas.microsoft.com/office/powerpoint/2010/main" val="26576458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t>原型聚类</a:t>
            </a:r>
            <a:r>
              <a:rPr lang="en-US" altLang="zh-CN" dirty="0"/>
              <a:t> – </a:t>
            </a:r>
            <a:r>
              <a:rPr lang="en-US" altLang="zh-CN" i="1" dirty="0">
                <a:latin typeface="Times New Roman" pitchFamily="18" charset="0"/>
                <a:cs typeface="Times New Roman" pitchFamily="18" charset="0"/>
              </a:rPr>
              <a:t>k</a:t>
            </a:r>
            <a:r>
              <a:rPr lang="zh-CN" altLang="en-US" dirty="0"/>
              <a:t>均值算法</a:t>
            </a:r>
          </a:p>
        </p:txBody>
      </p:sp>
      <p:sp>
        <p:nvSpPr>
          <p:cNvPr id="5" name="内容占位符 4"/>
          <p:cNvSpPr>
            <a:spLocks noGrp="1"/>
          </p:cNvSpPr>
          <p:nvPr>
            <p:ph idx="1"/>
          </p:nvPr>
        </p:nvSpPr>
        <p:spPr>
          <a:xfrm>
            <a:off x="260350" y="1266823"/>
            <a:ext cx="8883650" cy="5037723"/>
          </a:xfrm>
        </p:spPr>
        <p:txBody>
          <a:bodyPr>
            <a:normAutofit/>
          </a:bodyPr>
          <a:lstStyle/>
          <a:p>
            <a:pPr marL="0" indent="0">
              <a:buNone/>
            </a:pPr>
            <a:r>
              <a:rPr lang="zh-CN" altLang="en-US" dirty="0"/>
              <a:t>    给定数据集</a:t>
            </a:r>
            <a:r>
              <a:rPr lang="en-US" altLang="zh-CN" dirty="0"/>
              <a:t>			     </a:t>
            </a:r>
            <a:r>
              <a:rPr lang="zh-CN" altLang="ar-AE" dirty="0"/>
              <a:t>，</a:t>
            </a:r>
            <a:r>
              <a:rPr lang="ar-AE" altLang="zh-CN" i="1" dirty="0">
                <a:latin typeface="Times New Roman" pitchFamily="18" charset="0"/>
                <a:cs typeface="Times New Roman" pitchFamily="18" charset="0"/>
              </a:rPr>
              <a:t> </a:t>
            </a:r>
            <a:r>
              <a:rPr lang="en-US" altLang="zh-CN" i="1" dirty="0">
                <a:latin typeface="Times New Roman" pitchFamily="18" charset="0"/>
                <a:cs typeface="Times New Roman" pitchFamily="18" charset="0"/>
              </a:rPr>
              <a:t>k</a:t>
            </a:r>
            <a:r>
              <a:rPr lang="zh-CN" altLang="en-US" dirty="0"/>
              <a:t>均值算法针对聚类所得簇划分</a:t>
            </a:r>
            <a:endParaRPr lang="en-US" altLang="zh-CN" i="1" dirty="0">
              <a:latin typeface="Times New Roman" pitchFamily="18" charset="0"/>
              <a:cs typeface="Times New Roman" pitchFamily="18" charset="0"/>
            </a:endParaRPr>
          </a:p>
          <a:p>
            <a:pPr marL="0" indent="0">
              <a:buNone/>
            </a:pPr>
            <a:r>
              <a:rPr lang="en-US" altLang="zh-CN" i="1" dirty="0">
                <a:latin typeface="Times New Roman" pitchFamily="18" charset="0"/>
                <a:cs typeface="Times New Roman" pitchFamily="18" charset="0"/>
              </a:rPr>
              <a:t>	                    </a:t>
            </a:r>
            <a:r>
              <a:rPr lang="zh-CN" altLang="en-US" dirty="0">
                <a:latin typeface="Times New Roman" pitchFamily="18" charset="0"/>
                <a:cs typeface="Times New Roman" pitchFamily="18" charset="0"/>
              </a:rPr>
              <a:t>最小化平方误差</a:t>
            </a:r>
            <a:endParaRPr lang="zh-CN" altLang="en-US" dirty="0"/>
          </a:p>
          <a:p>
            <a:endParaRPr lang="zh-CN" altLang="en-US" dirty="0"/>
          </a:p>
          <a:p>
            <a:endParaRPr lang="zh-CN" altLang="en-US" dirty="0"/>
          </a:p>
          <a:p>
            <a:pPr marL="0" indent="0">
              <a:buNone/>
            </a:pPr>
            <a:r>
              <a:rPr lang="zh-CN" altLang="en-US" dirty="0"/>
              <a:t>    其中，   是簇    的均值向量。</a:t>
            </a:r>
            <a:endParaRPr lang="en-US" altLang="zh-CN" dirty="0"/>
          </a:p>
          <a:p>
            <a:pPr marL="0" indent="0">
              <a:buNone/>
            </a:pPr>
            <a:r>
              <a:rPr lang="en-US" altLang="zh-CN" dirty="0"/>
              <a:t>       </a:t>
            </a:r>
            <a:r>
              <a:rPr lang="zh-CN" altLang="en-US" dirty="0"/>
              <a:t>值在一定程度上刻画了簇内样本围绕簇均值向量的紧密程度，   值越小，则簇内样本相似度越高。</a:t>
            </a:r>
            <a:endParaRPr lang="en-US" altLang="zh-CN" dirty="0"/>
          </a:p>
          <a:p>
            <a:r>
              <a:rPr lang="zh-CN" altLang="en-US" dirty="0"/>
              <a:t>算法流程（迭代优化）：</a:t>
            </a:r>
            <a:endParaRPr lang="zh-CN" altLang="en-US" sz="1100" dirty="0"/>
          </a:p>
          <a:p>
            <a:pPr lvl="2">
              <a:buNone/>
            </a:pPr>
            <a:r>
              <a:rPr lang="zh-CN" altLang="en-US" b="1" dirty="0"/>
              <a:t>初始化每个簇的均值向量</a:t>
            </a:r>
          </a:p>
          <a:p>
            <a:pPr lvl="2">
              <a:buNone/>
            </a:pPr>
            <a:r>
              <a:rPr lang="en-US" altLang="zh-CN" b="1" dirty="0"/>
              <a:t>repeat</a:t>
            </a:r>
          </a:p>
          <a:p>
            <a:pPr lvl="2">
              <a:buNone/>
            </a:pPr>
            <a:r>
              <a:rPr lang="en-US" altLang="en-US" dirty="0"/>
              <a:t>	1. </a:t>
            </a:r>
            <a:r>
              <a:rPr lang="zh-CN" altLang="en-US" dirty="0"/>
              <a:t>（更新）簇划分；</a:t>
            </a:r>
          </a:p>
          <a:p>
            <a:pPr lvl="2">
              <a:buNone/>
            </a:pPr>
            <a:r>
              <a:rPr lang="zh-CN" altLang="en-US" dirty="0"/>
              <a:t>	</a:t>
            </a:r>
            <a:r>
              <a:rPr lang="en-US" altLang="zh-CN" dirty="0"/>
              <a:t>2.  </a:t>
            </a:r>
            <a:r>
              <a:rPr lang="zh-CN" altLang="en-US" dirty="0"/>
              <a:t>计算每个簇的均值向量</a:t>
            </a:r>
          </a:p>
          <a:p>
            <a:pPr lvl="2">
              <a:buNone/>
            </a:pPr>
            <a:r>
              <a:rPr lang="en-US" altLang="zh-CN" b="1" dirty="0"/>
              <a:t>until </a:t>
            </a:r>
            <a:r>
              <a:rPr lang="zh-CN" altLang="en-US" dirty="0"/>
              <a:t>当前均值向量均未更新</a:t>
            </a:r>
          </a:p>
        </p:txBody>
      </p:sp>
      <p:graphicFrame>
        <p:nvGraphicFramePr>
          <p:cNvPr id="2" name="对象 1"/>
          <p:cNvGraphicFramePr>
            <a:graphicFrameLocks noChangeAspect="1"/>
          </p:cNvGraphicFramePr>
          <p:nvPr/>
        </p:nvGraphicFramePr>
        <p:xfrm>
          <a:off x="2221054" y="1345836"/>
          <a:ext cx="2229426" cy="288000"/>
        </p:xfrm>
        <a:graphic>
          <a:graphicData uri="http://schemas.openxmlformats.org/presentationml/2006/ole">
            <mc:AlternateContent xmlns:mc="http://schemas.openxmlformats.org/markup-compatibility/2006">
              <mc:Choice xmlns:v="urn:schemas-microsoft-com:vml" Requires="v">
                <p:oleObj name="Formula" r:id="rId2" imgW="1376280" imgH="177480" progId="Equation.Ribbit">
                  <p:embed/>
                </p:oleObj>
              </mc:Choice>
              <mc:Fallback>
                <p:oleObj name="Formula" r:id="rId2" imgW="1376280" imgH="177480" progId="Equation.Ribbit">
                  <p:embed/>
                  <p:pic>
                    <p:nvPicPr>
                      <p:cNvPr id="0" name=""/>
                      <p:cNvPicPr/>
                      <p:nvPr/>
                    </p:nvPicPr>
                    <p:blipFill>
                      <a:blip r:embed="rId3"/>
                      <a:stretch>
                        <a:fillRect/>
                      </a:stretch>
                    </p:blipFill>
                    <p:spPr>
                      <a:xfrm>
                        <a:off x="2221054" y="1345836"/>
                        <a:ext cx="2229426" cy="288000"/>
                      </a:xfrm>
                      <a:prstGeom prst="rect">
                        <a:avLst/>
                      </a:prstGeom>
                    </p:spPr>
                  </p:pic>
                </p:oleObj>
              </mc:Fallback>
            </mc:AlternateContent>
          </a:graphicData>
        </a:graphic>
      </p:graphicFrame>
      <p:graphicFrame>
        <p:nvGraphicFramePr>
          <p:cNvPr id="6" name="对象 5"/>
          <p:cNvGraphicFramePr>
            <a:graphicFrameLocks noChangeAspect="1"/>
          </p:cNvGraphicFramePr>
          <p:nvPr/>
        </p:nvGraphicFramePr>
        <p:xfrm>
          <a:off x="339860" y="1761648"/>
          <a:ext cx="2260285" cy="288000"/>
        </p:xfrm>
        <a:graphic>
          <a:graphicData uri="http://schemas.openxmlformats.org/presentationml/2006/ole">
            <mc:AlternateContent xmlns:mc="http://schemas.openxmlformats.org/markup-compatibility/2006">
              <mc:Choice xmlns:v="urn:schemas-microsoft-com:vml" Requires="v">
                <p:oleObj name="Formula" r:id="rId4" imgW="1395000" imgH="177480" progId="Equation.Ribbit">
                  <p:embed/>
                </p:oleObj>
              </mc:Choice>
              <mc:Fallback>
                <p:oleObj name="Formula" r:id="rId4" imgW="1395000" imgH="177480" progId="Equation.Ribbit">
                  <p:embed/>
                  <p:pic>
                    <p:nvPicPr>
                      <p:cNvPr id="0" name=""/>
                      <p:cNvPicPr/>
                      <p:nvPr/>
                    </p:nvPicPr>
                    <p:blipFill>
                      <a:blip r:embed="rId5"/>
                      <a:stretch>
                        <a:fillRect/>
                      </a:stretch>
                    </p:blipFill>
                    <p:spPr>
                      <a:xfrm>
                        <a:off x="339860" y="1761648"/>
                        <a:ext cx="2260285" cy="288000"/>
                      </a:xfrm>
                      <a:prstGeom prst="rect">
                        <a:avLst/>
                      </a:prstGeom>
                    </p:spPr>
                  </p:pic>
                </p:oleObj>
              </mc:Fallback>
            </mc:AlternateContent>
          </a:graphicData>
        </a:graphic>
      </p:graphicFrame>
      <p:graphicFrame>
        <p:nvGraphicFramePr>
          <p:cNvPr id="8" name="对象 7"/>
          <p:cNvGraphicFramePr>
            <a:graphicFrameLocks noChangeAspect="1"/>
          </p:cNvGraphicFramePr>
          <p:nvPr/>
        </p:nvGraphicFramePr>
        <p:xfrm>
          <a:off x="1536953" y="3068531"/>
          <a:ext cx="311037" cy="288000"/>
        </p:xfrm>
        <a:graphic>
          <a:graphicData uri="http://schemas.openxmlformats.org/presentationml/2006/ole">
            <mc:AlternateContent xmlns:mc="http://schemas.openxmlformats.org/markup-compatibility/2006">
              <mc:Choice xmlns:v="urn:schemas-microsoft-com:vml" Requires="v">
                <p:oleObj name="Formula" r:id="rId6" imgW="129240" imgH="119520" progId="Equation.Ribbit">
                  <p:embed/>
                </p:oleObj>
              </mc:Choice>
              <mc:Fallback>
                <p:oleObj name="Formula" r:id="rId6" imgW="129240" imgH="119520" progId="Equation.Ribbit">
                  <p:embed/>
                  <p:pic>
                    <p:nvPicPr>
                      <p:cNvPr id="0" name=""/>
                      <p:cNvPicPr/>
                      <p:nvPr/>
                    </p:nvPicPr>
                    <p:blipFill>
                      <a:blip r:embed="rId7"/>
                      <a:stretch>
                        <a:fillRect/>
                      </a:stretch>
                    </p:blipFill>
                    <p:spPr>
                      <a:xfrm>
                        <a:off x="1536953" y="3068531"/>
                        <a:ext cx="311037" cy="288000"/>
                      </a:xfrm>
                      <a:prstGeom prst="rect">
                        <a:avLst/>
                      </a:prstGeom>
                    </p:spPr>
                  </p:pic>
                </p:oleObj>
              </mc:Fallback>
            </mc:AlternateContent>
          </a:graphicData>
        </a:graphic>
      </p:graphicFrame>
      <p:graphicFrame>
        <p:nvGraphicFramePr>
          <p:cNvPr id="9" name="对象 8"/>
          <p:cNvGraphicFramePr>
            <a:graphicFrameLocks noChangeAspect="1"/>
          </p:cNvGraphicFramePr>
          <p:nvPr/>
        </p:nvGraphicFramePr>
        <p:xfrm>
          <a:off x="2482908" y="3057034"/>
          <a:ext cx="261817" cy="288000"/>
        </p:xfrm>
        <a:graphic>
          <a:graphicData uri="http://schemas.openxmlformats.org/presentationml/2006/ole">
            <mc:AlternateContent xmlns:mc="http://schemas.openxmlformats.org/markup-compatibility/2006">
              <mc:Choice xmlns:v="urn:schemas-microsoft-com:vml" Requires="v">
                <p:oleObj name="Formula" r:id="rId8" imgW="143280" imgH="157320" progId="Equation.Ribbit">
                  <p:embed/>
                </p:oleObj>
              </mc:Choice>
              <mc:Fallback>
                <p:oleObj name="Formula" r:id="rId8" imgW="143280" imgH="157320" progId="Equation.Ribbit">
                  <p:embed/>
                  <p:pic>
                    <p:nvPicPr>
                      <p:cNvPr id="0" name=""/>
                      <p:cNvPicPr/>
                      <p:nvPr/>
                    </p:nvPicPr>
                    <p:blipFill>
                      <a:blip r:embed="rId9"/>
                      <a:stretch>
                        <a:fillRect/>
                      </a:stretch>
                    </p:blipFill>
                    <p:spPr>
                      <a:xfrm>
                        <a:off x="2482908" y="3057034"/>
                        <a:ext cx="261817" cy="288000"/>
                      </a:xfrm>
                      <a:prstGeom prst="rect">
                        <a:avLst/>
                      </a:prstGeom>
                    </p:spPr>
                  </p:pic>
                </p:oleObj>
              </mc:Fallback>
            </mc:AlternateContent>
          </a:graphicData>
        </a:graphic>
      </p:graphicFrame>
      <p:graphicFrame>
        <p:nvGraphicFramePr>
          <p:cNvPr id="10" name="对象 9"/>
          <p:cNvGraphicFramePr>
            <a:graphicFrameLocks noChangeAspect="1"/>
          </p:cNvGraphicFramePr>
          <p:nvPr/>
        </p:nvGraphicFramePr>
        <p:xfrm>
          <a:off x="778289" y="3484057"/>
          <a:ext cx="222682" cy="288000"/>
        </p:xfrm>
        <a:graphic>
          <a:graphicData uri="http://schemas.openxmlformats.org/presentationml/2006/ole">
            <mc:AlternateContent xmlns:mc="http://schemas.openxmlformats.org/markup-compatibility/2006">
              <mc:Choice xmlns:v="urn:schemas-microsoft-com:vml" Requires="v">
                <p:oleObj name="Formula" r:id="rId10" imgW="119520" imgH="154080" progId="Equation.Ribbit">
                  <p:embed/>
                </p:oleObj>
              </mc:Choice>
              <mc:Fallback>
                <p:oleObj name="Formula" r:id="rId10" imgW="119520" imgH="154080" progId="Equation.Ribbit">
                  <p:embed/>
                  <p:pic>
                    <p:nvPicPr>
                      <p:cNvPr id="0" name=""/>
                      <p:cNvPicPr/>
                      <p:nvPr/>
                    </p:nvPicPr>
                    <p:blipFill>
                      <a:blip r:embed="rId11"/>
                      <a:stretch>
                        <a:fillRect/>
                      </a:stretch>
                    </p:blipFill>
                    <p:spPr>
                      <a:xfrm>
                        <a:off x="778289" y="3484057"/>
                        <a:ext cx="222682" cy="288000"/>
                      </a:xfrm>
                      <a:prstGeom prst="rect">
                        <a:avLst/>
                      </a:prstGeom>
                    </p:spPr>
                  </p:pic>
                </p:oleObj>
              </mc:Fallback>
            </mc:AlternateContent>
          </a:graphicData>
        </a:graphic>
      </p:graphicFrame>
      <p:graphicFrame>
        <p:nvGraphicFramePr>
          <p:cNvPr id="11" name="对象 10"/>
          <p:cNvGraphicFramePr>
            <a:graphicFrameLocks noChangeAspect="1"/>
          </p:cNvGraphicFramePr>
          <p:nvPr/>
        </p:nvGraphicFramePr>
        <p:xfrm>
          <a:off x="8450988" y="3497684"/>
          <a:ext cx="222682" cy="288000"/>
        </p:xfrm>
        <a:graphic>
          <a:graphicData uri="http://schemas.openxmlformats.org/presentationml/2006/ole">
            <mc:AlternateContent xmlns:mc="http://schemas.openxmlformats.org/markup-compatibility/2006">
              <mc:Choice xmlns:v="urn:schemas-microsoft-com:vml" Requires="v">
                <p:oleObj name="Formula" r:id="rId12" imgW="119520" imgH="154080" progId="Equation.Ribbit">
                  <p:embed/>
                </p:oleObj>
              </mc:Choice>
              <mc:Fallback>
                <p:oleObj name="Formula" r:id="rId12" imgW="119520" imgH="154080" progId="Equation.Ribbit">
                  <p:embed/>
                  <p:pic>
                    <p:nvPicPr>
                      <p:cNvPr id="0" name=""/>
                      <p:cNvPicPr/>
                      <p:nvPr/>
                    </p:nvPicPr>
                    <p:blipFill>
                      <a:blip r:embed="rId11"/>
                      <a:stretch>
                        <a:fillRect/>
                      </a:stretch>
                    </p:blipFill>
                    <p:spPr>
                      <a:xfrm>
                        <a:off x="8450988" y="3497684"/>
                        <a:ext cx="222682" cy="288000"/>
                      </a:xfrm>
                      <a:prstGeom prst="rect">
                        <a:avLst/>
                      </a:prstGeom>
                    </p:spPr>
                  </p:pic>
                </p:oleObj>
              </mc:Fallback>
            </mc:AlternateContent>
          </a:graphicData>
        </a:graphic>
      </p:graphicFrame>
      <p:graphicFrame>
        <p:nvGraphicFramePr>
          <p:cNvPr id="12" name="对象 11"/>
          <p:cNvGraphicFramePr>
            <a:graphicFrameLocks noChangeAspect="1"/>
          </p:cNvGraphicFramePr>
          <p:nvPr>
            <p:extLst>
              <p:ext uri="{D42A27DB-BD31-4B8C-83A1-F6EECF244321}">
                <p14:modId xmlns:p14="http://schemas.microsoft.com/office/powerpoint/2010/main" val="88779136"/>
              </p:ext>
            </p:extLst>
          </p:nvPr>
        </p:nvGraphicFramePr>
        <p:xfrm>
          <a:off x="3454798" y="2049648"/>
          <a:ext cx="2494753" cy="837933"/>
        </p:xfrm>
        <a:graphic>
          <a:graphicData uri="http://schemas.openxmlformats.org/presentationml/2006/ole">
            <mc:AlternateContent xmlns:mc="http://schemas.openxmlformats.org/markup-compatibility/2006">
              <mc:Choice xmlns:v="urn:schemas-microsoft-com:vml" Requires="v">
                <p:oleObj name="Formula" r:id="rId13" imgW="1455480" imgH="488520" progId="Equation.Ribbit">
                  <p:embed/>
                </p:oleObj>
              </mc:Choice>
              <mc:Fallback>
                <p:oleObj name="Formula" r:id="rId13" imgW="1455480" imgH="488520" progId="Equation.Ribbit">
                  <p:embed/>
                  <p:pic>
                    <p:nvPicPr>
                      <p:cNvPr id="0" name=""/>
                      <p:cNvPicPr/>
                      <p:nvPr/>
                    </p:nvPicPr>
                    <p:blipFill>
                      <a:blip r:embed="rId14"/>
                      <a:stretch>
                        <a:fillRect/>
                      </a:stretch>
                    </p:blipFill>
                    <p:spPr>
                      <a:xfrm>
                        <a:off x="3454798" y="2049648"/>
                        <a:ext cx="2494753" cy="837933"/>
                      </a:xfrm>
                      <a:prstGeom prst="rect">
                        <a:avLst/>
                      </a:prstGeom>
                    </p:spPr>
                  </p:pic>
                </p:oleObj>
              </mc:Fallback>
            </mc:AlternateContent>
          </a:graphicData>
        </a:graphic>
      </p:graphicFrame>
    </p:spTree>
    <p:extLst>
      <p:ext uri="{BB962C8B-B14F-4D97-AF65-F5344CB8AC3E}">
        <p14:creationId xmlns:p14="http://schemas.microsoft.com/office/powerpoint/2010/main" val="15269567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t>原型聚类</a:t>
            </a:r>
            <a:r>
              <a:rPr lang="en-US" altLang="zh-CN" dirty="0"/>
              <a:t> – </a:t>
            </a:r>
            <a:r>
              <a:rPr lang="en-US" altLang="zh-CN" i="1" dirty="0">
                <a:latin typeface="Times New Roman" pitchFamily="18" charset="0"/>
                <a:cs typeface="Times New Roman" pitchFamily="18" charset="0"/>
              </a:rPr>
              <a:t>k</a:t>
            </a:r>
            <a:r>
              <a:rPr lang="zh-CN" altLang="en-US" dirty="0"/>
              <a:t>均值算法</a:t>
            </a:r>
          </a:p>
        </p:txBody>
      </p:sp>
      <p:sp>
        <p:nvSpPr>
          <p:cNvPr id="5" name="内容占位符 4"/>
          <p:cNvSpPr>
            <a:spLocks noGrp="1"/>
          </p:cNvSpPr>
          <p:nvPr>
            <p:ph idx="1"/>
          </p:nvPr>
        </p:nvSpPr>
        <p:spPr>
          <a:xfrm>
            <a:off x="260350" y="1266824"/>
            <a:ext cx="8616950" cy="4854576"/>
          </a:xfrm>
        </p:spPr>
        <p:txBody>
          <a:bodyPr/>
          <a:lstStyle/>
          <a:p>
            <a:r>
              <a:rPr altLang="en-US" dirty="0"/>
              <a:t>算法伪代码：</a:t>
            </a:r>
            <a:endParaRPr lang="en-US" altLang="en-US" dirty="0"/>
          </a:p>
        </p:txBody>
      </p:sp>
      <p:pic>
        <p:nvPicPr>
          <p:cNvPr id="71683" name="Picture 3" descr="G:\Users\lamda\Desktop\figures\kmeans_algo.png"/>
          <p:cNvPicPr>
            <a:picLocks noChangeAspect="1" noChangeArrowheads="1"/>
          </p:cNvPicPr>
          <p:nvPr/>
        </p:nvPicPr>
        <p:blipFill>
          <a:blip r:embed="rId2" cstate="print"/>
          <a:srcRect/>
          <a:stretch>
            <a:fillRect/>
          </a:stretch>
        </p:blipFill>
        <p:spPr bwMode="auto">
          <a:xfrm>
            <a:off x="1755320" y="1651001"/>
            <a:ext cx="5851979" cy="4570776"/>
          </a:xfrm>
          <a:prstGeom prst="rect">
            <a:avLst/>
          </a:prstGeom>
          <a:noFill/>
        </p:spPr>
      </p:pic>
    </p:spTree>
    <p:extLst>
      <p:ext uri="{BB962C8B-B14F-4D97-AF65-F5344CB8AC3E}">
        <p14:creationId xmlns:p14="http://schemas.microsoft.com/office/powerpoint/2010/main" val="34900179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文本占位符 2"/>
          <p:cNvSpPr>
            <a:spLocks noGrp="1"/>
          </p:cNvSpPr>
          <p:nvPr>
            <p:ph type="body" idx="1"/>
          </p:nvPr>
        </p:nvSpPr>
        <p:spPr>
          <a:xfrm>
            <a:off x="339691" y="200025"/>
            <a:ext cx="7885510" cy="514350"/>
          </a:xfrm>
        </p:spPr>
        <p:txBody>
          <a:bodyPr vert="horz" lIns="91440" tIns="45720" rIns="91440" bIns="45720" rtlCol="0" anchor="ctr">
            <a:normAutofit fontScale="92500" lnSpcReduction="10000"/>
          </a:bodyPr>
          <a:lstStyle/>
          <a:p>
            <a:pPr>
              <a:spcBef>
                <a:spcPct val="0"/>
              </a:spcBef>
            </a:pPr>
            <a:r>
              <a:rPr lang="en-US" altLang="zh-CN" sz="3600" b="1" dirty="0" err="1">
                <a:solidFill>
                  <a:schemeClr val="accent1"/>
                </a:solidFill>
                <a:effectLst>
                  <a:outerShdw blurRad="38100" dist="38100" dir="2700000" algn="tl">
                    <a:srgbClr val="000000">
                      <a:alpha val="43137"/>
                    </a:srgbClr>
                  </a:outerShdw>
                </a:effectLst>
                <a:ea typeface="幼圆" panose="02010509060101010101" pitchFamily="49" charset="-122"/>
                <a:cs typeface="+mj-cs"/>
              </a:rPr>
              <a:t>KMeans</a:t>
            </a:r>
            <a:r>
              <a:rPr altLang="en-US" sz="3600" b="1" dirty="0">
                <a:solidFill>
                  <a:schemeClr val="accent1"/>
                </a:solidFill>
                <a:effectLst>
                  <a:outerShdw blurRad="38100" dist="38100" dir="2700000" algn="tl">
                    <a:srgbClr val="000000">
                      <a:alpha val="43137"/>
                    </a:srgbClr>
                  </a:outerShdw>
                </a:effectLst>
                <a:ea typeface="幼圆" panose="02010509060101010101" pitchFamily="49" charset="-122"/>
                <a:cs typeface="+mj-cs"/>
              </a:rPr>
              <a:t>算法</a:t>
            </a:r>
          </a:p>
        </p:txBody>
      </p:sp>
      <p:sp>
        <p:nvSpPr>
          <p:cNvPr id="10" name="内容占位符 9"/>
          <p:cNvSpPr>
            <a:spLocks noGrp="1"/>
          </p:cNvSpPr>
          <p:nvPr>
            <p:ph sz="half" idx="2"/>
          </p:nvPr>
        </p:nvSpPr>
        <p:spPr>
          <a:xfrm>
            <a:off x="244596" y="1068766"/>
            <a:ext cx="8371284" cy="5265773"/>
          </a:xfrm>
        </p:spPr>
        <p:txBody>
          <a:bodyPr>
            <a:noAutofit/>
          </a:bodyPr>
          <a:lstStyle/>
          <a:p>
            <a:pPr eaLnBrk="1" hangingPunct="1">
              <a:lnSpc>
                <a:spcPct val="150000"/>
              </a:lnSpc>
              <a:defRPr/>
            </a:pPr>
            <a:r>
              <a:rPr altLang="en-US" sz="2000" dirty="0">
                <a:latin typeface="+mn-ea"/>
                <a:ea typeface="+mn-ea"/>
              </a:rPr>
              <a:t>首先随机选择</a:t>
            </a:r>
            <a:r>
              <a:rPr lang="en-US" altLang="zh-CN" sz="2000" dirty="0">
                <a:latin typeface="+mn-ea"/>
                <a:ea typeface="+mn-ea"/>
              </a:rPr>
              <a:t>K</a:t>
            </a:r>
            <a:r>
              <a:rPr altLang="en-US" sz="2000" dirty="0">
                <a:latin typeface="+mn-ea"/>
                <a:ea typeface="+mn-ea"/>
              </a:rPr>
              <a:t>个对象作为初始的</a:t>
            </a:r>
            <a:r>
              <a:rPr lang="en-US" altLang="zh-CN" sz="2000" dirty="0">
                <a:latin typeface="+mn-ea"/>
                <a:ea typeface="+mn-ea"/>
              </a:rPr>
              <a:t>K</a:t>
            </a:r>
            <a:r>
              <a:rPr altLang="en-US" sz="2000" dirty="0">
                <a:latin typeface="+mn-ea"/>
                <a:ea typeface="+mn-ea"/>
              </a:rPr>
              <a:t>个簇的质心。对剩余的每个对象，根据其与各个质心的距离，将它赋给最近的簇，然后重新计算每个簇的质心。该过程重复迭代，直到准则函数收敛。</a:t>
            </a:r>
            <a:endParaRPr lang="en-US" altLang="zh-CN" sz="2000" dirty="0">
              <a:latin typeface="+mn-ea"/>
              <a:ea typeface="+mn-ea"/>
            </a:endParaRPr>
          </a:p>
          <a:p>
            <a:pPr eaLnBrk="1" hangingPunct="1">
              <a:lnSpc>
                <a:spcPct val="150000"/>
              </a:lnSpc>
              <a:defRPr/>
            </a:pPr>
            <a:r>
              <a:rPr altLang="en-US" sz="2000" dirty="0" err="1">
                <a:latin typeface="+mn-ea"/>
                <a:ea typeface="+mn-ea"/>
              </a:rPr>
              <a:t>通常采用的</a:t>
            </a:r>
            <a:r>
              <a:rPr lang="zh-CN" altLang="en-US" sz="2000" dirty="0">
                <a:latin typeface="+mn-ea"/>
                <a:ea typeface="+mn-ea"/>
              </a:rPr>
              <a:t>距离公式</a:t>
            </a:r>
            <a:r>
              <a:rPr altLang="en-US" sz="2000" dirty="0">
                <a:latin typeface="+mn-ea"/>
                <a:ea typeface="+mn-ea"/>
              </a:rPr>
              <a:t>为</a:t>
            </a:r>
            <a:r>
              <a:rPr lang="zh-CN" altLang="en-US" sz="2000" dirty="0">
                <a:latin typeface="+mn-ea"/>
                <a:ea typeface="+mn-ea"/>
              </a:rPr>
              <a:t>欧氏距离计算公式：</a:t>
            </a:r>
            <a:endParaRPr lang="en-US" altLang="zh-CN" sz="2000" dirty="0">
              <a:latin typeface="+mn-ea"/>
              <a:ea typeface="+mn-ea"/>
            </a:endParaRPr>
          </a:p>
          <a:p>
            <a:pPr marL="0" indent="0" eaLnBrk="1" hangingPunct="1">
              <a:lnSpc>
                <a:spcPct val="150000"/>
              </a:lnSpc>
              <a:buNone/>
              <a:defRPr/>
            </a:pPr>
            <a:endParaRPr lang="en-US" altLang="zh-CN" sz="2000" dirty="0">
              <a:latin typeface="+mn-ea"/>
              <a:ea typeface="+mn-ea"/>
            </a:endParaRPr>
          </a:p>
          <a:p>
            <a:pPr eaLnBrk="1" hangingPunct="1">
              <a:lnSpc>
                <a:spcPct val="150000"/>
              </a:lnSpc>
              <a:defRPr/>
            </a:pPr>
            <a:endParaRPr lang="en-US" altLang="en-US" sz="2000" dirty="0">
              <a:latin typeface="+mn-ea"/>
              <a:ea typeface="+mn-ea"/>
            </a:endParaRPr>
          </a:p>
        </p:txBody>
      </p:sp>
      <p:graphicFrame>
        <p:nvGraphicFramePr>
          <p:cNvPr id="6" name="对象 5">
            <a:extLst>
              <a:ext uri="{FF2B5EF4-FFF2-40B4-BE49-F238E27FC236}">
                <a16:creationId xmlns:a16="http://schemas.microsoft.com/office/drawing/2014/main" id="{C32FBFF4-D8F6-B33E-9DBC-F5F9FA5D246B}"/>
              </a:ext>
            </a:extLst>
          </p:cNvPr>
          <p:cNvGraphicFramePr>
            <a:graphicFrameLocks noChangeAspect="1"/>
          </p:cNvGraphicFramePr>
          <p:nvPr>
            <p:extLst>
              <p:ext uri="{D42A27DB-BD31-4B8C-83A1-F6EECF244321}">
                <p14:modId xmlns:p14="http://schemas.microsoft.com/office/powerpoint/2010/main" val="3242133366"/>
              </p:ext>
            </p:extLst>
          </p:nvPr>
        </p:nvGraphicFramePr>
        <p:xfrm>
          <a:off x="2603313" y="3255899"/>
          <a:ext cx="3653849" cy="891506"/>
        </p:xfrm>
        <a:graphic>
          <a:graphicData uri="http://schemas.openxmlformats.org/presentationml/2006/ole">
            <mc:AlternateContent xmlns:mc="http://schemas.openxmlformats.org/markup-compatibility/2006">
              <mc:Choice xmlns:v="urn:schemas-microsoft-com:vml" Requires="v">
                <p:oleObj name="Formula" r:id="rId2" imgW="2180160" imgH="532440" progId="Equation.Ribbit">
                  <p:embed/>
                </p:oleObj>
              </mc:Choice>
              <mc:Fallback>
                <p:oleObj name="Formula" r:id="rId2" imgW="2180160" imgH="532440" progId="Equation.Ribbit">
                  <p:embed/>
                  <p:pic>
                    <p:nvPicPr>
                      <p:cNvPr id="9" name="对象 8"/>
                      <p:cNvPicPr/>
                      <p:nvPr/>
                    </p:nvPicPr>
                    <p:blipFill>
                      <a:blip r:embed="rId3"/>
                      <a:stretch>
                        <a:fillRect/>
                      </a:stretch>
                    </p:blipFill>
                    <p:spPr>
                      <a:xfrm>
                        <a:off x="2603313" y="3255899"/>
                        <a:ext cx="3653849" cy="891506"/>
                      </a:xfrm>
                      <a:prstGeom prst="rect">
                        <a:avLst/>
                      </a:prstGeom>
                    </p:spPr>
                  </p:pic>
                </p:oleObj>
              </mc:Fallback>
            </mc:AlternateContent>
          </a:graphicData>
        </a:graphic>
      </p:graphicFrame>
    </p:spTree>
    <p:extLst>
      <p:ext uri="{BB962C8B-B14F-4D97-AF65-F5344CB8AC3E}">
        <p14:creationId xmlns:p14="http://schemas.microsoft.com/office/powerpoint/2010/main" val="144488681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wipe(down)">
                                      <p:cBhvr>
                                        <p:cTn id="7" dur="500"/>
                                        <p:tgtEl>
                                          <p:spTgt spid="10">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0">
                                            <p:txEl>
                                              <p:pRg st="1" end="1"/>
                                            </p:txEl>
                                          </p:spTgt>
                                        </p:tgtEl>
                                        <p:attrNameLst>
                                          <p:attrName>style.visibility</p:attrName>
                                        </p:attrNameLst>
                                      </p:cBhvr>
                                      <p:to>
                                        <p:strVal val="visible"/>
                                      </p:to>
                                    </p:set>
                                    <p:animEffect transition="in" filter="wipe(down)">
                                      <p:cBhvr>
                                        <p:cTn id="12" dur="500"/>
                                        <p:tgtEl>
                                          <p:spTgt spid="10">
                                            <p:txEl>
                                              <p:pRg st="1" end="1"/>
                                            </p:txEl>
                                          </p:spTgt>
                                        </p:tgtEl>
                                      </p:cBhvr>
                                    </p:animEffec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flipV="1">
            <a:off x="7002066" y="1347788"/>
            <a:ext cx="998934" cy="17860"/>
          </a:xfrm>
          <a:prstGeom prst="line">
            <a:avLst/>
          </a:prstGeom>
          <a:ln>
            <a:solidFill>
              <a:srgbClr val="1A4B85"/>
            </a:solidFill>
            <a:prstDash val="sysDash"/>
          </a:ln>
        </p:spPr>
        <p:style>
          <a:lnRef idx="1">
            <a:schemeClr val="accent1"/>
          </a:lnRef>
          <a:fillRef idx="0">
            <a:schemeClr val="accent1"/>
          </a:fillRef>
          <a:effectRef idx="0">
            <a:schemeClr val="accent1"/>
          </a:effectRef>
          <a:fontRef idx="minor">
            <a:schemeClr val="tx1"/>
          </a:fontRef>
        </p:style>
      </p:cxnSp>
      <p:sp>
        <p:nvSpPr>
          <p:cNvPr id="29" name="Shape 461"/>
          <p:cNvSpPr/>
          <p:nvPr/>
        </p:nvSpPr>
        <p:spPr>
          <a:xfrm>
            <a:off x="1759744" y="2457451"/>
            <a:ext cx="0" cy="2889647"/>
          </a:xfrm>
          <a:prstGeom prst="line">
            <a:avLst/>
          </a:prstGeom>
          <a:ln w="6350">
            <a:solidFill>
              <a:schemeClr val="bg1">
                <a:lumMod val="65000"/>
              </a:schemeClr>
            </a:solidFill>
            <a:prstDash val="dash"/>
          </a:ln>
        </p:spPr>
        <p:txBody>
          <a:bodyPr lIns="0" tIns="0" rIns="0" bIns="0"/>
          <a:lstStyle/>
          <a:p>
            <a:pPr defTabSz="171416">
              <a:defRPr sz="2400">
                <a:latin typeface="+mj-lt"/>
                <a:ea typeface="+mj-ea"/>
                <a:cs typeface="+mj-cs"/>
                <a:sym typeface="Helvetica"/>
              </a:defRPr>
            </a:pPr>
            <a:endParaRPr sz="900">
              <a:latin typeface="+mj-lt"/>
              <a:ea typeface="+mj-ea"/>
              <a:cs typeface="+mj-cs"/>
              <a:sym typeface="Helvetica"/>
            </a:endParaRPr>
          </a:p>
        </p:txBody>
      </p:sp>
      <p:sp>
        <p:nvSpPr>
          <p:cNvPr id="15" name="矩形 14"/>
          <p:cNvSpPr/>
          <p:nvPr/>
        </p:nvSpPr>
        <p:spPr>
          <a:xfrm>
            <a:off x="-139458" y="217884"/>
            <a:ext cx="5150644" cy="442913"/>
          </a:xfrm>
          <a:prstGeom prst="rect">
            <a:avLst/>
          </a:prstGeom>
        </p:spPr>
        <p:txBody>
          <a:bodyPr vert="horz" lIns="91440" tIns="45720" rIns="91440" bIns="45720" rtlCol="0" anchor="ctr">
            <a:normAutofit fontScale="85000" lnSpcReduction="20000"/>
          </a:bodyPr>
          <a:lstStyle/>
          <a:p>
            <a:pPr>
              <a:lnSpc>
                <a:spcPct val="90000"/>
              </a:lnSpc>
              <a:spcBef>
                <a:spcPct val="0"/>
              </a:spcBef>
              <a:buClr>
                <a:schemeClr val="tx2"/>
              </a:buClr>
              <a:buSzPct val="120000"/>
              <a:buFont typeface="Wingdings" panose="05000000000000000000" pitchFamily="2" charset="2"/>
              <a:buNone/>
            </a:pPr>
            <a:r>
              <a:rPr lang="zh-CN" altLang="en-US" sz="3600" b="1" dirty="0">
                <a:solidFill>
                  <a:schemeClr val="accent1"/>
                </a:solidFill>
                <a:effectLst>
                  <a:outerShdw blurRad="38100" dist="38100" dir="2700000" algn="tl">
                    <a:srgbClr val="000000">
                      <a:alpha val="43137"/>
                    </a:srgbClr>
                  </a:outerShdw>
                </a:effectLst>
                <a:latin typeface="Verdana" panose="020B0604030504040204" pitchFamily="34" charset="0"/>
                <a:ea typeface="幼圆" panose="02010509060101010101" pitchFamily="49" charset="-122"/>
                <a:cs typeface="+mj-cs"/>
                <a:sym typeface="微软雅黑" pitchFamily="34" charset="-122"/>
              </a:rPr>
              <a:t>    </a:t>
            </a:r>
            <a:r>
              <a:rPr lang="en-US" altLang="zh-CN" sz="3600" b="1" dirty="0">
                <a:solidFill>
                  <a:schemeClr val="accent1"/>
                </a:solidFill>
                <a:effectLst>
                  <a:outerShdw blurRad="38100" dist="38100" dir="2700000" algn="tl">
                    <a:srgbClr val="000000">
                      <a:alpha val="43137"/>
                    </a:srgbClr>
                  </a:outerShdw>
                </a:effectLst>
                <a:latin typeface="Verdana" panose="020B0604030504040204" pitchFamily="34" charset="0"/>
                <a:ea typeface="幼圆" panose="02010509060101010101" pitchFamily="49" charset="-122"/>
                <a:cs typeface="+mj-cs"/>
                <a:sym typeface="微软雅黑" pitchFamily="34" charset="-122"/>
              </a:rPr>
              <a:t>k-means</a:t>
            </a:r>
            <a:r>
              <a:rPr lang="zh-CN" altLang="en-US" sz="3600" b="1" dirty="0">
                <a:solidFill>
                  <a:schemeClr val="accent1"/>
                </a:solidFill>
                <a:effectLst>
                  <a:outerShdw blurRad="38100" dist="38100" dir="2700000" algn="tl">
                    <a:srgbClr val="000000">
                      <a:alpha val="43137"/>
                    </a:srgbClr>
                  </a:outerShdw>
                </a:effectLst>
                <a:latin typeface="Verdana" panose="020B0604030504040204" pitchFamily="34" charset="0"/>
                <a:ea typeface="幼圆" panose="02010509060101010101" pitchFamily="49" charset="-122"/>
                <a:cs typeface="+mj-cs"/>
                <a:sym typeface="微软雅黑" pitchFamily="34" charset="-122"/>
              </a:rPr>
              <a:t>算法流程</a:t>
            </a:r>
          </a:p>
        </p:txBody>
      </p:sp>
      <p:pic>
        <p:nvPicPr>
          <p:cNvPr id="21509" name="图片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19024" y="1086472"/>
            <a:ext cx="8710532" cy="4804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277863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大纲</a:t>
            </a:r>
          </a:p>
        </p:txBody>
      </p:sp>
      <p:sp>
        <p:nvSpPr>
          <p:cNvPr id="6" name="内容占位符 2"/>
          <p:cNvSpPr>
            <a:spLocks noGrp="1"/>
          </p:cNvSpPr>
          <p:nvPr>
            <p:ph idx="1"/>
          </p:nvPr>
        </p:nvSpPr>
        <p:spPr>
          <a:xfrm>
            <a:off x="314139" y="997883"/>
            <a:ext cx="8616950" cy="5174317"/>
          </a:xfrm>
        </p:spPr>
        <p:txBody>
          <a:bodyPr>
            <a:normAutofit fontScale="92500" lnSpcReduction="10000"/>
          </a:bodyPr>
          <a:lstStyle/>
          <a:p>
            <a:pPr marL="0" indent="0">
              <a:buNone/>
            </a:pPr>
            <a:endParaRPr lang="en-US" altLang="zh-CN" sz="2800" dirty="0">
              <a:latin typeface="+mn-ea"/>
              <a:ea typeface="+mn-ea"/>
            </a:endParaRPr>
          </a:p>
          <a:p>
            <a:r>
              <a:rPr lang="zh-CN" altLang="en-US" sz="2800" dirty="0">
                <a:latin typeface="+mn-ea"/>
                <a:ea typeface="+mn-ea"/>
              </a:rPr>
              <a:t> </a:t>
            </a:r>
            <a:r>
              <a:rPr altLang="en-US" sz="2800" dirty="0">
                <a:latin typeface="+mn-ea"/>
                <a:ea typeface="+mn-ea"/>
              </a:rPr>
              <a:t>聚类任务</a:t>
            </a:r>
            <a:endParaRPr lang="en-US" altLang="en-US" sz="2800" dirty="0">
              <a:latin typeface="+mn-ea"/>
              <a:ea typeface="+mn-ea"/>
            </a:endParaRPr>
          </a:p>
          <a:p>
            <a:endParaRPr lang="en-US" altLang="zh-CN" dirty="0"/>
          </a:p>
          <a:p>
            <a:r>
              <a:rPr lang="zh-CN" altLang="en-US" sz="2800" dirty="0">
                <a:latin typeface="+mn-ea"/>
                <a:ea typeface="+mn-ea"/>
              </a:rPr>
              <a:t> </a:t>
            </a:r>
            <a:r>
              <a:rPr altLang="en-US" sz="2800" dirty="0">
                <a:solidFill>
                  <a:schemeClr val="bg2">
                    <a:lumMod val="85000"/>
                  </a:schemeClr>
                </a:solidFill>
                <a:latin typeface="+mn-ea"/>
                <a:ea typeface="+mn-ea"/>
              </a:rPr>
              <a:t>性能度量</a:t>
            </a:r>
            <a:endParaRPr lang="en-US" altLang="en-US" sz="2800" dirty="0">
              <a:solidFill>
                <a:schemeClr val="bg2">
                  <a:lumMod val="85000"/>
                </a:schemeClr>
              </a:solidFill>
              <a:latin typeface="+mn-ea"/>
              <a:ea typeface="+mn-ea"/>
            </a:endParaRPr>
          </a:p>
          <a:p>
            <a:endParaRPr lang="en-US" altLang="zh-CN" dirty="0">
              <a:solidFill>
                <a:schemeClr val="bg2">
                  <a:lumMod val="85000"/>
                </a:schemeClr>
              </a:solidFill>
            </a:endParaRPr>
          </a:p>
          <a:p>
            <a:r>
              <a:rPr lang="zh-CN" altLang="en-US" sz="2800" dirty="0">
                <a:solidFill>
                  <a:schemeClr val="bg2">
                    <a:lumMod val="85000"/>
                  </a:schemeClr>
                </a:solidFill>
                <a:latin typeface="+mn-ea"/>
                <a:ea typeface="+mn-ea"/>
              </a:rPr>
              <a:t> </a:t>
            </a:r>
            <a:r>
              <a:rPr altLang="en-US" sz="2800" dirty="0">
                <a:solidFill>
                  <a:schemeClr val="bg2">
                    <a:lumMod val="85000"/>
                  </a:schemeClr>
                </a:solidFill>
                <a:latin typeface="+mn-ea"/>
                <a:ea typeface="+mn-ea"/>
              </a:rPr>
              <a:t>距离计算</a:t>
            </a:r>
            <a:endParaRPr lang="en-US" altLang="en-US" sz="2800" dirty="0">
              <a:solidFill>
                <a:schemeClr val="bg2">
                  <a:lumMod val="85000"/>
                </a:schemeClr>
              </a:solidFill>
              <a:latin typeface="+mn-ea"/>
              <a:ea typeface="+mn-ea"/>
            </a:endParaRPr>
          </a:p>
          <a:p>
            <a:endParaRPr lang="en-US" altLang="zh-CN" dirty="0">
              <a:solidFill>
                <a:schemeClr val="bg2">
                  <a:lumMod val="85000"/>
                </a:schemeClr>
              </a:solidFill>
            </a:endParaRPr>
          </a:p>
          <a:p>
            <a:r>
              <a:rPr lang="zh-CN" altLang="en-US" sz="2800" dirty="0">
                <a:solidFill>
                  <a:schemeClr val="bg2">
                    <a:lumMod val="85000"/>
                  </a:schemeClr>
                </a:solidFill>
                <a:latin typeface="+mn-ea"/>
                <a:ea typeface="+mn-ea"/>
              </a:rPr>
              <a:t> </a:t>
            </a:r>
            <a:r>
              <a:rPr altLang="en-US" sz="2800" dirty="0">
                <a:solidFill>
                  <a:schemeClr val="bg2">
                    <a:lumMod val="85000"/>
                  </a:schemeClr>
                </a:solidFill>
                <a:latin typeface="+mn-ea"/>
                <a:ea typeface="+mn-ea"/>
              </a:rPr>
              <a:t>原型聚类</a:t>
            </a:r>
            <a:endParaRPr lang="en-US" altLang="en-US" sz="2800" dirty="0">
              <a:solidFill>
                <a:schemeClr val="bg2">
                  <a:lumMod val="85000"/>
                </a:schemeClr>
              </a:solidFill>
              <a:latin typeface="+mn-ea"/>
              <a:ea typeface="+mn-ea"/>
            </a:endParaRPr>
          </a:p>
          <a:p>
            <a:endParaRPr lang="en-US" altLang="en-US" sz="2800" dirty="0">
              <a:solidFill>
                <a:schemeClr val="bg2">
                  <a:lumMod val="85000"/>
                </a:schemeClr>
              </a:solidFill>
              <a:latin typeface="+mn-ea"/>
              <a:ea typeface="+mn-ea"/>
            </a:endParaRPr>
          </a:p>
          <a:p>
            <a:r>
              <a:rPr altLang="en-US" sz="2800" dirty="0">
                <a:solidFill>
                  <a:schemeClr val="bg2">
                    <a:lumMod val="85000"/>
                  </a:schemeClr>
                </a:solidFill>
                <a:latin typeface="+mn-ea"/>
                <a:ea typeface="+mn-ea"/>
              </a:rPr>
              <a:t> 密度聚类</a:t>
            </a:r>
            <a:endParaRPr lang="en-US" altLang="en-US" sz="2800" dirty="0">
              <a:solidFill>
                <a:schemeClr val="bg2">
                  <a:lumMod val="85000"/>
                </a:schemeClr>
              </a:solidFill>
              <a:latin typeface="+mn-ea"/>
              <a:ea typeface="+mn-ea"/>
            </a:endParaRPr>
          </a:p>
          <a:p>
            <a:endParaRPr lang="en-US" altLang="en-US" sz="2800" dirty="0">
              <a:solidFill>
                <a:schemeClr val="bg2">
                  <a:lumMod val="85000"/>
                </a:schemeClr>
              </a:solidFill>
              <a:latin typeface="+mn-ea"/>
              <a:ea typeface="+mn-ea"/>
            </a:endParaRPr>
          </a:p>
          <a:p>
            <a:r>
              <a:rPr lang="en-US" altLang="zh-CN" sz="2800" dirty="0">
                <a:solidFill>
                  <a:schemeClr val="bg2">
                    <a:lumMod val="85000"/>
                  </a:schemeClr>
                </a:solidFill>
                <a:latin typeface="+mn-ea"/>
                <a:ea typeface="+mn-ea"/>
              </a:rPr>
              <a:t> </a:t>
            </a:r>
            <a:r>
              <a:rPr sz="2800" dirty="0">
                <a:solidFill>
                  <a:schemeClr val="bg2">
                    <a:lumMod val="85000"/>
                  </a:schemeClr>
                </a:solidFill>
                <a:latin typeface="+mn-ea"/>
                <a:ea typeface="+mn-ea"/>
              </a:rPr>
              <a:t>层次聚类</a:t>
            </a:r>
            <a:endParaRPr lang="zh-CN" altLang="en-US" sz="2800" dirty="0">
              <a:solidFill>
                <a:schemeClr val="bg2">
                  <a:lumMod val="85000"/>
                </a:schemeClr>
              </a:solidFill>
              <a:latin typeface="+mn-ea"/>
              <a:ea typeface="+mn-ea"/>
            </a:endParaRPr>
          </a:p>
          <a:p>
            <a:pPr marL="1697400" lvl="4" indent="0">
              <a:buNone/>
            </a:pPr>
            <a:endParaRPr lang="en-US" altLang="zh-CN" dirty="0"/>
          </a:p>
        </p:txBody>
      </p:sp>
    </p:spTree>
    <p:extLst>
      <p:ext uri="{BB962C8B-B14F-4D97-AF65-F5344CB8AC3E}">
        <p14:creationId xmlns:p14="http://schemas.microsoft.com/office/powerpoint/2010/main" val="60734078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标题 1"/>
          <p:cNvSpPr>
            <a:spLocks noGrp="1"/>
          </p:cNvSpPr>
          <p:nvPr>
            <p:ph type="title"/>
          </p:nvPr>
        </p:nvSpPr>
        <p:spPr>
          <a:xfrm>
            <a:off x="252982" y="157991"/>
            <a:ext cx="7886700" cy="504825"/>
          </a:xfrm>
        </p:spPr>
        <p:txBody>
          <a:bodyPr vert="horz" lIns="91440" tIns="45720" rIns="91440" bIns="45720" rtlCol="0" anchor="ctr">
            <a:normAutofit fontScale="90000"/>
          </a:bodyPr>
          <a:lstStyle/>
          <a:p>
            <a:pPr>
              <a:buClr>
                <a:schemeClr val="tx2"/>
              </a:buClr>
              <a:buSzPct val="120000"/>
              <a:buFont typeface="Wingdings" panose="05000000000000000000" pitchFamily="2" charset="2"/>
            </a:pPr>
            <a:r>
              <a:rPr altLang="en-US" dirty="0" err="1"/>
              <a:t>应用实例</a:t>
            </a:r>
            <a:endParaRPr altLang="en-US" dirty="0"/>
          </a:p>
        </p:txBody>
      </p:sp>
      <p:sp>
        <p:nvSpPr>
          <p:cNvPr id="32" name="内容占位符 2"/>
          <p:cNvSpPr>
            <a:spLocks noGrp="1"/>
          </p:cNvSpPr>
          <p:nvPr>
            <p:ph idx="1"/>
          </p:nvPr>
        </p:nvSpPr>
        <p:spPr>
          <a:xfrm>
            <a:off x="355842" y="889992"/>
            <a:ext cx="7886700" cy="754856"/>
          </a:xfrm>
        </p:spPr>
        <p:txBody>
          <a:bodyPr/>
          <a:lstStyle/>
          <a:p>
            <a:pPr eaLnBrk="1" hangingPunct="1">
              <a:lnSpc>
                <a:spcPct val="150000"/>
              </a:lnSpc>
            </a:pPr>
            <a:r>
              <a:rPr lang="zh-CN" altLang="en-US" sz="2400" dirty="0">
                <a:solidFill>
                  <a:srgbClr val="FF0000"/>
                </a:solidFill>
              </a:rPr>
              <a:t>问题： </a:t>
            </a:r>
            <a:r>
              <a:rPr altLang="en-US" sz="2400" dirty="0" err="1">
                <a:solidFill>
                  <a:srgbClr val="FF0000"/>
                </a:solidFill>
              </a:rPr>
              <a:t>中国男足在亚洲处于几流水平</a:t>
            </a:r>
            <a:r>
              <a:rPr altLang="en-US" sz="2400" dirty="0">
                <a:solidFill>
                  <a:srgbClr val="FF0000"/>
                </a:solidFill>
              </a:rPr>
              <a:t>？</a:t>
            </a:r>
          </a:p>
        </p:txBody>
      </p:sp>
      <p:sp>
        <p:nvSpPr>
          <p:cNvPr id="33" name="内容占位符 2"/>
          <p:cNvSpPr>
            <a:spLocks noGrp="1"/>
          </p:cNvSpPr>
          <p:nvPr>
            <p:ph idx="1"/>
          </p:nvPr>
        </p:nvSpPr>
        <p:spPr>
          <a:xfrm>
            <a:off x="355843" y="1775636"/>
            <a:ext cx="3334888" cy="4340242"/>
          </a:xfrm>
        </p:spPr>
        <p:txBody>
          <a:bodyPr anchor="t"/>
          <a:lstStyle/>
          <a:p>
            <a:pPr marL="171450" indent="-171450">
              <a:lnSpc>
                <a:spcPct val="140000"/>
              </a:lnSpc>
              <a:spcBef>
                <a:spcPts val="1350"/>
              </a:spcBef>
              <a:buFont typeface="Wingdings" panose="05000000000000000000" pitchFamily="2" charset="2"/>
              <a:buChar char="l"/>
            </a:pPr>
            <a:r>
              <a:rPr altLang="en-US" sz="1800" dirty="0">
                <a:latin typeface="Microsoft YaHei UI" panose="020B0503020204020204" pitchFamily="34" charset="-122"/>
              </a:rPr>
              <a:t>采集亚洲</a:t>
            </a:r>
            <a:r>
              <a:rPr lang="en-US" altLang="zh-CN" sz="1800" dirty="0">
                <a:latin typeface="Microsoft YaHei UI" panose="020B0503020204020204" pitchFamily="34" charset="-122"/>
              </a:rPr>
              <a:t>15</a:t>
            </a:r>
            <a:r>
              <a:rPr altLang="en-US" sz="1800" dirty="0">
                <a:latin typeface="Microsoft YaHei UI" panose="020B0503020204020204" pitchFamily="34" charset="-122"/>
              </a:rPr>
              <a:t>只球队在</a:t>
            </a:r>
            <a:r>
              <a:rPr lang="en-US" altLang="zh-CN" sz="1800" dirty="0">
                <a:latin typeface="Microsoft YaHei UI" panose="020B0503020204020204" pitchFamily="34" charset="-122"/>
              </a:rPr>
              <a:t>2006</a:t>
            </a:r>
            <a:r>
              <a:rPr altLang="en-US" sz="1800" dirty="0">
                <a:latin typeface="Microsoft YaHei UI" panose="020B0503020204020204" pitchFamily="34" charset="-122"/>
              </a:rPr>
              <a:t>年</a:t>
            </a:r>
            <a:r>
              <a:rPr lang="en-US" altLang="zh-CN" sz="1800" dirty="0">
                <a:latin typeface="Microsoft YaHei UI" panose="020B0503020204020204" pitchFamily="34" charset="-122"/>
              </a:rPr>
              <a:t>-2010</a:t>
            </a:r>
            <a:r>
              <a:rPr altLang="en-US" sz="1800" dirty="0">
                <a:latin typeface="Microsoft YaHei UI" panose="020B0503020204020204" pitchFamily="34" charset="-122"/>
              </a:rPr>
              <a:t>年间大型比赛的战绩。数据预处理如下：对于世界杯，进入决赛圈则取其最终排名，没有进入决赛圈的，如果打入预选赛</a:t>
            </a:r>
            <a:r>
              <a:rPr lang="en-US" altLang="zh-CN" sz="1800" dirty="0">
                <a:latin typeface="Microsoft YaHei UI" panose="020B0503020204020204" pitchFamily="34" charset="-122"/>
              </a:rPr>
              <a:t>10</a:t>
            </a:r>
            <a:r>
              <a:rPr altLang="en-US" sz="1800" dirty="0">
                <a:latin typeface="Microsoft YaHei UI" panose="020B0503020204020204" pitchFamily="34" charset="-122"/>
              </a:rPr>
              <a:t>强赋予</a:t>
            </a:r>
            <a:r>
              <a:rPr lang="en-US" altLang="zh-CN" sz="1800" dirty="0">
                <a:latin typeface="Microsoft YaHei UI" panose="020B0503020204020204" pitchFamily="34" charset="-122"/>
              </a:rPr>
              <a:t>40</a:t>
            </a:r>
            <a:r>
              <a:rPr altLang="en-US" sz="1800" dirty="0">
                <a:latin typeface="Microsoft YaHei UI" panose="020B0503020204020204" pitchFamily="34" charset="-122"/>
              </a:rPr>
              <a:t>，预选赛小组未出线赋予</a:t>
            </a:r>
            <a:r>
              <a:rPr lang="en-US" altLang="zh-CN" sz="1800" dirty="0">
                <a:latin typeface="Microsoft YaHei UI" panose="020B0503020204020204" pitchFamily="34" charset="-122"/>
              </a:rPr>
              <a:t>50</a:t>
            </a:r>
            <a:r>
              <a:rPr altLang="en-US" sz="1800" dirty="0">
                <a:latin typeface="Microsoft YaHei UI" panose="020B0503020204020204" pitchFamily="34" charset="-122"/>
              </a:rPr>
              <a:t>。 对于亚洲杯，前四取其排名，八强赋予</a:t>
            </a:r>
            <a:r>
              <a:rPr lang="en-US" altLang="zh-CN" sz="1800" dirty="0">
                <a:latin typeface="Microsoft YaHei UI" panose="020B0503020204020204" pitchFamily="34" charset="-122"/>
              </a:rPr>
              <a:t>5</a:t>
            </a:r>
            <a:r>
              <a:rPr altLang="en-US" sz="1800" dirty="0">
                <a:latin typeface="Microsoft YaHei UI" panose="020B0503020204020204" pitchFamily="34" charset="-122"/>
              </a:rPr>
              <a:t>，十六强赋予</a:t>
            </a:r>
            <a:r>
              <a:rPr lang="en-US" altLang="zh-CN" sz="1800" dirty="0">
                <a:latin typeface="Microsoft YaHei UI" panose="020B0503020204020204" pitchFamily="34" charset="-122"/>
              </a:rPr>
              <a:t>9</a:t>
            </a:r>
            <a:r>
              <a:rPr altLang="en-US" sz="1800" dirty="0">
                <a:latin typeface="Microsoft YaHei UI" panose="020B0503020204020204" pitchFamily="34" charset="-122"/>
              </a:rPr>
              <a:t>，预选赛没有出现的赋予</a:t>
            </a:r>
            <a:r>
              <a:rPr lang="en-US" altLang="zh-CN" sz="1800" dirty="0">
                <a:latin typeface="Microsoft YaHei UI" panose="020B0503020204020204" pitchFamily="34" charset="-122"/>
              </a:rPr>
              <a:t>17</a:t>
            </a:r>
            <a:r>
              <a:rPr altLang="en-US" sz="1800" dirty="0">
                <a:latin typeface="Microsoft YaHei UI" panose="020B0503020204020204" pitchFamily="34" charset="-122"/>
              </a:rPr>
              <a:t>。</a:t>
            </a:r>
          </a:p>
        </p:txBody>
      </p:sp>
      <p:pic>
        <p:nvPicPr>
          <p:cNvPr id="24581" name="图片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838523" y="1872024"/>
            <a:ext cx="5217652" cy="3740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5022322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build="p"/>
      <p:bldP spid="33"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标题 1"/>
          <p:cNvSpPr>
            <a:spLocks noGrp="1"/>
          </p:cNvSpPr>
          <p:nvPr>
            <p:ph type="title"/>
          </p:nvPr>
        </p:nvSpPr>
        <p:spPr>
          <a:xfrm>
            <a:off x="151261" y="126802"/>
            <a:ext cx="7886700" cy="645319"/>
          </a:xfrm>
        </p:spPr>
        <p:txBody>
          <a:bodyPr vert="horz" lIns="91440" tIns="45720" rIns="91440" bIns="45720" rtlCol="0" anchor="ctr">
            <a:normAutofit/>
          </a:bodyPr>
          <a:lstStyle/>
          <a:p>
            <a:pPr>
              <a:buClr>
                <a:schemeClr val="tx2"/>
              </a:buClr>
              <a:buSzPct val="120000"/>
              <a:buFont typeface="Wingdings" panose="05000000000000000000" pitchFamily="2" charset="2"/>
            </a:pPr>
            <a:r>
              <a:rPr altLang="en-US" dirty="0" err="1"/>
              <a:t>规格化处理</a:t>
            </a:r>
            <a:endParaRPr altLang="en-US" dirty="0"/>
          </a:p>
        </p:txBody>
      </p:sp>
      <p:sp>
        <p:nvSpPr>
          <p:cNvPr id="32" name="内容占位符 2"/>
          <p:cNvSpPr>
            <a:spLocks noGrp="1"/>
          </p:cNvSpPr>
          <p:nvPr>
            <p:ph idx="1"/>
          </p:nvPr>
        </p:nvSpPr>
        <p:spPr>
          <a:xfrm>
            <a:off x="248478" y="907671"/>
            <a:ext cx="8407004" cy="1895164"/>
          </a:xfrm>
        </p:spPr>
        <p:txBody>
          <a:bodyPr vert="horz" lIns="91440" tIns="45720" rIns="91440" bIns="45720" rtlCol="0" anchor="t">
            <a:noAutofit/>
          </a:bodyPr>
          <a:lstStyle/>
          <a:p>
            <a:pPr marL="171450" indent="-171450">
              <a:lnSpc>
                <a:spcPct val="140000"/>
              </a:lnSpc>
              <a:spcBef>
                <a:spcPts val="1350"/>
              </a:spcBef>
              <a:buChar char="l"/>
            </a:pPr>
            <a:r>
              <a:rPr altLang="en-US" sz="1800" dirty="0" err="1">
                <a:latin typeface="Microsoft YaHei UI" panose="020B0503020204020204" pitchFamily="34" charset="-122"/>
              </a:rPr>
              <a:t>由于取值范围大的属性对距离的影响高于取值范围小的属性，不利于</a:t>
            </a:r>
            <a:r>
              <a:rPr lang="zh-CN" altLang="en-US" sz="1800" dirty="0">
                <a:latin typeface="Microsoft YaHei UI" panose="020B0503020204020204" pitchFamily="34" charset="-122"/>
              </a:rPr>
              <a:t>反映</a:t>
            </a:r>
            <a:r>
              <a:rPr altLang="en-US" sz="1800" dirty="0">
                <a:latin typeface="Microsoft YaHei UI" panose="020B0503020204020204" pitchFamily="34" charset="-122"/>
              </a:rPr>
              <a:t>真实的相异度，因此聚类前需要对属性值进行规格划。所谓</a:t>
            </a:r>
            <a:r>
              <a:rPr altLang="en-US" sz="1800" dirty="0">
                <a:solidFill>
                  <a:srgbClr val="FF0000"/>
                </a:solidFill>
                <a:latin typeface="Microsoft YaHei UI" panose="020B0503020204020204" pitchFamily="34" charset="-122"/>
              </a:rPr>
              <a:t>规格化</a:t>
            </a:r>
            <a:r>
              <a:rPr altLang="en-US" sz="1800" dirty="0">
                <a:latin typeface="Microsoft YaHei UI" panose="020B0503020204020204" pitchFamily="34" charset="-122"/>
              </a:rPr>
              <a:t>就是将各个属性值按比例映射到相同的取值区间，来平衡各个属性对距离的影响。通常将各个属性均映射到</a:t>
            </a:r>
            <a:r>
              <a:rPr lang="en-US" altLang="zh-CN" sz="1800" dirty="0">
                <a:latin typeface="Microsoft YaHei UI" panose="020B0503020204020204" pitchFamily="34" charset="-122"/>
              </a:rPr>
              <a:t>[0</a:t>
            </a:r>
            <a:r>
              <a:rPr altLang="en-US" sz="1800" dirty="0">
                <a:latin typeface="Microsoft YaHei UI" panose="020B0503020204020204" pitchFamily="34" charset="-122"/>
              </a:rPr>
              <a:t>，</a:t>
            </a:r>
            <a:r>
              <a:rPr lang="en-US" altLang="zh-CN" sz="1800" dirty="0">
                <a:latin typeface="Microsoft YaHei UI" panose="020B0503020204020204" pitchFamily="34" charset="-122"/>
              </a:rPr>
              <a:t>1]</a:t>
            </a:r>
            <a:r>
              <a:rPr altLang="en-US" sz="1800" dirty="0" err="1">
                <a:latin typeface="Microsoft YaHei UI" panose="020B0503020204020204" pitchFamily="34" charset="-122"/>
              </a:rPr>
              <a:t>区间。映射公式如下，其中</a:t>
            </a:r>
            <a:r>
              <a:rPr lang="en-US" altLang="zh-CN" sz="1800" dirty="0" err="1">
                <a:latin typeface="Microsoft YaHei UI" panose="020B0503020204020204" pitchFamily="34" charset="-122"/>
              </a:rPr>
              <a:t>max</a:t>
            </a:r>
            <a:r>
              <a:rPr lang="en-US" altLang="zh-CN" sz="1800" dirty="0">
                <a:latin typeface="Microsoft YaHei UI" panose="020B0503020204020204" pitchFamily="34" charset="-122"/>
              </a:rPr>
              <a:t>(</a:t>
            </a:r>
            <a:r>
              <a:rPr lang="en-US" altLang="zh-CN" sz="1800" dirty="0" err="1">
                <a:latin typeface="Microsoft YaHei UI" panose="020B0503020204020204" pitchFamily="34" charset="-122"/>
              </a:rPr>
              <a:t>ai</a:t>
            </a:r>
            <a:r>
              <a:rPr lang="en-US" altLang="zh-CN" sz="1800" dirty="0">
                <a:latin typeface="Microsoft YaHei UI" panose="020B0503020204020204" pitchFamily="34" charset="-122"/>
              </a:rPr>
              <a:t>)</a:t>
            </a:r>
            <a:r>
              <a:rPr altLang="en-US" sz="1800" dirty="0" err="1">
                <a:latin typeface="Microsoft YaHei UI" panose="020B0503020204020204" pitchFamily="34" charset="-122"/>
              </a:rPr>
              <a:t>和</a:t>
            </a:r>
            <a:r>
              <a:rPr lang="en-US" altLang="zh-CN" sz="1800" dirty="0" err="1">
                <a:latin typeface="Microsoft YaHei UI" panose="020B0503020204020204" pitchFamily="34" charset="-122"/>
              </a:rPr>
              <a:t>min</a:t>
            </a:r>
            <a:r>
              <a:rPr lang="en-US" altLang="zh-CN" sz="1800" dirty="0">
                <a:latin typeface="Microsoft YaHei UI" panose="020B0503020204020204" pitchFamily="34" charset="-122"/>
              </a:rPr>
              <a:t>(</a:t>
            </a:r>
            <a:r>
              <a:rPr lang="en-US" altLang="zh-CN" sz="1800" dirty="0" err="1">
                <a:latin typeface="Microsoft YaHei UI" panose="020B0503020204020204" pitchFamily="34" charset="-122"/>
              </a:rPr>
              <a:t>ai</a:t>
            </a:r>
            <a:r>
              <a:rPr lang="en-US" altLang="zh-CN" sz="1800" dirty="0">
                <a:latin typeface="Microsoft YaHei UI" panose="020B0503020204020204" pitchFamily="34" charset="-122"/>
              </a:rPr>
              <a:t>)</a:t>
            </a:r>
            <a:r>
              <a:rPr altLang="en-US" sz="1800" dirty="0" err="1">
                <a:latin typeface="Microsoft YaHei UI" panose="020B0503020204020204" pitchFamily="34" charset="-122"/>
              </a:rPr>
              <a:t>表示所有元素项中第</a:t>
            </a:r>
            <a:r>
              <a:rPr lang="en-US" altLang="zh-CN" sz="1800" dirty="0" err="1">
                <a:latin typeface="Microsoft YaHei UI" panose="020B0503020204020204" pitchFamily="34" charset="-122"/>
              </a:rPr>
              <a:t>i</a:t>
            </a:r>
            <a:r>
              <a:rPr altLang="en-US" sz="1800" dirty="0" err="1">
                <a:latin typeface="Microsoft YaHei UI" panose="020B0503020204020204" pitchFamily="34" charset="-122"/>
              </a:rPr>
              <a:t>个属性的最大值和最小值</a:t>
            </a:r>
            <a:r>
              <a:rPr altLang="en-US" sz="1800" dirty="0">
                <a:latin typeface="Microsoft YaHei UI" panose="020B0503020204020204" pitchFamily="34" charset="-122"/>
              </a:rPr>
              <a:t>：</a:t>
            </a:r>
          </a:p>
        </p:txBody>
      </p:sp>
      <p:pic>
        <p:nvPicPr>
          <p:cNvPr id="25604" name="图片 2"/>
          <p:cNvPicPr>
            <a:picLocks noChangeAspect="1"/>
          </p:cNvPicPr>
          <p:nvPr/>
        </p:nvPicPr>
        <p:blipFill>
          <a:blip r:embed="rId2">
            <a:extLst>
              <a:ext uri="{28A0092B-C50C-407E-A947-70E740481C1C}">
                <a14:useLocalDpi xmlns:a14="http://schemas.microsoft.com/office/drawing/2010/main" val="0"/>
              </a:ext>
            </a:extLst>
          </a:blip>
          <a:srcRect t="986" b="2"/>
          <a:stretch>
            <a:fillRect/>
          </a:stretch>
        </p:blipFill>
        <p:spPr bwMode="auto">
          <a:xfrm>
            <a:off x="3535380" y="2455017"/>
            <a:ext cx="2532459" cy="594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5" name="图片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13186" y="3100854"/>
            <a:ext cx="8538791" cy="31342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710938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标题 1"/>
          <p:cNvSpPr>
            <a:spLocks noGrp="1"/>
          </p:cNvSpPr>
          <p:nvPr>
            <p:ph type="title"/>
          </p:nvPr>
        </p:nvSpPr>
        <p:spPr>
          <a:xfrm>
            <a:off x="359569" y="0"/>
            <a:ext cx="7886700" cy="858441"/>
          </a:xfrm>
        </p:spPr>
        <p:txBody>
          <a:bodyPr vert="horz" lIns="91440" tIns="45720" rIns="91440" bIns="45720" rtlCol="0" anchor="ctr">
            <a:normAutofit/>
          </a:bodyPr>
          <a:lstStyle/>
          <a:p>
            <a:pPr>
              <a:buClr>
                <a:schemeClr val="tx2"/>
              </a:buClr>
              <a:buSzPct val="120000"/>
              <a:buFont typeface="Wingdings" panose="05000000000000000000" pitchFamily="2" charset="2"/>
            </a:pPr>
            <a:r>
              <a:rPr altLang="en-US" dirty="0" err="1"/>
              <a:t>初始化</a:t>
            </a:r>
            <a:endParaRPr altLang="en-US" dirty="0"/>
          </a:p>
        </p:txBody>
      </p:sp>
      <p:sp>
        <p:nvSpPr>
          <p:cNvPr id="32" name="内容占位符 2"/>
          <p:cNvSpPr>
            <a:spLocks noGrp="1"/>
          </p:cNvSpPr>
          <p:nvPr>
            <p:ph idx="1"/>
          </p:nvPr>
        </p:nvSpPr>
        <p:spPr>
          <a:xfrm>
            <a:off x="359569" y="1297264"/>
            <a:ext cx="3781425" cy="3364706"/>
          </a:xfrm>
        </p:spPr>
        <p:txBody>
          <a:bodyPr vert="horz" lIns="91440" tIns="45720" rIns="91440" bIns="45720" rtlCol="0" anchor="t">
            <a:noAutofit/>
          </a:bodyPr>
          <a:lstStyle/>
          <a:p>
            <a:pPr marL="171450" indent="-171450">
              <a:lnSpc>
                <a:spcPct val="140000"/>
              </a:lnSpc>
              <a:spcBef>
                <a:spcPts val="1350"/>
              </a:spcBef>
              <a:buChar char="l"/>
            </a:pPr>
            <a:r>
              <a:rPr altLang="en-US" sz="1800" dirty="0" err="1">
                <a:latin typeface="Microsoft YaHei UI" panose="020B0503020204020204" pitchFamily="34" charset="-122"/>
              </a:rPr>
              <a:t>选取</a:t>
            </a:r>
            <a:r>
              <a:rPr lang="en-US" altLang="zh-CN" sz="1800" dirty="0" err="1">
                <a:latin typeface="Microsoft YaHei UI" panose="020B0503020204020204" pitchFamily="34" charset="-122"/>
              </a:rPr>
              <a:t>K</a:t>
            </a:r>
            <a:r>
              <a:rPr altLang="en-US" sz="1800" dirty="0" err="1">
                <a:latin typeface="Microsoft YaHei UI" panose="020B0503020204020204" pitchFamily="34" charset="-122"/>
              </a:rPr>
              <a:t>个初始聚类中心，设</a:t>
            </a:r>
            <a:r>
              <a:rPr lang="en-US" altLang="zh-CN" sz="1800" dirty="0" err="1">
                <a:latin typeface="Microsoft YaHei UI" panose="020B0503020204020204" pitchFamily="34" charset="-122"/>
              </a:rPr>
              <a:t>k</a:t>
            </a:r>
            <a:r>
              <a:rPr lang="en-US" altLang="zh-CN" sz="1800" dirty="0">
                <a:latin typeface="Microsoft YaHei UI" panose="020B0503020204020204" pitchFamily="34" charset="-122"/>
              </a:rPr>
              <a:t>=3</a:t>
            </a:r>
            <a:r>
              <a:rPr altLang="en-US" sz="1800" dirty="0">
                <a:latin typeface="Microsoft YaHei UI" panose="020B0503020204020204" pitchFamily="34" charset="-122"/>
              </a:rPr>
              <a:t>，即将</a:t>
            </a:r>
            <a:r>
              <a:rPr lang="en-US" altLang="zh-CN" sz="1800" dirty="0">
                <a:latin typeface="Microsoft YaHei UI" panose="020B0503020204020204" pitchFamily="34" charset="-122"/>
              </a:rPr>
              <a:t>15</a:t>
            </a:r>
            <a:r>
              <a:rPr altLang="en-US" sz="1800" dirty="0">
                <a:latin typeface="Microsoft YaHei UI" panose="020B0503020204020204" pitchFamily="34" charset="-122"/>
              </a:rPr>
              <a:t>支球队分成三个集团，抽取日本，巴林和泰国的值作为三个簇的种子，即初始化三个簇的中心：</a:t>
            </a:r>
            <a:endParaRPr lang="en-US" altLang="zh-CN" sz="1800" dirty="0">
              <a:latin typeface="Microsoft YaHei UI" panose="020B0503020204020204" pitchFamily="34" charset="-122"/>
            </a:endParaRPr>
          </a:p>
          <a:p>
            <a:pPr marL="171450" indent="-171450">
              <a:lnSpc>
                <a:spcPct val="140000"/>
              </a:lnSpc>
              <a:spcBef>
                <a:spcPts val="1350"/>
              </a:spcBef>
              <a:buChar char="l"/>
            </a:pPr>
            <a:r>
              <a:rPr lang="en-US" altLang="zh-CN" sz="1800" dirty="0">
                <a:latin typeface="Microsoft YaHei UI" panose="020B0503020204020204" pitchFamily="34" charset="-122"/>
              </a:rPr>
              <a:t>A{0.3,0,0.19},</a:t>
            </a:r>
          </a:p>
          <a:p>
            <a:pPr marL="171450" indent="-171450">
              <a:lnSpc>
                <a:spcPct val="140000"/>
              </a:lnSpc>
              <a:spcBef>
                <a:spcPts val="1350"/>
              </a:spcBef>
              <a:buChar char="l"/>
            </a:pPr>
            <a:r>
              <a:rPr lang="en-US" altLang="zh-CN" sz="1800" dirty="0">
                <a:latin typeface="Microsoft YaHei UI" panose="020B0503020204020204" pitchFamily="34" charset="-122"/>
              </a:rPr>
              <a:t>B{0.7,0.76,0.5},</a:t>
            </a:r>
          </a:p>
          <a:p>
            <a:pPr marL="171450" indent="-171450">
              <a:lnSpc>
                <a:spcPct val="140000"/>
              </a:lnSpc>
              <a:spcBef>
                <a:spcPts val="1350"/>
              </a:spcBef>
              <a:buChar char="l"/>
            </a:pPr>
            <a:r>
              <a:rPr lang="en-US" altLang="zh-CN" sz="1800" dirty="0">
                <a:latin typeface="Microsoft YaHei UI" panose="020B0503020204020204" pitchFamily="34" charset="-122"/>
              </a:rPr>
              <a:t>C{1,1,0.5}</a:t>
            </a:r>
            <a:endParaRPr altLang="en-US" sz="1800" dirty="0">
              <a:latin typeface="Microsoft YaHei UI" panose="020B0503020204020204" pitchFamily="34" charset="-122"/>
            </a:endParaRPr>
          </a:p>
        </p:txBody>
      </p:sp>
      <p:pic>
        <p:nvPicPr>
          <p:cNvPr id="26628" name="图片 1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946819" y="1048682"/>
            <a:ext cx="5070995" cy="4132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7140771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2">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2">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标题 1"/>
          <p:cNvSpPr>
            <a:spLocks noGrp="1"/>
          </p:cNvSpPr>
          <p:nvPr>
            <p:ph type="title"/>
          </p:nvPr>
        </p:nvSpPr>
        <p:spPr>
          <a:xfrm>
            <a:off x="251223" y="27384"/>
            <a:ext cx="7886700" cy="858441"/>
          </a:xfrm>
        </p:spPr>
        <p:txBody>
          <a:bodyPr vert="horz" lIns="91440" tIns="45720" rIns="91440" bIns="45720" rtlCol="0" anchor="ctr">
            <a:normAutofit/>
          </a:bodyPr>
          <a:lstStyle/>
          <a:p>
            <a:pPr>
              <a:buClr>
                <a:schemeClr val="tx2"/>
              </a:buClr>
              <a:buSzPct val="120000"/>
              <a:buFont typeface="Wingdings" panose="05000000000000000000" pitchFamily="2" charset="2"/>
            </a:pPr>
            <a:r>
              <a:rPr altLang="en-US" dirty="0" err="1"/>
              <a:t>计算距离</a:t>
            </a:r>
            <a:endParaRPr altLang="en-US" dirty="0"/>
          </a:p>
        </p:txBody>
      </p:sp>
      <p:sp>
        <p:nvSpPr>
          <p:cNvPr id="32" name="内容占位符 2"/>
          <p:cNvSpPr>
            <a:spLocks noGrp="1"/>
          </p:cNvSpPr>
          <p:nvPr>
            <p:ph idx="1"/>
          </p:nvPr>
        </p:nvSpPr>
        <p:spPr>
          <a:xfrm>
            <a:off x="251222" y="1191246"/>
            <a:ext cx="8283177" cy="3364706"/>
          </a:xfrm>
        </p:spPr>
        <p:txBody>
          <a:bodyPr vert="horz" lIns="91440" tIns="45720" rIns="91440" bIns="45720" rtlCol="0" anchor="t">
            <a:noAutofit/>
          </a:bodyPr>
          <a:lstStyle/>
          <a:p>
            <a:pPr marL="171450" indent="-171450">
              <a:lnSpc>
                <a:spcPct val="140000"/>
              </a:lnSpc>
              <a:spcBef>
                <a:spcPts val="1350"/>
              </a:spcBef>
              <a:buChar char="l"/>
            </a:pPr>
            <a:r>
              <a:rPr altLang="en-US" sz="1800" dirty="0" err="1">
                <a:latin typeface="Microsoft YaHei UI" panose="020B0503020204020204" pitchFamily="34" charset="-122"/>
              </a:rPr>
              <a:t>计算所有球队分别对三个中心的相异度，以欧氏距离度量</a:t>
            </a:r>
            <a:r>
              <a:rPr altLang="en-US" sz="1800" dirty="0">
                <a:latin typeface="Microsoft YaHei UI" panose="020B0503020204020204" pitchFamily="34" charset="-122"/>
              </a:rPr>
              <a:t>。</a:t>
            </a:r>
            <a:endParaRPr lang="en-US" altLang="zh-CN" sz="1800" dirty="0">
              <a:latin typeface="Microsoft YaHei UI" panose="020B0503020204020204" pitchFamily="34" charset="-122"/>
            </a:endParaRPr>
          </a:p>
          <a:p>
            <a:pPr marL="171450" indent="-171450">
              <a:lnSpc>
                <a:spcPct val="140000"/>
              </a:lnSpc>
              <a:spcBef>
                <a:spcPts val="1350"/>
              </a:spcBef>
              <a:buChar char="l"/>
            </a:pPr>
            <a:r>
              <a:rPr altLang="en-US" sz="1800" dirty="0" err="1">
                <a:latin typeface="Microsoft YaHei UI" panose="020B0503020204020204" pitchFamily="34" charset="-122"/>
              </a:rPr>
              <a:t>例如：中国</a:t>
            </a:r>
            <a:r>
              <a:rPr altLang="en-US" sz="1800" dirty="0">
                <a:latin typeface="Microsoft YaHei UI" panose="020B0503020204020204" pitchFamily="34" charset="-122"/>
              </a:rPr>
              <a:t>：</a:t>
            </a:r>
            <a:r>
              <a:rPr lang="en-US" altLang="zh-CN" sz="1800" dirty="0">
                <a:latin typeface="Microsoft YaHei UI" panose="020B0503020204020204" pitchFamily="34" charset="-122"/>
              </a:rPr>
              <a:t>{1,1,0.5}</a:t>
            </a:r>
            <a:r>
              <a:rPr altLang="en-US" sz="1800" dirty="0">
                <a:latin typeface="Microsoft YaHei UI" panose="020B0503020204020204" pitchFamily="34" charset="-122"/>
              </a:rPr>
              <a:t>，</a:t>
            </a:r>
            <a:r>
              <a:rPr lang="en-US" altLang="zh-CN" sz="1800" dirty="0">
                <a:latin typeface="Microsoft YaHei UI" panose="020B0503020204020204" pitchFamily="34" charset="-122"/>
              </a:rPr>
              <a:t>A</a:t>
            </a:r>
            <a:r>
              <a:rPr altLang="en-US" sz="1800" dirty="0">
                <a:latin typeface="Microsoft YaHei UI" panose="020B0503020204020204" pitchFamily="34" charset="-122"/>
              </a:rPr>
              <a:t>：</a:t>
            </a:r>
            <a:r>
              <a:rPr lang="en-US" altLang="zh-CN" sz="1800" dirty="0">
                <a:latin typeface="Microsoft YaHei UI" panose="020B0503020204020204" pitchFamily="34" charset="-122"/>
              </a:rPr>
              <a:t>{0.3,0,0.19}</a:t>
            </a:r>
          </a:p>
          <a:p>
            <a:pPr marL="171450" indent="-171450">
              <a:lnSpc>
                <a:spcPct val="140000"/>
              </a:lnSpc>
              <a:spcBef>
                <a:spcPts val="1350"/>
              </a:spcBef>
              <a:buFont typeface="Wingdings" panose="05000000000000000000" pitchFamily="2" charset="2"/>
              <a:buChar char="l"/>
            </a:pPr>
            <a:r>
              <a:rPr lang="en-US" altLang="en-US" sz="1800" dirty="0">
                <a:latin typeface="Microsoft YaHei UI" panose="020B0503020204020204" pitchFamily="34" charset="-122"/>
              </a:rPr>
              <a:t>D(</a:t>
            </a:r>
            <a:r>
              <a:rPr altLang="en-US" sz="1800" dirty="0" err="1">
                <a:latin typeface="Microsoft YaHei UI" panose="020B0503020204020204" pitchFamily="34" charset="-122"/>
              </a:rPr>
              <a:t>中国</a:t>
            </a:r>
            <a:r>
              <a:rPr lang="en-US" altLang="zh-CN" sz="1800" dirty="0" err="1">
                <a:latin typeface="Microsoft YaHei UI" panose="020B0503020204020204" pitchFamily="34" charset="-122"/>
              </a:rPr>
              <a:t>,A</a:t>
            </a:r>
            <a:r>
              <a:rPr lang="en-US" altLang="zh-CN" sz="1800" dirty="0">
                <a:latin typeface="Microsoft YaHei UI" panose="020B0503020204020204" pitchFamily="34" charset="-122"/>
              </a:rPr>
              <a:t>)</a:t>
            </a:r>
            <a:r>
              <a:rPr lang="en-US" altLang="en-US" sz="1800" dirty="0">
                <a:latin typeface="Microsoft YaHei UI" panose="020B0503020204020204" pitchFamily="34" charset="-122"/>
              </a:rPr>
              <a:t> =1.2594</a:t>
            </a:r>
          </a:p>
          <a:p>
            <a:pPr marL="171450" indent="-171450">
              <a:lnSpc>
                <a:spcPct val="140000"/>
              </a:lnSpc>
              <a:spcBef>
                <a:spcPts val="1350"/>
              </a:spcBef>
              <a:buChar char="l"/>
            </a:pPr>
            <a:r>
              <a:rPr lang="en-US" altLang="en-US" sz="1800" dirty="0">
                <a:latin typeface="Microsoft YaHei UI" panose="020B0503020204020204" pitchFamily="34" charset="-122"/>
              </a:rPr>
              <a:t>                                             1.2594</a:t>
            </a:r>
            <a:endParaRPr altLang="en-US" sz="1800" dirty="0">
              <a:latin typeface="Microsoft YaHei UI" panose="020B0503020204020204" pitchFamily="34" charset="-122"/>
            </a:endParaRPr>
          </a:p>
        </p:txBody>
      </p:sp>
      <p:pic>
        <p:nvPicPr>
          <p:cNvPr id="27652" name="图片 1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340656" y="2327516"/>
            <a:ext cx="4835223" cy="39407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3" name="图片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64422" y="2928835"/>
            <a:ext cx="2878931" cy="364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74033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76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标题 1"/>
          <p:cNvSpPr>
            <a:spLocks noGrp="1"/>
          </p:cNvSpPr>
          <p:nvPr>
            <p:ph type="title"/>
          </p:nvPr>
        </p:nvSpPr>
        <p:spPr>
          <a:xfrm>
            <a:off x="251222" y="0"/>
            <a:ext cx="7886700" cy="858441"/>
          </a:xfrm>
        </p:spPr>
        <p:txBody>
          <a:bodyPr vert="horz" lIns="91440" tIns="45720" rIns="91440" bIns="45720" rtlCol="0" anchor="ctr">
            <a:normAutofit/>
          </a:bodyPr>
          <a:lstStyle/>
          <a:p>
            <a:pPr>
              <a:buClr>
                <a:schemeClr val="tx2"/>
              </a:buClr>
              <a:buSzPct val="120000"/>
              <a:buFont typeface="Wingdings" panose="05000000000000000000" pitchFamily="2" charset="2"/>
            </a:pPr>
            <a:r>
              <a:rPr altLang="en-US" dirty="0" err="1"/>
              <a:t>聚类</a:t>
            </a:r>
            <a:endParaRPr altLang="en-US" dirty="0"/>
          </a:p>
        </p:txBody>
      </p:sp>
      <p:sp>
        <p:nvSpPr>
          <p:cNvPr id="32" name="内容占位符 2"/>
          <p:cNvSpPr>
            <a:spLocks noGrp="1"/>
          </p:cNvSpPr>
          <p:nvPr>
            <p:ph idx="1"/>
          </p:nvPr>
        </p:nvSpPr>
        <p:spPr>
          <a:xfrm>
            <a:off x="178335" y="1257508"/>
            <a:ext cx="3909961" cy="4805362"/>
          </a:xfrm>
        </p:spPr>
        <p:txBody>
          <a:bodyPr vert="horz" lIns="91440" tIns="45720" rIns="91440" bIns="45720" rtlCol="0" anchor="t">
            <a:noAutofit/>
          </a:bodyPr>
          <a:lstStyle/>
          <a:p>
            <a:pPr marL="171450" indent="-171450">
              <a:lnSpc>
                <a:spcPct val="140000"/>
              </a:lnSpc>
              <a:spcBef>
                <a:spcPts val="1350"/>
              </a:spcBef>
              <a:buChar char="l"/>
            </a:pPr>
            <a:r>
              <a:rPr altLang="en-US" sz="1800" dirty="0" err="1">
                <a:latin typeface="Microsoft YaHei UI" panose="020B0503020204020204" pitchFamily="34" charset="-122"/>
              </a:rPr>
              <a:t>右图从左到右依次表示各球队到当前中心点的欧氏距离，将每支球队分到最近的簇，可得到第一次聚类结果</a:t>
            </a:r>
            <a:r>
              <a:rPr altLang="en-US" sz="1800" dirty="0">
                <a:latin typeface="Microsoft YaHei UI" panose="020B0503020204020204" pitchFamily="34" charset="-122"/>
              </a:rPr>
              <a:t>：</a:t>
            </a:r>
            <a:endParaRPr lang="en-US" altLang="zh-CN" sz="1800" dirty="0">
              <a:latin typeface="Microsoft YaHei UI" panose="020B0503020204020204" pitchFamily="34" charset="-122"/>
            </a:endParaRPr>
          </a:p>
          <a:p>
            <a:pPr marL="171450" indent="-171450">
              <a:lnSpc>
                <a:spcPct val="140000"/>
              </a:lnSpc>
              <a:spcBef>
                <a:spcPts val="1350"/>
              </a:spcBef>
              <a:buChar char="l"/>
            </a:pPr>
            <a:r>
              <a:rPr lang="en-US" altLang="zh-CN" sz="1800" dirty="0">
                <a:latin typeface="Microsoft YaHei UI" panose="020B0503020204020204" pitchFamily="34" charset="-122"/>
              </a:rPr>
              <a:t>A:</a:t>
            </a:r>
            <a:r>
              <a:rPr altLang="en-US" sz="1800" dirty="0">
                <a:latin typeface="Microsoft YaHei UI" panose="020B0503020204020204" pitchFamily="34" charset="-122"/>
              </a:rPr>
              <a:t>日本，韩国</a:t>
            </a:r>
            <a:endParaRPr lang="en-US" altLang="zh-CN" sz="1800" dirty="0">
              <a:latin typeface="Microsoft YaHei UI" panose="020B0503020204020204" pitchFamily="34" charset="-122"/>
            </a:endParaRPr>
          </a:p>
          <a:p>
            <a:pPr marL="171450" indent="-171450">
              <a:lnSpc>
                <a:spcPct val="140000"/>
              </a:lnSpc>
              <a:spcBef>
                <a:spcPts val="1350"/>
              </a:spcBef>
              <a:buChar char="l"/>
            </a:pPr>
            <a:r>
              <a:rPr lang="en-US" altLang="zh-CN" sz="1800" dirty="0">
                <a:latin typeface="Microsoft YaHei UI" panose="020B0503020204020204" pitchFamily="34" charset="-122"/>
              </a:rPr>
              <a:t>B:</a:t>
            </a:r>
            <a:r>
              <a:rPr altLang="en-US" sz="1800" dirty="0">
                <a:latin typeface="Microsoft YaHei UI" panose="020B0503020204020204" pitchFamily="34" charset="-122"/>
              </a:rPr>
              <a:t>伊朗，沙特，乌兹别克斯坦，巴林</a:t>
            </a:r>
            <a:r>
              <a:rPr lang="en-US" altLang="zh-CN" sz="1800" dirty="0">
                <a:latin typeface="Microsoft YaHei UI" panose="020B0503020204020204" pitchFamily="34" charset="-122"/>
              </a:rPr>
              <a:t>B</a:t>
            </a:r>
            <a:r>
              <a:rPr altLang="en-US" sz="1800" dirty="0">
                <a:latin typeface="Microsoft YaHei UI" panose="020B0503020204020204" pitchFamily="34" charset="-122"/>
              </a:rPr>
              <a:t>，朝鲜</a:t>
            </a:r>
            <a:r>
              <a:rPr lang="en-US" altLang="zh-CN" sz="1800" dirty="0">
                <a:latin typeface="Microsoft YaHei UI" panose="020B0503020204020204" pitchFamily="34" charset="-122"/>
              </a:rPr>
              <a:t>B</a:t>
            </a:r>
          </a:p>
          <a:p>
            <a:pPr marL="171450" indent="-171450">
              <a:lnSpc>
                <a:spcPct val="140000"/>
              </a:lnSpc>
              <a:spcBef>
                <a:spcPts val="1350"/>
              </a:spcBef>
              <a:buChar char="l"/>
            </a:pPr>
            <a:r>
              <a:rPr lang="en-US" altLang="zh-CN" sz="1800" dirty="0">
                <a:latin typeface="Microsoft YaHei UI" panose="020B0503020204020204" pitchFamily="34" charset="-122"/>
              </a:rPr>
              <a:t>C: </a:t>
            </a:r>
            <a:r>
              <a:rPr altLang="en-US" sz="1800" dirty="0" err="1">
                <a:latin typeface="Microsoft YaHei UI" panose="020B0503020204020204" pitchFamily="34" charset="-122"/>
              </a:rPr>
              <a:t>中国，伊拉克，卡塔尔，阿联酋，泰国，越南，阿曼，印尼</a:t>
            </a:r>
            <a:r>
              <a:rPr altLang="en-US" sz="1800" dirty="0">
                <a:latin typeface="Microsoft YaHei UI" panose="020B0503020204020204" pitchFamily="34" charset="-122"/>
              </a:rPr>
              <a:t>。</a:t>
            </a:r>
          </a:p>
        </p:txBody>
      </p:sp>
      <p:pic>
        <p:nvPicPr>
          <p:cNvPr id="28676" name="图片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156988" y="1008143"/>
            <a:ext cx="3949045" cy="53040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文本框 1">
            <a:extLst>
              <a:ext uri="{FF2B5EF4-FFF2-40B4-BE49-F238E27FC236}">
                <a16:creationId xmlns:a16="http://schemas.microsoft.com/office/drawing/2014/main" id="{E1B71BE2-5645-883A-DA40-CC56F181EB4A}"/>
              </a:ext>
            </a:extLst>
          </p:cNvPr>
          <p:cNvSpPr txBox="1"/>
          <p:nvPr/>
        </p:nvSpPr>
        <p:spPr>
          <a:xfrm>
            <a:off x="5597049" y="1763480"/>
            <a:ext cx="674915" cy="307777"/>
          </a:xfrm>
          <a:prstGeom prst="rect">
            <a:avLst/>
          </a:prstGeom>
          <a:noFill/>
        </p:spPr>
        <p:txBody>
          <a:bodyPr wrap="square" rtlCol="0">
            <a:spAutoFit/>
          </a:bodyPr>
          <a:lstStyle/>
          <a:p>
            <a:r>
              <a:rPr lang="zh-CN" altLang="en-US" sz="1400" b="1" dirty="0">
                <a:solidFill>
                  <a:srgbClr val="C00000"/>
                </a:solidFill>
              </a:rPr>
              <a:t>日本</a:t>
            </a:r>
          </a:p>
        </p:txBody>
      </p:sp>
      <p:sp>
        <p:nvSpPr>
          <p:cNvPr id="3" name="文本框 2">
            <a:extLst>
              <a:ext uri="{FF2B5EF4-FFF2-40B4-BE49-F238E27FC236}">
                <a16:creationId xmlns:a16="http://schemas.microsoft.com/office/drawing/2014/main" id="{983E9A13-7240-8F1D-0DE3-3ABC1CF17547}"/>
              </a:ext>
            </a:extLst>
          </p:cNvPr>
          <p:cNvSpPr txBox="1"/>
          <p:nvPr/>
        </p:nvSpPr>
        <p:spPr>
          <a:xfrm>
            <a:off x="7618714" y="1796140"/>
            <a:ext cx="674915" cy="307777"/>
          </a:xfrm>
          <a:prstGeom prst="rect">
            <a:avLst/>
          </a:prstGeom>
          <a:noFill/>
        </p:spPr>
        <p:txBody>
          <a:bodyPr wrap="square" rtlCol="0">
            <a:spAutoFit/>
          </a:bodyPr>
          <a:lstStyle/>
          <a:p>
            <a:r>
              <a:rPr lang="zh-CN" altLang="en-US" sz="1400" b="1" dirty="0">
                <a:solidFill>
                  <a:srgbClr val="C00000"/>
                </a:solidFill>
              </a:rPr>
              <a:t>泰国</a:t>
            </a:r>
          </a:p>
        </p:txBody>
      </p:sp>
      <p:sp>
        <p:nvSpPr>
          <p:cNvPr id="4" name="文本框 3">
            <a:extLst>
              <a:ext uri="{FF2B5EF4-FFF2-40B4-BE49-F238E27FC236}">
                <a16:creationId xmlns:a16="http://schemas.microsoft.com/office/drawing/2014/main" id="{50C369F9-FAEE-E60C-5B9F-42D42079F5EE}"/>
              </a:ext>
            </a:extLst>
          </p:cNvPr>
          <p:cNvSpPr txBox="1"/>
          <p:nvPr/>
        </p:nvSpPr>
        <p:spPr>
          <a:xfrm>
            <a:off x="6468852" y="1774369"/>
            <a:ext cx="674915" cy="307777"/>
          </a:xfrm>
          <a:prstGeom prst="rect">
            <a:avLst/>
          </a:prstGeom>
          <a:noFill/>
        </p:spPr>
        <p:txBody>
          <a:bodyPr wrap="square" rtlCol="0">
            <a:spAutoFit/>
          </a:bodyPr>
          <a:lstStyle/>
          <a:p>
            <a:r>
              <a:rPr lang="zh-CN" altLang="en-US" sz="1400" b="1" dirty="0">
                <a:solidFill>
                  <a:srgbClr val="C00000"/>
                </a:solidFill>
              </a:rPr>
              <a:t>巴林</a:t>
            </a:r>
          </a:p>
        </p:txBody>
      </p:sp>
      <p:pic>
        <p:nvPicPr>
          <p:cNvPr id="5" name="图片 11">
            <a:extLst>
              <a:ext uri="{FF2B5EF4-FFF2-40B4-BE49-F238E27FC236}">
                <a16:creationId xmlns:a16="http://schemas.microsoft.com/office/drawing/2014/main" id="{76751C13-B141-9E40-7794-B1748A375719}"/>
              </a:ext>
            </a:extLst>
          </p:cNvPr>
          <p:cNvPicPr>
            <a:picLocks noChangeAspect="1"/>
          </p:cNvPicPr>
          <p:nvPr/>
        </p:nvPicPr>
        <p:blipFill rotWithShape="1">
          <a:blip r:embed="rId3">
            <a:extLst>
              <a:ext uri="{28A0092B-C50C-407E-A947-70E740481C1C}">
                <a14:useLocalDpi xmlns:a14="http://schemas.microsoft.com/office/drawing/2010/main" val="0"/>
              </a:ext>
            </a:extLst>
          </a:blip>
          <a:srcRect t="7177" r="70749"/>
          <a:stretch/>
        </p:blipFill>
        <p:spPr bwMode="auto">
          <a:xfrm>
            <a:off x="4569416" y="2082146"/>
            <a:ext cx="829003" cy="39807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7601275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2">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2">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标题 1"/>
          <p:cNvSpPr>
            <a:spLocks noGrp="1"/>
          </p:cNvSpPr>
          <p:nvPr>
            <p:ph type="title"/>
          </p:nvPr>
        </p:nvSpPr>
        <p:spPr>
          <a:xfrm>
            <a:off x="270531" y="0"/>
            <a:ext cx="7886700" cy="858441"/>
          </a:xfrm>
        </p:spPr>
        <p:txBody>
          <a:bodyPr vert="horz" lIns="91440" tIns="45720" rIns="91440" bIns="45720" rtlCol="0" anchor="ctr">
            <a:normAutofit/>
          </a:bodyPr>
          <a:lstStyle/>
          <a:p>
            <a:pPr>
              <a:buClr>
                <a:schemeClr val="tx2"/>
              </a:buClr>
              <a:buSzPct val="120000"/>
              <a:buFont typeface="Wingdings" panose="05000000000000000000" pitchFamily="2" charset="2"/>
            </a:pPr>
            <a:r>
              <a:rPr altLang="en-US" dirty="0" err="1"/>
              <a:t>调整簇中心点</a:t>
            </a:r>
            <a:endParaRPr altLang="en-US" dirty="0"/>
          </a:p>
        </p:txBody>
      </p:sp>
      <p:sp>
        <p:nvSpPr>
          <p:cNvPr id="32" name="内容占位符 2"/>
          <p:cNvSpPr>
            <a:spLocks noGrp="1"/>
          </p:cNvSpPr>
          <p:nvPr>
            <p:ph idx="1"/>
          </p:nvPr>
        </p:nvSpPr>
        <p:spPr>
          <a:xfrm>
            <a:off x="251222" y="1900238"/>
            <a:ext cx="8262938" cy="3364706"/>
          </a:xfrm>
        </p:spPr>
        <p:txBody>
          <a:bodyPr vert="horz" lIns="91440" tIns="45720" rIns="91440" bIns="45720" rtlCol="0" anchor="t">
            <a:noAutofit/>
          </a:bodyPr>
          <a:lstStyle/>
          <a:p>
            <a:pPr marL="171450" indent="-171450">
              <a:lnSpc>
                <a:spcPct val="140000"/>
              </a:lnSpc>
              <a:spcBef>
                <a:spcPts val="1350"/>
              </a:spcBef>
              <a:buChar char="l"/>
            </a:pPr>
            <a:r>
              <a:rPr lang="en-US" altLang="zh-CN" sz="1800" dirty="0" err="1">
                <a:latin typeface="Microsoft YaHei UI" panose="020B0503020204020204" pitchFamily="34" charset="-122"/>
              </a:rPr>
              <a:t>A</a:t>
            </a:r>
            <a:r>
              <a:rPr altLang="en-US" sz="1800" dirty="0" err="1">
                <a:latin typeface="Microsoft YaHei UI" panose="020B0503020204020204" pitchFamily="34" charset="-122"/>
              </a:rPr>
              <a:t>簇的新中心点为</a:t>
            </a:r>
            <a:r>
              <a:rPr altLang="en-US" sz="1800" dirty="0">
                <a:latin typeface="Microsoft YaHei UI" panose="020B0503020204020204" pitchFamily="34" charset="-122"/>
              </a:rPr>
              <a:t>：</a:t>
            </a:r>
            <a:r>
              <a:rPr lang="en-US" altLang="zh-CN" sz="1800" dirty="0">
                <a:latin typeface="Microsoft YaHei UI" panose="020B0503020204020204" pitchFamily="34" charset="-122"/>
              </a:rPr>
              <a:t>{(0.3+0)/2=0.15,(0+0.15)/2=0.075,(0.19+0.13)/2=0.16</a:t>
            </a:r>
            <a:r>
              <a:rPr lang="en-US" altLang="zh-CN" sz="1800" dirty="0">
                <a:solidFill>
                  <a:srgbClr val="FF0000"/>
                </a:solidFill>
                <a:latin typeface="Microsoft YaHei UI" panose="020B0503020204020204" pitchFamily="34" charset="-122"/>
              </a:rPr>
              <a:t>}={0.15,0.075,0.16}</a:t>
            </a:r>
          </a:p>
          <a:p>
            <a:pPr marL="171450" indent="-171450">
              <a:lnSpc>
                <a:spcPct val="140000"/>
              </a:lnSpc>
              <a:spcBef>
                <a:spcPts val="1350"/>
              </a:spcBef>
              <a:buChar char="l"/>
            </a:pPr>
            <a:r>
              <a:rPr lang="en-US" altLang="zh-CN" sz="1800" dirty="0" err="1">
                <a:latin typeface="Microsoft YaHei UI" panose="020B0503020204020204" pitchFamily="34" charset="-122"/>
              </a:rPr>
              <a:t>B</a:t>
            </a:r>
            <a:r>
              <a:rPr altLang="en-US" sz="1800" dirty="0" err="1">
                <a:latin typeface="Microsoft YaHei UI" panose="020B0503020204020204" pitchFamily="34" charset="-122"/>
              </a:rPr>
              <a:t>簇的新中心点为</a:t>
            </a:r>
            <a:r>
              <a:rPr lang="en-US" altLang="zh-CN" sz="1800" dirty="0">
                <a:latin typeface="Microsoft YaHei UI" panose="020B0503020204020204" pitchFamily="34" charset="-122"/>
              </a:rPr>
              <a:t>{(0.24+0.3+07*3)/5=0.528, (0.76*4+0.68)/5=0.744, (025*2+0.06+0.5+1)/5=0.412} </a:t>
            </a:r>
            <a:r>
              <a:rPr lang="en-US" altLang="zh-CN" sz="1800" dirty="0">
                <a:solidFill>
                  <a:srgbClr val="FF0000"/>
                </a:solidFill>
                <a:latin typeface="Microsoft YaHei UI" panose="020B0503020204020204" pitchFamily="34" charset="-122"/>
              </a:rPr>
              <a:t>={0.528,0.744,0.412}</a:t>
            </a:r>
          </a:p>
          <a:p>
            <a:pPr marL="171450" indent="-171450">
              <a:lnSpc>
                <a:spcPct val="140000"/>
              </a:lnSpc>
              <a:spcBef>
                <a:spcPts val="1350"/>
              </a:spcBef>
              <a:buChar char="l"/>
            </a:pPr>
            <a:r>
              <a:rPr lang="en-US" altLang="zh-CN" sz="1800" dirty="0" err="1">
                <a:latin typeface="Microsoft YaHei UI" panose="020B0503020204020204" pitchFamily="34" charset="-122"/>
              </a:rPr>
              <a:t>C</a:t>
            </a:r>
            <a:r>
              <a:rPr altLang="en-US" sz="1800" dirty="0" err="1">
                <a:latin typeface="Microsoft YaHei UI" panose="020B0503020204020204" pitchFamily="34" charset="-122"/>
              </a:rPr>
              <a:t>簇的新中心点为</a:t>
            </a:r>
            <a:r>
              <a:rPr lang="en-US" altLang="zh-CN" sz="1800" dirty="0">
                <a:solidFill>
                  <a:srgbClr val="FF0000"/>
                </a:solidFill>
                <a:latin typeface="Microsoft YaHei UI" panose="020B0503020204020204" pitchFamily="34" charset="-122"/>
              </a:rPr>
              <a:t>{1,0,94,0,40625}</a:t>
            </a:r>
          </a:p>
          <a:p>
            <a:pPr marL="171450" indent="-171450">
              <a:lnSpc>
                <a:spcPct val="140000"/>
              </a:lnSpc>
              <a:spcBef>
                <a:spcPts val="1350"/>
              </a:spcBef>
              <a:buChar char="l"/>
            </a:pPr>
            <a:endParaRPr altLang="en-US" sz="1800" dirty="0">
              <a:latin typeface="Microsoft YaHei UI" panose="020B0503020204020204" pitchFamily="34" charset="-122"/>
            </a:endParaRPr>
          </a:p>
        </p:txBody>
      </p:sp>
    </p:spTree>
    <p:extLst>
      <p:ext uri="{BB962C8B-B14F-4D97-AF65-F5344CB8AC3E}">
        <p14:creationId xmlns:p14="http://schemas.microsoft.com/office/powerpoint/2010/main" val="336198120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标题 1"/>
          <p:cNvSpPr>
            <a:spLocks noGrp="1"/>
          </p:cNvSpPr>
          <p:nvPr>
            <p:ph type="title"/>
          </p:nvPr>
        </p:nvSpPr>
        <p:spPr>
          <a:xfrm>
            <a:off x="251222" y="-59531"/>
            <a:ext cx="7886700" cy="858441"/>
          </a:xfrm>
        </p:spPr>
        <p:txBody>
          <a:bodyPr vert="horz" lIns="91440" tIns="45720" rIns="91440" bIns="45720" rtlCol="0" anchor="ctr">
            <a:normAutofit/>
          </a:bodyPr>
          <a:lstStyle/>
          <a:p>
            <a:pPr>
              <a:buClr>
                <a:schemeClr val="tx2"/>
              </a:buClr>
              <a:buSzPct val="120000"/>
              <a:buFont typeface="Wingdings" panose="05000000000000000000" pitchFamily="2" charset="2"/>
            </a:pPr>
            <a:r>
              <a:rPr altLang="en-US" dirty="0" err="1"/>
              <a:t>迭代</a:t>
            </a:r>
            <a:endParaRPr altLang="en-US" dirty="0"/>
          </a:p>
        </p:txBody>
      </p:sp>
      <p:sp>
        <p:nvSpPr>
          <p:cNvPr id="32" name="内容占位符 2"/>
          <p:cNvSpPr>
            <a:spLocks noGrp="1"/>
          </p:cNvSpPr>
          <p:nvPr>
            <p:ph idx="1"/>
          </p:nvPr>
        </p:nvSpPr>
        <p:spPr>
          <a:xfrm>
            <a:off x="63103" y="1220185"/>
            <a:ext cx="8262938" cy="3364706"/>
          </a:xfrm>
        </p:spPr>
        <p:txBody>
          <a:bodyPr>
            <a:noAutofit/>
          </a:bodyPr>
          <a:lstStyle/>
          <a:p>
            <a:pPr eaLnBrk="1" hangingPunct="1">
              <a:lnSpc>
                <a:spcPct val="150000"/>
              </a:lnSpc>
              <a:buFont typeface="Wingdings" panose="05000000000000000000" pitchFamily="2" charset="2"/>
              <a:buChar char="l"/>
              <a:defRPr/>
            </a:pPr>
            <a:r>
              <a:rPr altLang="en-US" sz="1800" dirty="0" err="1">
                <a:latin typeface="Microsoft YaHei UI" panose="020B0503020204020204" pitchFamily="34" charset="-122"/>
              </a:rPr>
              <a:t>由于</a:t>
            </a:r>
            <a:r>
              <a:rPr lang="en-US" altLang="zh-CN" sz="1800" dirty="0" err="1">
                <a:latin typeface="Microsoft YaHei UI" panose="020B0503020204020204" pitchFamily="34" charset="-122"/>
              </a:rPr>
              <a:t>Zj</a:t>
            </a:r>
            <a:r>
              <a:rPr lang="en-US" altLang="zh-CN" sz="1800" dirty="0">
                <a:latin typeface="Microsoft YaHei UI" panose="020B0503020204020204" pitchFamily="34" charset="-122"/>
              </a:rPr>
              <a:t>(2)!=</a:t>
            </a:r>
            <a:r>
              <a:rPr lang="en-US" altLang="zh-CN" sz="1800" dirty="0" err="1">
                <a:latin typeface="Microsoft YaHei UI" panose="020B0503020204020204" pitchFamily="34" charset="-122"/>
              </a:rPr>
              <a:t>Zj</a:t>
            </a:r>
            <a:r>
              <a:rPr lang="en-US" altLang="zh-CN" sz="1800" dirty="0">
                <a:latin typeface="Microsoft YaHei UI" panose="020B0503020204020204" pitchFamily="34" charset="-122"/>
              </a:rPr>
              <a:t>(1)</a:t>
            </a:r>
            <a:r>
              <a:rPr altLang="en-US" sz="1800" dirty="0">
                <a:latin typeface="Microsoft YaHei UI" panose="020B0503020204020204" pitchFamily="34" charset="-122"/>
              </a:rPr>
              <a:t>，</a:t>
            </a:r>
            <a:r>
              <a:rPr altLang="en-US" sz="1800" dirty="0" err="1">
                <a:latin typeface="Microsoft YaHei UI" panose="020B0503020204020204" pitchFamily="34" charset="-122"/>
              </a:rPr>
              <a:t>所以用调整后的中心点再次计算距离</a:t>
            </a:r>
            <a:r>
              <a:rPr lang="en-US" altLang="zh-CN" sz="1800" dirty="0" err="1">
                <a:latin typeface="Microsoft YaHei UI" panose="020B0503020204020204" pitchFamily="34" charset="-122"/>
              </a:rPr>
              <a:t>D</a:t>
            </a:r>
            <a:endParaRPr lang="en-US" altLang="zh-CN" sz="1800" dirty="0">
              <a:latin typeface="Microsoft YaHei UI" panose="020B0503020204020204" pitchFamily="34" charset="-122"/>
            </a:endParaRPr>
          </a:p>
          <a:p>
            <a:pPr eaLnBrk="1" hangingPunct="1">
              <a:lnSpc>
                <a:spcPct val="150000"/>
              </a:lnSpc>
              <a:buFont typeface="Wingdings" panose="05000000000000000000" pitchFamily="2" charset="2"/>
              <a:buChar char="l"/>
              <a:defRPr/>
            </a:pPr>
            <a:r>
              <a:rPr altLang="en-US" sz="1800" dirty="0" err="1">
                <a:solidFill>
                  <a:srgbClr val="FF0000"/>
                </a:solidFill>
                <a:latin typeface="Microsoft YaHei UI" panose="020B0503020204020204" pitchFamily="34" charset="-122"/>
              </a:rPr>
              <a:t>所有球队分别到三个新的中心点</a:t>
            </a:r>
            <a:r>
              <a:rPr altLang="en-US" sz="1800" dirty="0" err="1">
                <a:latin typeface="Microsoft YaHei UI" panose="020B0503020204020204" pitchFamily="34" charset="-122"/>
              </a:rPr>
              <a:t>的距离</a:t>
            </a:r>
            <a:r>
              <a:rPr lang="en-US" altLang="zh-CN" sz="1800" dirty="0" err="1">
                <a:latin typeface="Microsoft YaHei UI" panose="020B0503020204020204" pitchFamily="34" charset="-122"/>
              </a:rPr>
              <a:t>D</a:t>
            </a:r>
            <a:r>
              <a:rPr altLang="en-US" sz="1800" dirty="0" err="1">
                <a:latin typeface="Microsoft YaHei UI" panose="020B0503020204020204" pitchFamily="34" charset="-122"/>
              </a:rPr>
              <a:t>如右图所示</a:t>
            </a:r>
            <a:r>
              <a:rPr altLang="en-US" sz="1800" dirty="0">
                <a:latin typeface="Microsoft YaHei UI" panose="020B0503020204020204" pitchFamily="34" charset="-122"/>
              </a:rPr>
              <a:t>：</a:t>
            </a:r>
            <a:endParaRPr lang="en-US" altLang="zh-CN" sz="1800" dirty="0">
              <a:latin typeface="Microsoft YaHei UI" panose="020B0503020204020204" pitchFamily="34" charset="-122"/>
            </a:endParaRPr>
          </a:p>
          <a:p>
            <a:pPr eaLnBrk="1" hangingPunct="1">
              <a:lnSpc>
                <a:spcPct val="150000"/>
              </a:lnSpc>
              <a:buFont typeface="Wingdings" panose="05000000000000000000" pitchFamily="2" charset="2"/>
              <a:buChar char="l"/>
              <a:defRPr/>
            </a:pPr>
            <a:r>
              <a:rPr altLang="en-US" sz="1800" dirty="0" err="1">
                <a:latin typeface="Microsoft YaHei UI" panose="020B0503020204020204" pitchFamily="34" charset="-122"/>
              </a:rPr>
              <a:t>再次分配，第二次迭代结果为</a:t>
            </a:r>
            <a:r>
              <a:rPr altLang="en-US" sz="1800" dirty="0">
                <a:latin typeface="Microsoft YaHei UI" panose="020B0503020204020204" pitchFamily="34" charset="-122"/>
              </a:rPr>
              <a:t>：</a:t>
            </a:r>
            <a:endParaRPr lang="en-US" altLang="zh-CN" sz="1800" dirty="0">
              <a:latin typeface="Microsoft YaHei UI" panose="020B0503020204020204" pitchFamily="34" charset="-122"/>
            </a:endParaRPr>
          </a:p>
          <a:p>
            <a:pPr eaLnBrk="1" hangingPunct="1">
              <a:lnSpc>
                <a:spcPct val="150000"/>
              </a:lnSpc>
              <a:defRPr/>
            </a:pPr>
            <a:r>
              <a:rPr lang="en-US" altLang="zh-CN" sz="1800" dirty="0">
                <a:latin typeface="Microsoft YaHei UI" panose="020B0503020204020204" pitchFamily="34" charset="-122"/>
              </a:rPr>
              <a:t>A:</a:t>
            </a:r>
            <a:r>
              <a:rPr altLang="en-US" sz="1800" dirty="0">
                <a:latin typeface="Microsoft YaHei UI" panose="020B0503020204020204" pitchFamily="34" charset="-122"/>
              </a:rPr>
              <a:t>日本，韩国</a:t>
            </a:r>
          </a:p>
          <a:p>
            <a:pPr eaLnBrk="1" hangingPunct="1">
              <a:lnSpc>
                <a:spcPct val="150000"/>
              </a:lnSpc>
              <a:defRPr/>
            </a:pPr>
            <a:r>
              <a:rPr lang="en-US" altLang="zh-CN" sz="1800" dirty="0">
                <a:latin typeface="Microsoft YaHei UI" panose="020B0503020204020204" pitchFamily="34" charset="-122"/>
              </a:rPr>
              <a:t>B:</a:t>
            </a:r>
            <a:r>
              <a:rPr altLang="en-US" sz="1800" dirty="0">
                <a:latin typeface="Microsoft YaHei UI" panose="020B0503020204020204" pitchFamily="34" charset="-122"/>
              </a:rPr>
              <a:t>伊朗，沙特，乌兹别克斯坦，巴林</a:t>
            </a:r>
            <a:r>
              <a:rPr lang="en-US" altLang="zh-CN" sz="1800" dirty="0">
                <a:latin typeface="Microsoft YaHei UI" panose="020B0503020204020204" pitchFamily="34" charset="-122"/>
              </a:rPr>
              <a:t>B</a:t>
            </a:r>
            <a:r>
              <a:rPr altLang="en-US" sz="1800" dirty="0">
                <a:latin typeface="Microsoft YaHei UI" panose="020B0503020204020204" pitchFamily="34" charset="-122"/>
              </a:rPr>
              <a:t>，朝鲜</a:t>
            </a:r>
            <a:r>
              <a:rPr lang="en-US" altLang="zh-CN" sz="1800" dirty="0">
                <a:latin typeface="Microsoft YaHei UI" panose="020B0503020204020204" pitchFamily="34" charset="-122"/>
              </a:rPr>
              <a:t>B</a:t>
            </a:r>
          </a:p>
          <a:p>
            <a:pPr eaLnBrk="1" hangingPunct="1">
              <a:lnSpc>
                <a:spcPct val="150000"/>
              </a:lnSpc>
              <a:defRPr/>
            </a:pPr>
            <a:r>
              <a:rPr lang="en-US" altLang="zh-CN" sz="1800" dirty="0">
                <a:latin typeface="Microsoft YaHei UI" panose="020B0503020204020204" pitchFamily="34" charset="-122"/>
              </a:rPr>
              <a:t>C: </a:t>
            </a:r>
            <a:r>
              <a:rPr altLang="en-US" sz="1800" dirty="0" err="1">
                <a:latin typeface="Microsoft YaHei UI" panose="020B0503020204020204" pitchFamily="34" charset="-122"/>
              </a:rPr>
              <a:t>中国，伊拉克，卡塔尔，阿联酋，泰国，越南，阿曼，印尼</a:t>
            </a:r>
            <a:r>
              <a:rPr altLang="en-US" sz="1800" dirty="0">
                <a:latin typeface="Microsoft YaHei UI" panose="020B0503020204020204" pitchFamily="34" charset="-122"/>
              </a:rPr>
              <a:t>。</a:t>
            </a:r>
          </a:p>
          <a:p>
            <a:pPr eaLnBrk="1" hangingPunct="1">
              <a:lnSpc>
                <a:spcPct val="150000"/>
              </a:lnSpc>
              <a:buFont typeface="Wingdings" panose="05000000000000000000" pitchFamily="2" charset="2"/>
              <a:buChar char="l"/>
              <a:defRPr/>
            </a:pPr>
            <a:r>
              <a:rPr altLang="en-US" sz="1800" dirty="0" err="1">
                <a:latin typeface="Microsoft YaHei UI" panose="020B0503020204020204" pitchFamily="34" charset="-122"/>
              </a:rPr>
              <a:t>结果无变化，</a:t>
            </a:r>
            <a:r>
              <a:rPr altLang="en-US" sz="1800" dirty="0" err="1">
                <a:solidFill>
                  <a:srgbClr val="FF0000"/>
                </a:solidFill>
                <a:latin typeface="Microsoft YaHei UI" panose="020B0503020204020204" pitchFamily="34" charset="-122"/>
              </a:rPr>
              <a:t>说明结果已经收敛，算法结束</a:t>
            </a:r>
            <a:r>
              <a:rPr altLang="en-US" sz="1800" dirty="0">
                <a:latin typeface="Microsoft YaHei UI" panose="020B0503020204020204" pitchFamily="34" charset="-122"/>
              </a:rPr>
              <a:t>，</a:t>
            </a:r>
            <a:endParaRPr lang="en-US" altLang="en-US" sz="1800" dirty="0">
              <a:latin typeface="Microsoft YaHei UI" panose="020B0503020204020204" pitchFamily="34" charset="-122"/>
            </a:endParaRPr>
          </a:p>
          <a:p>
            <a:pPr eaLnBrk="1" hangingPunct="1">
              <a:lnSpc>
                <a:spcPct val="150000"/>
              </a:lnSpc>
              <a:buFont typeface="Wingdings" panose="05000000000000000000" pitchFamily="2" charset="2"/>
              <a:buChar char="l"/>
              <a:defRPr/>
            </a:pPr>
            <a:r>
              <a:rPr altLang="en-US" sz="1800" dirty="0" err="1">
                <a:latin typeface="Microsoft YaHei UI" panose="020B0503020204020204" pitchFamily="34" charset="-122"/>
              </a:rPr>
              <a:t>最终聚类结果</a:t>
            </a:r>
            <a:r>
              <a:rPr altLang="en-US" sz="1800" dirty="0">
                <a:latin typeface="Microsoft YaHei UI" panose="020B0503020204020204" pitchFamily="34" charset="-122"/>
              </a:rPr>
              <a:t>：</a:t>
            </a:r>
            <a:endParaRPr lang="en-US" altLang="zh-CN" sz="1800" dirty="0">
              <a:latin typeface="Microsoft YaHei UI" panose="020B0503020204020204" pitchFamily="34" charset="-122"/>
            </a:endParaRPr>
          </a:p>
          <a:p>
            <a:pPr eaLnBrk="1" hangingPunct="1">
              <a:lnSpc>
                <a:spcPct val="150000"/>
              </a:lnSpc>
              <a:buFont typeface="Wingdings" panose="05000000000000000000" pitchFamily="2" charset="2"/>
              <a:buChar char="l"/>
              <a:defRPr/>
            </a:pPr>
            <a:r>
              <a:rPr altLang="en-US" sz="1800" dirty="0" err="1">
                <a:latin typeface="Microsoft YaHei UI" panose="020B0503020204020204" pitchFamily="34" charset="-122"/>
              </a:rPr>
              <a:t>亚洲一流：</a:t>
            </a:r>
            <a:r>
              <a:rPr lang="en-US" altLang="zh-CN" sz="1800" dirty="0" err="1">
                <a:latin typeface="Microsoft YaHei UI" panose="020B0503020204020204" pitchFamily="34" charset="-122"/>
              </a:rPr>
              <a:t>A</a:t>
            </a:r>
            <a:r>
              <a:rPr altLang="en-US" sz="1800" dirty="0" err="1">
                <a:latin typeface="Microsoft YaHei UI" panose="020B0503020204020204" pitchFamily="34" charset="-122"/>
              </a:rPr>
              <a:t>；亚洲二流：</a:t>
            </a:r>
            <a:r>
              <a:rPr lang="en-US" altLang="zh-CN" sz="1800" dirty="0" err="1">
                <a:latin typeface="Microsoft YaHei UI" panose="020B0503020204020204" pitchFamily="34" charset="-122"/>
              </a:rPr>
              <a:t>B</a:t>
            </a:r>
            <a:r>
              <a:rPr altLang="en-US" sz="1800" dirty="0" err="1">
                <a:latin typeface="Microsoft YaHei UI" panose="020B0503020204020204" pitchFamily="34" charset="-122"/>
              </a:rPr>
              <a:t>；亚洲三流：</a:t>
            </a:r>
            <a:r>
              <a:rPr lang="en-US" altLang="zh-CN" sz="1800" dirty="0" err="1">
                <a:latin typeface="Microsoft YaHei UI" panose="020B0503020204020204" pitchFamily="34" charset="-122"/>
              </a:rPr>
              <a:t>C</a:t>
            </a:r>
            <a:r>
              <a:rPr lang="en-US" altLang="zh-CN" sz="1800" dirty="0">
                <a:latin typeface="Microsoft YaHei UI" panose="020B0503020204020204" pitchFamily="34" charset="-122"/>
              </a:rPr>
              <a:t>.</a:t>
            </a:r>
            <a:endParaRPr altLang="en-US" sz="1800" dirty="0">
              <a:latin typeface="Microsoft YaHei UI" panose="020B0503020204020204" pitchFamily="34" charset="-122"/>
            </a:endParaRPr>
          </a:p>
        </p:txBody>
      </p:sp>
      <p:pic>
        <p:nvPicPr>
          <p:cNvPr id="30724" name="图片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432573" y="462040"/>
            <a:ext cx="5594070" cy="6737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25" name="图片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480313" y="1754981"/>
            <a:ext cx="2663687" cy="35580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图片 2">
            <a:extLst>
              <a:ext uri="{FF2B5EF4-FFF2-40B4-BE49-F238E27FC236}">
                <a16:creationId xmlns:a16="http://schemas.microsoft.com/office/drawing/2014/main" id="{F55B5729-9325-9337-E11A-78927B40D6DB}"/>
              </a:ext>
            </a:extLst>
          </p:cNvPr>
          <p:cNvPicPr>
            <a:picLocks noChangeAspect="1"/>
          </p:cNvPicPr>
          <p:nvPr/>
        </p:nvPicPr>
        <p:blipFill rotWithShape="1">
          <a:blip r:embed="rId4"/>
          <a:srcRect r="13543"/>
          <a:stretch/>
        </p:blipFill>
        <p:spPr>
          <a:xfrm>
            <a:off x="8013534" y="2762518"/>
            <a:ext cx="768106" cy="2301603"/>
          </a:xfrm>
          <a:prstGeom prst="rect">
            <a:avLst/>
          </a:prstGeom>
        </p:spPr>
      </p:pic>
    </p:spTree>
    <p:extLst>
      <p:ext uri="{BB962C8B-B14F-4D97-AF65-F5344CB8AC3E}">
        <p14:creationId xmlns:p14="http://schemas.microsoft.com/office/powerpoint/2010/main" val="307512467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2">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2">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2">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2">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2">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2">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原型聚类</a:t>
            </a:r>
            <a:r>
              <a:rPr lang="en-US" altLang="zh-CN" dirty="0"/>
              <a:t> – </a:t>
            </a:r>
            <a:r>
              <a:rPr lang="en-US" altLang="zh-CN" i="1" dirty="0">
                <a:latin typeface="Times New Roman" pitchFamily="18" charset="0"/>
                <a:cs typeface="Times New Roman" pitchFamily="18" charset="0"/>
              </a:rPr>
              <a:t>k</a:t>
            </a:r>
            <a:r>
              <a:rPr lang="zh-CN" altLang="en-US" dirty="0"/>
              <a:t>均值算法</a:t>
            </a:r>
          </a:p>
        </p:txBody>
      </p:sp>
      <p:sp>
        <p:nvSpPr>
          <p:cNvPr id="3" name="内容占位符 2"/>
          <p:cNvSpPr>
            <a:spLocks noGrp="1"/>
          </p:cNvSpPr>
          <p:nvPr>
            <p:ph idx="1"/>
          </p:nvPr>
        </p:nvSpPr>
        <p:spPr/>
        <p:txBody>
          <a:bodyPr/>
          <a:lstStyle/>
          <a:p>
            <a:r>
              <a:rPr lang="en-US" altLang="zh-CN" i="1" dirty="0">
                <a:latin typeface="Times New Roman" pitchFamily="18" charset="0"/>
                <a:cs typeface="Times New Roman" pitchFamily="18" charset="0"/>
              </a:rPr>
              <a:t>k</a:t>
            </a:r>
            <a:r>
              <a:rPr lang="zh-CN" altLang="en-US" dirty="0"/>
              <a:t>均值算法实例</a:t>
            </a:r>
            <a:endParaRPr lang="en-US" altLang="zh-CN" dirty="0"/>
          </a:p>
          <a:p>
            <a:pPr marL="0" indent="0">
              <a:buNone/>
            </a:pPr>
            <a:r>
              <a:rPr lang="en-US" altLang="zh-CN" dirty="0"/>
              <a:t>    </a:t>
            </a:r>
            <a:r>
              <a:rPr lang="zh-CN" altLang="en-US" dirty="0"/>
              <a:t>接下来以表</a:t>
            </a:r>
            <a:r>
              <a:rPr lang="en-US" altLang="zh-CN" dirty="0"/>
              <a:t>9-1</a:t>
            </a:r>
            <a:r>
              <a:rPr lang="zh-CN" altLang="en-US" dirty="0"/>
              <a:t>的西瓜数据集</a:t>
            </a:r>
            <a:r>
              <a:rPr lang="en-US" altLang="zh-CN" dirty="0"/>
              <a:t>4.0</a:t>
            </a:r>
            <a:r>
              <a:rPr lang="zh-CN" altLang="en-US" dirty="0"/>
              <a:t>为例，来演示</a:t>
            </a:r>
            <a:r>
              <a:rPr lang="en-US" altLang="zh-CN" i="1" dirty="0">
                <a:latin typeface="Times New Roman" pitchFamily="18" charset="0"/>
                <a:cs typeface="Times New Roman" pitchFamily="18" charset="0"/>
              </a:rPr>
              <a:t>k</a:t>
            </a:r>
            <a:r>
              <a:rPr lang="zh-CN" altLang="en-US" dirty="0"/>
              <a:t>均值算法的学习过程。将编号为  的样本称为    </a:t>
            </a:r>
            <a:r>
              <a:rPr lang="en-US" altLang="zh-CN" dirty="0"/>
              <a:t>. </a:t>
            </a:r>
          </a:p>
        </p:txBody>
      </p:sp>
      <p:pic>
        <p:nvPicPr>
          <p:cNvPr id="5" name="图片 4"/>
          <p:cNvPicPr>
            <a:picLocks noChangeAspect="1"/>
          </p:cNvPicPr>
          <p:nvPr/>
        </p:nvPicPr>
        <p:blipFill>
          <a:blip r:embed="rId2"/>
          <a:stretch>
            <a:fillRect/>
          </a:stretch>
        </p:blipFill>
        <p:spPr>
          <a:xfrm>
            <a:off x="573592" y="2741152"/>
            <a:ext cx="7935971" cy="3405171"/>
          </a:xfrm>
          <a:prstGeom prst="rect">
            <a:avLst/>
          </a:prstGeom>
        </p:spPr>
      </p:pic>
      <p:graphicFrame>
        <p:nvGraphicFramePr>
          <p:cNvPr id="4" name="对象 3"/>
          <p:cNvGraphicFramePr>
            <a:graphicFrameLocks noChangeAspect="1"/>
          </p:cNvGraphicFramePr>
          <p:nvPr>
            <p:extLst>
              <p:ext uri="{D42A27DB-BD31-4B8C-83A1-F6EECF244321}">
                <p14:modId xmlns:p14="http://schemas.microsoft.com/office/powerpoint/2010/main" val="2221655201"/>
              </p:ext>
            </p:extLst>
          </p:nvPr>
        </p:nvGraphicFramePr>
        <p:xfrm>
          <a:off x="2357287" y="1958250"/>
          <a:ext cx="96000" cy="288000"/>
        </p:xfrm>
        <a:graphic>
          <a:graphicData uri="http://schemas.openxmlformats.org/presentationml/2006/ole">
            <mc:AlternateContent xmlns:mc="http://schemas.openxmlformats.org/markup-compatibility/2006">
              <mc:Choice xmlns:v="urn:schemas-microsoft-com:vml" Requires="v">
                <p:oleObj name="Formula" r:id="rId3" imgW="51480" imgH="151920" progId="Equation.Ribbit">
                  <p:embed/>
                </p:oleObj>
              </mc:Choice>
              <mc:Fallback>
                <p:oleObj name="Formula" r:id="rId3" imgW="51480" imgH="151920" progId="Equation.Ribbit">
                  <p:embed/>
                  <p:pic>
                    <p:nvPicPr>
                      <p:cNvPr id="0" name=""/>
                      <p:cNvPicPr/>
                      <p:nvPr/>
                    </p:nvPicPr>
                    <p:blipFill>
                      <a:blip r:embed="rId4"/>
                      <a:stretch>
                        <a:fillRect/>
                      </a:stretch>
                    </p:blipFill>
                    <p:spPr>
                      <a:xfrm>
                        <a:off x="2357287" y="1958250"/>
                        <a:ext cx="96000" cy="288000"/>
                      </a:xfrm>
                      <a:prstGeom prst="rect">
                        <a:avLst/>
                      </a:prstGeom>
                    </p:spPr>
                  </p:pic>
                </p:oleObj>
              </mc:Fallback>
            </mc:AlternateContent>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val="1805174802"/>
              </p:ext>
            </p:extLst>
          </p:nvPr>
        </p:nvGraphicFramePr>
        <p:xfrm>
          <a:off x="3921877" y="1983888"/>
          <a:ext cx="307461" cy="288000"/>
        </p:xfrm>
        <a:graphic>
          <a:graphicData uri="http://schemas.openxmlformats.org/presentationml/2006/ole">
            <mc:AlternateContent xmlns:mc="http://schemas.openxmlformats.org/markup-compatibility/2006">
              <mc:Choice xmlns:v="urn:schemas-microsoft-com:vml" Requires="v">
                <p:oleObj name="Formula" r:id="rId5" imgW="125280" imgH="118080" progId="Equation.Ribbit">
                  <p:embed/>
                </p:oleObj>
              </mc:Choice>
              <mc:Fallback>
                <p:oleObj name="Formula" r:id="rId5" imgW="125280" imgH="118080" progId="Equation.Ribbit">
                  <p:embed/>
                  <p:pic>
                    <p:nvPicPr>
                      <p:cNvPr id="0" name=""/>
                      <p:cNvPicPr/>
                      <p:nvPr/>
                    </p:nvPicPr>
                    <p:blipFill>
                      <a:blip r:embed="rId6"/>
                      <a:stretch>
                        <a:fillRect/>
                      </a:stretch>
                    </p:blipFill>
                    <p:spPr>
                      <a:xfrm>
                        <a:off x="3921877" y="1983888"/>
                        <a:ext cx="307461" cy="288000"/>
                      </a:xfrm>
                      <a:prstGeom prst="rect">
                        <a:avLst/>
                      </a:prstGeom>
                    </p:spPr>
                  </p:pic>
                </p:oleObj>
              </mc:Fallback>
            </mc:AlternateContent>
          </a:graphicData>
        </a:graphic>
      </p:graphicFrame>
    </p:spTree>
    <p:extLst>
      <p:ext uri="{BB962C8B-B14F-4D97-AF65-F5344CB8AC3E}">
        <p14:creationId xmlns:p14="http://schemas.microsoft.com/office/powerpoint/2010/main" val="381105695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原型聚类</a:t>
            </a:r>
            <a:r>
              <a:rPr lang="en-US" altLang="zh-CN" dirty="0"/>
              <a:t> – </a:t>
            </a:r>
            <a:r>
              <a:rPr lang="en-US" altLang="zh-CN" i="1" dirty="0">
                <a:latin typeface="Times New Roman" pitchFamily="18" charset="0"/>
                <a:cs typeface="Times New Roman" pitchFamily="18" charset="0"/>
              </a:rPr>
              <a:t>k</a:t>
            </a:r>
            <a:r>
              <a:rPr lang="zh-CN" altLang="en-US" dirty="0"/>
              <a:t>均值算法</a:t>
            </a:r>
          </a:p>
        </p:txBody>
      </p:sp>
      <p:sp>
        <p:nvSpPr>
          <p:cNvPr id="3" name="内容占位符 2"/>
          <p:cNvSpPr>
            <a:spLocks noGrp="1"/>
          </p:cNvSpPr>
          <p:nvPr>
            <p:ph idx="1"/>
          </p:nvPr>
        </p:nvSpPr>
        <p:spPr>
          <a:xfrm>
            <a:off x="260350" y="1112740"/>
            <a:ext cx="8616950" cy="4930775"/>
          </a:xfrm>
        </p:spPr>
        <p:txBody>
          <a:bodyPr>
            <a:normAutofit fontScale="92500"/>
          </a:bodyPr>
          <a:lstStyle/>
          <a:p>
            <a:r>
              <a:rPr lang="en-US" altLang="zh-CN" i="1" dirty="0">
                <a:latin typeface="Times New Roman" pitchFamily="18" charset="0"/>
                <a:cs typeface="Times New Roman" pitchFamily="18" charset="0"/>
              </a:rPr>
              <a:t>k</a:t>
            </a:r>
            <a:r>
              <a:rPr lang="zh-CN" altLang="en-US" dirty="0"/>
              <a:t>均值算法实例</a:t>
            </a:r>
            <a:endParaRPr lang="en-US" altLang="zh-CN" dirty="0"/>
          </a:p>
          <a:p>
            <a:pPr marL="0" indent="0">
              <a:buNone/>
            </a:pPr>
            <a:r>
              <a:rPr lang="zh-CN" altLang="en-US" dirty="0"/>
              <a:t>    假定聚类簇数</a:t>
            </a:r>
            <a:r>
              <a:rPr lang="en-US" altLang="zh-CN" i="1" dirty="0">
                <a:latin typeface="Times New Roman" pitchFamily="18" charset="0"/>
                <a:cs typeface="Times New Roman" pitchFamily="18" charset="0"/>
              </a:rPr>
              <a:t>k </a:t>
            </a:r>
            <a:r>
              <a:rPr lang="en-US" altLang="zh-CN" dirty="0"/>
              <a:t>=</a:t>
            </a:r>
            <a:r>
              <a:rPr lang="en-US" altLang="zh-CN" sz="1900" dirty="0"/>
              <a:t>3</a:t>
            </a:r>
            <a:r>
              <a:rPr lang="zh-CN" altLang="en-US" dirty="0"/>
              <a:t>，算法开始时，随机选择</a:t>
            </a:r>
            <a:r>
              <a:rPr lang="en-US" altLang="zh-CN" sz="1900" dirty="0"/>
              <a:t>3</a:t>
            </a:r>
            <a:r>
              <a:rPr lang="zh-CN" altLang="en-US" dirty="0"/>
              <a:t>个样本</a:t>
            </a:r>
            <a:r>
              <a:rPr lang="en-US" altLang="zh-CN" dirty="0"/>
              <a:t>		    </a:t>
            </a:r>
            <a:r>
              <a:rPr lang="zh-CN" altLang="en-US" dirty="0"/>
              <a:t>作为初始均值向量，即</a:t>
            </a:r>
            <a:r>
              <a:rPr lang="en-US" altLang="zh-CN" dirty="0"/>
              <a:t>							</a:t>
            </a:r>
            <a:r>
              <a:rPr lang="zh-CN" altLang="en-US" dirty="0"/>
              <a:t>。</a:t>
            </a:r>
            <a:endParaRPr lang="en-US" altLang="zh-CN" dirty="0"/>
          </a:p>
          <a:p>
            <a:pPr marL="0" indent="0">
              <a:buNone/>
            </a:pPr>
            <a:r>
              <a:rPr lang="en-US" altLang="zh-CN" dirty="0"/>
              <a:t>    </a:t>
            </a:r>
            <a:r>
              <a:rPr lang="zh-CN" altLang="en-US" dirty="0"/>
              <a:t>考察样本</a:t>
            </a:r>
            <a:r>
              <a:rPr lang="en-US" altLang="zh-CN" dirty="0"/>
              <a:t>		        </a:t>
            </a:r>
            <a:r>
              <a:rPr lang="zh-CN" altLang="en-US" dirty="0"/>
              <a:t>，它与当前均值向量               的距离分别为</a:t>
            </a:r>
            <a:r>
              <a:rPr lang="en-US" altLang="zh-CN" sz="1900" dirty="0"/>
              <a:t>0.369</a:t>
            </a:r>
            <a:r>
              <a:rPr lang="zh-CN" altLang="en-US" sz="1900" dirty="0"/>
              <a:t>，</a:t>
            </a:r>
            <a:r>
              <a:rPr lang="en-US" altLang="zh-CN" sz="1900" dirty="0"/>
              <a:t>0.506</a:t>
            </a:r>
            <a:r>
              <a:rPr lang="zh-CN" altLang="en-US" sz="1900" dirty="0"/>
              <a:t>，</a:t>
            </a:r>
            <a:r>
              <a:rPr lang="en-US" altLang="zh-CN" sz="1900" dirty="0"/>
              <a:t>0.166</a:t>
            </a:r>
            <a:r>
              <a:rPr lang="zh-CN" altLang="en-US" dirty="0"/>
              <a:t>，因此    将被划入簇   中。类似的，对数据集中的所有样本考察一遍后，可得当前簇划分为</a:t>
            </a:r>
            <a:endParaRPr lang="en-US" altLang="zh-CN" dirty="0"/>
          </a:p>
          <a:p>
            <a:pPr marL="0" indent="0">
              <a:buNone/>
            </a:pPr>
            <a:r>
              <a:rPr lang="en-US" altLang="zh-CN" dirty="0"/>
              <a:t>   </a:t>
            </a:r>
            <a:endParaRPr lang="en-US" altLang="zh-CN" b="0" dirty="0"/>
          </a:p>
          <a:p>
            <a:pPr marL="0" indent="0">
              <a:buNone/>
            </a:pPr>
            <a:r>
              <a:rPr lang="en-US" altLang="zh-CN" dirty="0"/>
              <a:t>    </a:t>
            </a:r>
          </a:p>
          <a:p>
            <a:pPr marL="0" indent="0">
              <a:buNone/>
            </a:pPr>
            <a:endParaRPr lang="en-US" altLang="zh-CN" dirty="0"/>
          </a:p>
          <a:p>
            <a:pPr marL="0" indent="0">
              <a:buNone/>
            </a:pPr>
            <a:r>
              <a:rPr lang="zh-CN" altLang="en-US" dirty="0"/>
              <a:t>    于是，可以从分别求得新的均值向量</a:t>
            </a:r>
            <a:endParaRPr lang="en-US" altLang="zh-CN" dirty="0"/>
          </a:p>
          <a:p>
            <a:pPr marL="0" indent="0">
              <a:buNone/>
            </a:pPr>
            <a:r>
              <a:rPr lang="en-US" altLang="zh-CN" dirty="0"/>
              <a:t>    </a:t>
            </a:r>
          </a:p>
          <a:p>
            <a:pPr marL="0" indent="0">
              <a:buNone/>
            </a:pPr>
            <a:r>
              <a:rPr lang="zh-CN" altLang="en-US" dirty="0"/>
              <a:t>    不断重复上述过程，如下图所示。</a:t>
            </a:r>
            <a:endParaRPr lang="en-US" altLang="zh-CN" dirty="0"/>
          </a:p>
          <a:p>
            <a:pPr marL="0" indent="0">
              <a:buNone/>
            </a:pPr>
            <a:r>
              <a:rPr lang="en-US" altLang="zh-CN" dirty="0"/>
              <a:t>    </a:t>
            </a:r>
          </a:p>
        </p:txBody>
      </p:sp>
      <p:graphicFrame>
        <p:nvGraphicFramePr>
          <p:cNvPr id="4" name="对象 3"/>
          <p:cNvGraphicFramePr>
            <a:graphicFrameLocks noChangeAspect="1"/>
          </p:cNvGraphicFramePr>
          <p:nvPr>
            <p:extLst>
              <p:ext uri="{D42A27DB-BD31-4B8C-83A1-F6EECF244321}">
                <p14:modId xmlns:p14="http://schemas.microsoft.com/office/powerpoint/2010/main" val="499225728"/>
              </p:ext>
            </p:extLst>
          </p:nvPr>
        </p:nvGraphicFramePr>
        <p:xfrm>
          <a:off x="935861" y="3189203"/>
          <a:ext cx="6137486" cy="280800"/>
        </p:xfrm>
        <a:graphic>
          <a:graphicData uri="http://schemas.openxmlformats.org/presentationml/2006/ole">
            <mc:AlternateContent xmlns:mc="http://schemas.openxmlformats.org/markup-compatibility/2006">
              <mc:Choice xmlns:v="urn:schemas-microsoft-com:vml" Requires="v">
                <p:oleObj name="Formula" r:id="rId2" imgW="3886200" imgH="177480" progId="Equation.Ribbit">
                  <p:embed/>
                </p:oleObj>
              </mc:Choice>
              <mc:Fallback>
                <p:oleObj name="Formula" r:id="rId2" imgW="3886200" imgH="177480" progId="Equation.Ribbit">
                  <p:embed/>
                  <p:pic>
                    <p:nvPicPr>
                      <p:cNvPr id="0" name=""/>
                      <p:cNvPicPr/>
                      <p:nvPr/>
                    </p:nvPicPr>
                    <p:blipFill>
                      <a:blip r:embed="rId3"/>
                      <a:stretch>
                        <a:fillRect/>
                      </a:stretch>
                    </p:blipFill>
                    <p:spPr>
                      <a:xfrm>
                        <a:off x="935861" y="3189203"/>
                        <a:ext cx="6137486" cy="280800"/>
                      </a:xfrm>
                      <a:prstGeom prst="rect">
                        <a:avLst/>
                      </a:prstGeom>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2491646079"/>
              </p:ext>
            </p:extLst>
          </p:nvPr>
        </p:nvGraphicFramePr>
        <p:xfrm>
          <a:off x="935861" y="3621605"/>
          <a:ext cx="1958077" cy="280800"/>
        </p:xfrm>
        <a:graphic>
          <a:graphicData uri="http://schemas.openxmlformats.org/presentationml/2006/ole">
            <mc:AlternateContent xmlns:mc="http://schemas.openxmlformats.org/markup-compatibility/2006">
              <mc:Choice xmlns:v="urn:schemas-microsoft-com:vml" Requires="v">
                <p:oleObj name="Formula" r:id="rId4" imgW="1240560" imgH="177480" progId="Equation.Ribbit">
                  <p:embed/>
                </p:oleObj>
              </mc:Choice>
              <mc:Fallback>
                <p:oleObj name="Formula" r:id="rId4" imgW="1240560" imgH="177480" progId="Equation.Ribbit">
                  <p:embed/>
                  <p:pic>
                    <p:nvPicPr>
                      <p:cNvPr id="0" name=""/>
                      <p:cNvPicPr/>
                      <p:nvPr/>
                    </p:nvPicPr>
                    <p:blipFill>
                      <a:blip r:embed="rId5"/>
                      <a:stretch>
                        <a:fillRect/>
                      </a:stretch>
                    </p:blipFill>
                    <p:spPr>
                      <a:xfrm>
                        <a:off x="935861" y="3621605"/>
                        <a:ext cx="1958077" cy="280800"/>
                      </a:xfrm>
                      <a:prstGeom prst="rect">
                        <a:avLst/>
                      </a:prstGeom>
                    </p:spPr>
                  </p:pic>
                </p:oleObj>
              </mc:Fallback>
            </mc:AlternateContent>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val="592457547"/>
              </p:ext>
            </p:extLst>
          </p:nvPr>
        </p:nvGraphicFramePr>
        <p:xfrm>
          <a:off x="935861" y="4023595"/>
          <a:ext cx="5804035" cy="280800"/>
        </p:xfrm>
        <a:graphic>
          <a:graphicData uri="http://schemas.openxmlformats.org/presentationml/2006/ole">
            <mc:AlternateContent xmlns:mc="http://schemas.openxmlformats.org/markup-compatibility/2006">
              <mc:Choice xmlns:v="urn:schemas-microsoft-com:vml" Requires="v">
                <p:oleObj name="Formula" r:id="rId6" imgW="3674880" imgH="177480" progId="Equation.Ribbit">
                  <p:embed/>
                </p:oleObj>
              </mc:Choice>
              <mc:Fallback>
                <p:oleObj name="Formula" r:id="rId6" imgW="3674880" imgH="177480" progId="Equation.Ribbit">
                  <p:embed/>
                  <p:pic>
                    <p:nvPicPr>
                      <p:cNvPr id="0" name=""/>
                      <p:cNvPicPr/>
                      <p:nvPr/>
                    </p:nvPicPr>
                    <p:blipFill>
                      <a:blip r:embed="rId7"/>
                      <a:stretch>
                        <a:fillRect/>
                      </a:stretch>
                    </p:blipFill>
                    <p:spPr>
                      <a:xfrm>
                        <a:off x="935861" y="4023595"/>
                        <a:ext cx="5804035" cy="280800"/>
                      </a:xfrm>
                      <a:prstGeom prst="rect">
                        <a:avLst/>
                      </a:prstGeom>
                    </p:spPr>
                  </p:pic>
                </p:oleObj>
              </mc:Fallback>
            </mc:AlternateContent>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val="1748620969"/>
              </p:ext>
            </p:extLst>
          </p:nvPr>
        </p:nvGraphicFramePr>
        <p:xfrm>
          <a:off x="2222018" y="1844872"/>
          <a:ext cx="6078856" cy="288000"/>
        </p:xfrm>
        <a:graphic>
          <a:graphicData uri="http://schemas.openxmlformats.org/presentationml/2006/ole">
            <mc:AlternateContent xmlns:mc="http://schemas.openxmlformats.org/markup-compatibility/2006">
              <mc:Choice xmlns:v="urn:schemas-microsoft-com:vml" Requires="v">
                <p:oleObj name="Formula" r:id="rId8" imgW="3752640" imgH="177480" progId="Equation.Ribbit">
                  <p:embed/>
                </p:oleObj>
              </mc:Choice>
              <mc:Fallback>
                <p:oleObj name="Formula" r:id="rId8" imgW="3752640" imgH="177480" progId="Equation.Ribbit">
                  <p:embed/>
                  <p:pic>
                    <p:nvPicPr>
                      <p:cNvPr id="0" name=""/>
                      <p:cNvPicPr/>
                      <p:nvPr/>
                    </p:nvPicPr>
                    <p:blipFill>
                      <a:blip r:embed="rId9"/>
                      <a:stretch>
                        <a:fillRect/>
                      </a:stretch>
                    </p:blipFill>
                    <p:spPr>
                      <a:xfrm>
                        <a:off x="2222018" y="1844872"/>
                        <a:ext cx="6078856" cy="288000"/>
                      </a:xfrm>
                      <a:prstGeom prst="rect">
                        <a:avLst/>
                      </a:prstGeom>
                    </p:spPr>
                  </p:pic>
                </p:oleObj>
              </mc:Fallback>
            </mc:AlternateContent>
          </a:graphicData>
        </a:graphic>
      </p:graphicFrame>
      <p:graphicFrame>
        <p:nvGraphicFramePr>
          <p:cNvPr id="9" name="对象 8"/>
          <p:cNvGraphicFramePr>
            <a:graphicFrameLocks noChangeAspect="1"/>
          </p:cNvGraphicFramePr>
          <p:nvPr>
            <p:extLst>
              <p:ext uri="{D42A27DB-BD31-4B8C-83A1-F6EECF244321}">
                <p14:modId xmlns:p14="http://schemas.microsoft.com/office/powerpoint/2010/main" val="2538389536"/>
              </p:ext>
            </p:extLst>
          </p:nvPr>
        </p:nvGraphicFramePr>
        <p:xfrm>
          <a:off x="1137032" y="4895874"/>
          <a:ext cx="6530973" cy="309420"/>
        </p:xfrm>
        <a:graphic>
          <a:graphicData uri="http://schemas.openxmlformats.org/presentationml/2006/ole">
            <mc:AlternateContent xmlns:mc="http://schemas.openxmlformats.org/markup-compatibility/2006">
              <mc:Choice xmlns:v="urn:schemas-microsoft-com:vml" Requires="v">
                <p:oleObj name="Formula" r:id="rId10" imgW="3752640" imgH="177840" progId="Equation.Ribbit">
                  <p:embed/>
                </p:oleObj>
              </mc:Choice>
              <mc:Fallback>
                <p:oleObj name="Formula" r:id="rId10" imgW="3752640" imgH="177840" progId="Equation.Ribbit">
                  <p:embed/>
                  <p:pic>
                    <p:nvPicPr>
                      <p:cNvPr id="0" name=""/>
                      <p:cNvPicPr/>
                      <p:nvPr/>
                    </p:nvPicPr>
                    <p:blipFill>
                      <a:blip r:embed="rId11"/>
                      <a:stretch>
                        <a:fillRect/>
                      </a:stretch>
                    </p:blipFill>
                    <p:spPr>
                      <a:xfrm>
                        <a:off x="1137032" y="4895874"/>
                        <a:ext cx="6530973" cy="309420"/>
                      </a:xfrm>
                      <a:prstGeom prst="rect">
                        <a:avLst/>
                      </a:prstGeom>
                    </p:spPr>
                  </p:pic>
                </p:oleObj>
              </mc:Fallback>
            </mc:AlternateContent>
          </a:graphicData>
        </a:graphic>
      </p:graphicFrame>
      <p:graphicFrame>
        <p:nvGraphicFramePr>
          <p:cNvPr id="10" name="对象 9"/>
          <p:cNvGraphicFramePr>
            <a:graphicFrameLocks noChangeAspect="1"/>
          </p:cNvGraphicFramePr>
          <p:nvPr>
            <p:extLst>
              <p:ext uri="{D42A27DB-BD31-4B8C-83A1-F6EECF244321}">
                <p14:modId xmlns:p14="http://schemas.microsoft.com/office/powerpoint/2010/main" val="339449780"/>
              </p:ext>
            </p:extLst>
          </p:nvPr>
        </p:nvGraphicFramePr>
        <p:xfrm>
          <a:off x="6523844" y="1583275"/>
          <a:ext cx="1509204" cy="262779"/>
        </p:xfrm>
        <a:graphic>
          <a:graphicData uri="http://schemas.openxmlformats.org/presentationml/2006/ole">
            <mc:AlternateContent xmlns:mc="http://schemas.openxmlformats.org/markup-compatibility/2006">
              <mc:Choice xmlns:v="urn:schemas-microsoft-com:vml" Requires="v">
                <p:oleObj name="Formula" r:id="rId12" imgW="674640" imgH="117360" progId="Equation.Ribbit">
                  <p:embed/>
                </p:oleObj>
              </mc:Choice>
              <mc:Fallback>
                <p:oleObj name="Formula" r:id="rId12" imgW="674640" imgH="117360" progId="Equation.Ribbit">
                  <p:embed/>
                  <p:pic>
                    <p:nvPicPr>
                      <p:cNvPr id="0" name=""/>
                      <p:cNvPicPr/>
                      <p:nvPr/>
                    </p:nvPicPr>
                    <p:blipFill>
                      <a:blip r:embed="rId13"/>
                      <a:stretch>
                        <a:fillRect/>
                      </a:stretch>
                    </p:blipFill>
                    <p:spPr>
                      <a:xfrm>
                        <a:off x="6523844" y="1583275"/>
                        <a:ext cx="1509204" cy="262779"/>
                      </a:xfrm>
                      <a:prstGeom prst="rect">
                        <a:avLst/>
                      </a:prstGeom>
                    </p:spPr>
                  </p:pic>
                </p:oleObj>
              </mc:Fallback>
            </mc:AlternateContent>
          </a:graphicData>
        </a:graphic>
      </p:graphicFrame>
      <p:graphicFrame>
        <p:nvGraphicFramePr>
          <p:cNvPr id="11" name="对象 10"/>
          <p:cNvGraphicFramePr>
            <a:graphicFrameLocks noChangeAspect="1"/>
          </p:cNvGraphicFramePr>
          <p:nvPr>
            <p:extLst>
              <p:ext uri="{D42A27DB-BD31-4B8C-83A1-F6EECF244321}">
                <p14:modId xmlns:p14="http://schemas.microsoft.com/office/powerpoint/2010/main" val="2386132529"/>
              </p:ext>
            </p:extLst>
          </p:nvPr>
        </p:nvGraphicFramePr>
        <p:xfrm>
          <a:off x="1770760" y="2227209"/>
          <a:ext cx="1938338" cy="287338"/>
        </p:xfrm>
        <a:graphic>
          <a:graphicData uri="http://schemas.openxmlformats.org/presentationml/2006/ole">
            <mc:AlternateContent xmlns:mc="http://schemas.openxmlformats.org/markup-compatibility/2006">
              <mc:Choice xmlns:v="urn:schemas-microsoft-com:vml" Requires="v">
                <p:oleObj name="Formula" r:id="rId14" imgW="1197360" imgH="177480" progId="Equation.Ribbit">
                  <p:embed/>
                </p:oleObj>
              </mc:Choice>
              <mc:Fallback>
                <p:oleObj name="Formula" r:id="rId14" imgW="1197360" imgH="177480" progId="Equation.Ribbit">
                  <p:embed/>
                  <p:pic>
                    <p:nvPicPr>
                      <p:cNvPr id="0" name=""/>
                      <p:cNvPicPr/>
                      <p:nvPr/>
                    </p:nvPicPr>
                    <p:blipFill>
                      <a:blip r:embed="rId15"/>
                      <a:stretch>
                        <a:fillRect/>
                      </a:stretch>
                    </p:blipFill>
                    <p:spPr>
                      <a:xfrm>
                        <a:off x="1770760" y="2227209"/>
                        <a:ext cx="1938338" cy="287338"/>
                      </a:xfrm>
                      <a:prstGeom prst="rect">
                        <a:avLst/>
                      </a:prstGeom>
                    </p:spPr>
                  </p:pic>
                </p:oleObj>
              </mc:Fallback>
            </mc:AlternateContent>
          </a:graphicData>
        </a:graphic>
      </p:graphicFrame>
      <p:graphicFrame>
        <p:nvGraphicFramePr>
          <p:cNvPr id="12" name="对象 11"/>
          <p:cNvGraphicFramePr>
            <a:graphicFrameLocks noChangeAspect="1"/>
          </p:cNvGraphicFramePr>
          <p:nvPr>
            <p:extLst>
              <p:ext uri="{D42A27DB-BD31-4B8C-83A1-F6EECF244321}">
                <p14:modId xmlns:p14="http://schemas.microsoft.com/office/powerpoint/2010/main" val="4157135764"/>
              </p:ext>
            </p:extLst>
          </p:nvPr>
        </p:nvGraphicFramePr>
        <p:xfrm>
          <a:off x="6191176" y="2256568"/>
          <a:ext cx="1158207" cy="238643"/>
        </p:xfrm>
        <a:graphic>
          <a:graphicData uri="http://schemas.openxmlformats.org/presentationml/2006/ole">
            <mc:AlternateContent xmlns:mc="http://schemas.openxmlformats.org/markup-compatibility/2006">
              <mc:Choice xmlns:v="urn:schemas-microsoft-com:vml" Requires="v">
                <p:oleObj name="Formula" r:id="rId16" imgW="578160" imgH="119520" progId="Equation.Ribbit">
                  <p:embed/>
                </p:oleObj>
              </mc:Choice>
              <mc:Fallback>
                <p:oleObj name="Formula" r:id="rId16" imgW="578160" imgH="119520" progId="Equation.Ribbit">
                  <p:embed/>
                  <p:pic>
                    <p:nvPicPr>
                      <p:cNvPr id="0" name=""/>
                      <p:cNvPicPr/>
                      <p:nvPr/>
                    </p:nvPicPr>
                    <p:blipFill>
                      <a:blip r:embed="rId17"/>
                      <a:stretch>
                        <a:fillRect/>
                      </a:stretch>
                    </p:blipFill>
                    <p:spPr>
                      <a:xfrm>
                        <a:off x="6191176" y="2256568"/>
                        <a:ext cx="1158207" cy="238643"/>
                      </a:xfrm>
                      <a:prstGeom prst="rect">
                        <a:avLst/>
                      </a:prstGeom>
                    </p:spPr>
                  </p:pic>
                </p:oleObj>
              </mc:Fallback>
            </mc:AlternateContent>
          </a:graphicData>
        </a:graphic>
      </p:graphicFrame>
      <p:graphicFrame>
        <p:nvGraphicFramePr>
          <p:cNvPr id="13" name="对象 12"/>
          <p:cNvGraphicFramePr>
            <a:graphicFrameLocks noChangeAspect="1"/>
          </p:cNvGraphicFramePr>
          <p:nvPr>
            <p:extLst>
              <p:ext uri="{D42A27DB-BD31-4B8C-83A1-F6EECF244321}">
                <p14:modId xmlns:p14="http://schemas.microsoft.com/office/powerpoint/2010/main" val="4227686019"/>
              </p:ext>
            </p:extLst>
          </p:nvPr>
        </p:nvGraphicFramePr>
        <p:xfrm>
          <a:off x="3861217" y="2557626"/>
          <a:ext cx="253947" cy="216000"/>
        </p:xfrm>
        <a:graphic>
          <a:graphicData uri="http://schemas.openxmlformats.org/presentationml/2006/ole">
            <mc:AlternateContent xmlns:mc="http://schemas.openxmlformats.org/markup-compatibility/2006">
              <mc:Choice xmlns:v="urn:schemas-microsoft-com:vml" Requires="v">
                <p:oleObj name="Formula" r:id="rId18" imgW="137880" imgH="117360" progId="Equation.Ribbit">
                  <p:embed/>
                </p:oleObj>
              </mc:Choice>
              <mc:Fallback>
                <p:oleObj name="Formula" r:id="rId18" imgW="137880" imgH="117360" progId="Equation.Ribbit">
                  <p:embed/>
                  <p:pic>
                    <p:nvPicPr>
                      <p:cNvPr id="0" name=""/>
                      <p:cNvPicPr/>
                      <p:nvPr/>
                    </p:nvPicPr>
                    <p:blipFill>
                      <a:blip r:embed="rId19"/>
                      <a:stretch>
                        <a:fillRect/>
                      </a:stretch>
                    </p:blipFill>
                    <p:spPr>
                      <a:xfrm>
                        <a:off x="3861217" y="2557626"/>
                        <a:ext cx="253947" cy="216000"/>
                      </a:xfrm>
                      <a:prstGeom prst="rect">
                        <a:avLst/>
                      </a:prstGeom>
                    </p:spPr>
                  </p:pic>
                </p:oleObj>
              </mc:Fallback>
            </mc:AlternateContent>
          </a:graphicData>
        </a:graphic>
      </p:graphicFrame>
      <p:graphicFrame>
        <p:nvGraphicFramePr>
          <p:cNvPr id="14" name="对象 13"/>
          <p:cNvGraphicFramePr>
            <a:graphicFrameLocks noChangeAspect="1"/>
          </p:cNvGraphicFramePr>
          <p:nvPr>
            <p:extLst>
              <p:ext uri="{D42A27DB-BD31-4B8C-83A1-F6EECF244321}">
                <p14:modId xmlns:p14="http://schemas.microsoft.com/office/powerpoint/2010/main" val="3562046099"/>
              </p:ext>
            </p:extLst>
          </p:nvPr>
        </p:nvGraphicFramePr>
        <p:xfrm>
          <a:off x="5456238" y="2557626"/>
          <a:ext cx="220362" cy="216000"/>
        </p:xfrm>
        <a:graphic>
          <a:graphicData uri="http://schemas.openxmlformats.org/presentationml/2006/ole">
            <mc:AlternateContent xmlns:mc="http://schemas.openxmlformats.org/markup-compatibility/2006">
              <mc:Choice xmlns:v="urn:schemas-microsoft-com:vml" Requires="v">
                <p:oleObj name="Formula" r:id="rId20" imgW="160200" imgH="157680" progId="Equation.Ribbit">
                  <p:embed/>
                </p:oleObj>
              </mc:Choice>
              <mc:Fallback>
                <p:oleObj name="Formula" r:id="rId20" imgW="160200" imgH="157680" progId="Equation.Ribbit">
                  <p:embed/>
                  <p:pic>
                    <p:nvPicPr>
                      <p:cNvPr id="0" name=""/>
                      <p:cNvPicPr/>
                      <p:nvPr/>
                    </p:nvPicPr>
                    <p:blipFill>
                      <a:blip r:embed="rId21"/>
                      <a:stretch>
                        <a:fillRect/>
                      </a:stretch>
                    </p:blipFill>
                    <p:spPr>
                      <a:xfrm>
                        <a:off x="5456238" y="2557626"/>
                        <a:ext cx="220362" cy="216000"/>
                      </a:xfrm>
                      <a:prstGeom prst="rect">
                        <a:avLst/>
                      </a:prstGeom>
                    </p:spPr>
                  </p:pic>
                </p:oleObj>
              </mc:Fallback>
            </mc:AlternateContent>
          </a:graphicData>
        </a:graphic>
      </p:graphicFrame>
    </p:spTree>
    <p:extLst>
      <p:ext uri="{BB962C8B-B14F-4D97-AF65-F5344CB8AC3E}">
        <p14:creationId xmlns:p14="http://schemas.microsoft.com/office/powerpoint/2010/main" val="32772092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t>原型聚类</a:t>
            </a:r>
            <a:r>
              <a:rPr lang="en-US" altLang="zh-CN" dirty="0"/>
              <a:t> – </a:t>
            </a:r>
            <a:r>
              <a:rPr lang="en-US" altLang="zh-CN" i="1" dirty="0">
                <a:latin typeface="Times New Roman" pitchFamily="18" charset="0"/>
                <a:cs typeface="Times New Roman" pitchFamily="18" charset="0"/>
              </a:rPr>
              <a:t>k</a:t>
            </a:r>
            <a:r>
              <a:rPr lang="zh-CN" altLang="en-US" dirty="0"/>
              <a:t>均值算法</a:t>
            </a:r>
          </a:p>
        </p:txBody>
      </p:sp>
      <p:sp>
        <p:nvSpPr>
          <p:cNvPr id="5" name="内容占位符 4"/>
          <p:cNvSpPr>
            <a:spLocks noGrp="1"/>
          </p:cNvSpPr>
          <p:nvPr>
            <p:ph idx="1"/>
          </p:nvPr>
        </p:nvSpPr>
        <p:spPr>
          <a:xfrm>
            <a:off x="260350" y="1266824"/>
            <a:ext cx="8616950" cy="4854576"/>
          </a:xfrm>
        </p:spPr>
        <p:txBody>
          <a:bodyPr/>
          <a:lstStyle/>
          <a:p>
            <a:r>
              <a:rPr altLang="en-US" dirty="0"/>
              <a:t>聚类结果：</a:t>
            </a:r>
            <a:endParaRPr lang="en-US" altLang="en-US" dirty="0"/>
          </a:p>
        </p:txBody>
      </p:sp>
      <p:pic>
        <p:nvPicPr>
          <p:cNvPr id="72706" name="Picture 2" descr="G:\Users\lamda\Desktop\figures\kmeans_fig.png"/>
          <p:cNvPicPr>
            <a:picLocks noChangeAspect="1" noChangeArrowheads="1"/>
          </p:cNvPicPr>
          <p:nvPr/>
        </p:nvPicPr>
        <p:blipFill>
          <a:blip r:embed="rId2" cstate="print"/>
          <a:srcRect/>
          <a:stretch>
            <a:fillRect/>
          </a:stretch>
        </p:blipFill>
        <p:spPr bwMode="auto">
          <a:xfrm>
            <a:off x="2041071" y="1524000"/>
            <a:ext cx="5502728" cy="4673746"/>
          </a:xfrm>
          <a:prstGeom prst="rect">
            <a:avLst/>
          </a:prstGeom>
          <a:noFill/>
        </p:spPr>
      </p:pic>
    </p:spTree>
    <p:extLst>
      <p:ext uri="{BB962C8B-B14F-4D97-AF65-F5344CB8AC3E}">
        <p14:creationId xmlns:p14="http://schemas.microsoft.com/office/powerpoint/2010/main" val="34900179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61899" y="92662"/>
            <a:ext cx="7886700" cy="570310"/>
          </a:xfrm>
        </p:spPr>
        <p:txBody>
          <a:bodyPr vert="horz" lIns="91440" tIns="45720" rIns="91440" bIns="45720" rtlCol="0" anchor="ctr">
            <a:normAutofit fontScale="90000"/>
          </a:bodyPr>
          <a:lstStyle/>
          <a:p>
            <a:r>
              <a:rPr altLang="en-US" dirty="0" err="1"/>
              <a:t>基本概念</a:t>
            </a:r>
            <a:endParaRPr altLang="zh-CN" dirty="0"/>
          </a:p>
        </p:txBody>
      </p:sp>
      <p:sp>
        <p:nvSpPr>
          <p:cNvPr id="3" name="内容占位符 2"/>
          <p:cNvSpPr>
            <a:spLocks noGrp="1"/>
          </p:cNvSpPr>
          <p:nvPr>
            <p:ph idx="1"/>
          </p:nvPr>
        </p:nvSpPr>
        <p:spPr>
          <a:xfrm>
            <a:off x="361899" y="937079"/>
            <a:ext cx="7886700" cy="1249534"/>
          </a:xfrm>
        </p:spPr>
        <p:txBody>
          <a:bodyPr vert="horz" lIns="91440" tIns="46800" rIns="91440" bIns="45720" rtlCol="0">
            <a:normAutofit/>
          </a:bodyPr>
          <a:lstStyle/>
          <a:p>
            <a:pPr>
              <a:lnSpc>
                <a:spcPct val="150000"/>
              </a:lnSpc>
            </a:pPr>
            <a:r>
              <a:rPr altLang="en-US" dirty="0">
                <a:solidFill>
                  <a:srgbClr val="FF0000"/>
                </a:solidFill>
              </a:rPr>
              <a:t>聚类</a:t>
            </a:r>
            <a:r>
              <a:rPr altLang="en-US" dirty="0"/>
              <a:t>：根据客体属性对一系列未分类的客体进行类别的识别，把一组个体按照相似性归成若干个类，属于</a:t>
            </a:r>
            <a:r>
              <a:rPr altLang="en-US" dirty="0">
                <a:solidFill>
                  <a:srgbClr val="FF0000"/>
                </a:solidFill>
              </a:rPr>
              <a:t>无监督学习方法</a:t>
            </a:r>
            <a:r>
              <a:rPr altLang="en-US" dirty="0"/>
              <a:t>。</a:t>
            </a:r>
          </a:p>
        </p:txBody>
      </p:sp>
      <p:pic>
        <p:nvPicPr>
          <p:cNvPr id="5" name="图片 4">
            <a:extLst>
              <a:ext uri="{FF2B5EF4-FFF2-40B4-BE49-F238E27FC236}">
                <a16:creationId xmlns:a16="http://schemas.microsoft.com/office/drawing/2014/main" id="{8DF2F4C7-8B2D-1E4C-412F-1368692A0187}"/>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tretch>
            <a:fillRect/>
          </a:stretch>
        </p:blipFill>
        <p:spPr>
          <a:xfrm>
            <a:off x="985501" y="2409204"/>
            <a:ext cx="6837177" cy="3631143"/>
          </a:xfrm>
          <a:prstGeom prst="rect">
            <a:avLst/>
          </a:prstGeom>
        </p:spPr>
      </p:pic>
    </p:spTree>
    <p:extLst>
      <p:ext uri="{BB962C8B-B14F-4D97-AF65-F5344CB8AC3E}">
        <p14:creationId xmlns:p14="http://schemas.microsoft.com/office/powerpoint/2010/main" val="368861537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标题 1"/>
          <p:cNvSpPr>
            <a:spLocks noGrp="1"/>
          </p:cNvSpPr>
          <p:nvPr>
            <p:ph type="title"/>
          </p:nvPr>
        </p:nvSpPr>
        <p:spPr>
          <a:xfrm>
            <a:off x="313187" y="177300"/>
            <a:ext cx="7886700" cy="536972"/>
          </a:xfrm>
        </p:spPr>
        <p:txBody>
          <a:bodyPr vert="horz" lIns="91440" tIns="45720" rIns="91440" bIns="45720" rtlCol="0" anchor="ctr">
            <a:normAutofit fontScale="90000"/>
          </a:bodyPr>
          <a:lstStyle/>
          <a:p>
            <a:r>
              <a:rPr lang="en-US" altLang="zh-CN"/>
              <a:t>Kmeans</a:t>
            </a:r>
            <a:r>
              <a:rPr altLang="en-US"/>
              <a:t>算法分析</a:t>
            </a:r>
          </a:p>
        </p:txBody>
      </p:sp>
      <p:sp>
        <p:nvSpPr>
          <p:cNvPr id="32" name="内容占位符 2"/>
          <p:cNvSpPr>
            <a:spLocks noGrp="1"/>
          </p:cNvSpPr>
          <p:nvPr>
            <p:ph idx="1"/>
          </p:nvPr>
        </p:nvSpPr>
        <p:spPr>
          <a:xfrm>
            <a:off x="101151" y="899803"/>
            <a:ext cx="9109109" cy="3888581"/>
          </a:xfrm>
        </p:spPr>
        <p:txBody>
          <a:bodyPr>
            <a:noAutofit/>
          </a:bodyPr>
          <a:lstStyle/>
          <a:p>
            <a:pPr marL="342900" indent="-342900" eaLnBrk="1" hangingPunct="1">
              <a:lnSpc>
                <a:spcPts val="2800"/>
              </a:lnSpc>
              <a:buFont typeface="Wingdings" panose="05000000000000000000" pitchFamily="2" charset="2"/>
              <a:buChar char="p"/>
              <a:defRPr/>
            </a:pPr>
            <a:r>
              <a:rPr altLang="en-US" sz="2000" dirty="0">
                <a:solidFill>
                  <a:srgbClr val="FF0000"/>
                </a:solidFill>
                <a:latin typeface="+mn-ea"/>
                <a:ea typeface="+mn-ea"/>
              </a:rPr>
              <a:t>主要优点：</a:t>
            </a:r>
            <a:endParaRPr lang="en-US" altLang="zh-CN" sz="2000" dirty="0">
              <a:solidFill>
                <a:srgbClr val="FF0000"/>
              </a:solidFill>
              <a:latin typeface="+mn-ea"/>
              <a:ea typeface="+mn-ea"/>
            </a:endParaRPr>
          </a:p>
          <a:p>
            <a:pPr marL="685800" lvl="1" indent="-342900">
              <a:lnSpc>
                <a:spcPts val="2800"/>
              </a:lnSpc>
              <a:buFont typeface="Wingdings" panose="05000000000000000000" pitchFamily="2" charset="2"/>
              <a:buChar char="l"/>
              <a:defRPr/>
            </a:pPr>
            <a:r>
              <a:rPr altLang="en-US" sz="1800" dirty="0">
                <a:latin typeface="+mn-ea"/>
                <a:ea typeface="+mn-ea"/>
              </a:rPr>
              <a:t>是解决聚类问题的一种经典算法，简单、快速。</a:t>
            </a:r>
            <a:endParaRPr lang="en-US" altLang="zh-CN" sz="1800" dirty="0">
              <a:latin typeface="+mn-ea"/>
              <a:ea typeface="+mn-ea"/>
            </a:endParaRPr>
          </a:p>
          <a:p>
            <a:pPr marL="685800" lvl="1" indent="-342900">
              <a:lnSpc>
                <a:spcPts val="2800"/>
              </a:lnSpc>
              <a:buFont typeface="Wingdings" panose="05000000000000000000" pitchFamily="2" charset="2"/>
              <a:buChar char="l"/>
              <a:defRPr/>
            </a:pPr>
            <a:r>
              <a:rPr altLang="en-US" sz="1800" dirty="0">
                <a:latin typeface="+mn-ea"/>
                <a:ea typeface="+mn-ea"/>
              </a:rPr>
              <a:t>对处理大数据集，该算法是相对可伸缩和高效率的。其时间复杂度为</a:t>
            </a:r>
            <a:r>
              <a:rPr lang="en-US" altLang="zh-CN" sz="1800" dirty="0">
                <a:latin typeface="+mn-ea"/>
                <a:ea typeface="+mn-ea"/>
              </a:rPr>
              <a:t>O(</a:t>
            </a:r>
            <a:r>
              <a:rPr lang="en-US" altLang="zh-CN" sz="1800" dirty="0" err="1">
                <a:latin typeface="+mn-ea"/>
                <a:ea typeface="+mn-ea"/>
              </a:rPr>
              <a:t>nkt</a:t>
            </a:r>
            <a:r>
              <a:rPr lang="en-US" altLang="zh-CN" sz="1800" dirty="0">
                <a:latin typeface="+mn-ea"/>
                <a:ea typeface="+mn-ea"/>
              </a:rPr>
              <a:t>)</a:t>
            </a:r>
            <a:r>
              <a:rPr altLang="en-US" sz="1800" dirty="0">
                <a:latin typeface="+mn-ea"/>
                <a:ea typeface="+mn-ea"/>
              </a:rPr>
              <a:t>，</a:t>
            </a:r>
            <a:r>
              <a:rPr lang="en-US" altLang="zh-CN" sz="1800" dirty="0">
                <a:latin typeface="+mn-ea"/>
                <a:ea typeface="+mn-ea"/>
              </a:rPr>
              <a:t>n</a:t>
            </a:r>
            <a:r>
              <a:rPr altLang="en-US" sz="1800" dirty="0">
                <a:latin typeface="+mn-ea"/>
                <a:ea typeface="+mn-ea"/>
              </a:rPr>
              <a:t>是对象数目，</a:t>
            </a:r>
            <a:r>
              <a:rPr lang="en-US" altLang="zh-CN" sz="1800" dirty="0">
                <a:latin typeface="+mn-ea"/>
                <a:ea typeface="+mn-ea"/>
              </a:rPr>
              <a:t>k</a:t>
            </a:r>
            <a:r>
              <a:rPr altLang="en-US" sz="1800" dirty="0">
                <a:latin typeface="+mn-ea"/>
                <a:ea typeface="+mn-ea"/>
              </a:rPr>
              <a:t>是簇的数目，</a:t>
            </a:r>
            <a:r>
              <a:rPr lang="en-US" altLang="zh-CN" sz="1800" dirty="0">
                <a:latin typeface="+mn-ea"/>
                <a:ea typeface="+mn-ea"/>
              </a:rPr>
              <a:t>t</a:t>
            </a:r>
            <a:r>
              <a:rPr altLang="en-US" sz="1800" dirty="0">
                <a:latin typeface="+mn-ea"/>
                <a:ea typeface="+mn-ea"/>
              </a:rPr>
              <a:t>是迭代次数。通常</a:t>
            </a:r>
            <a:r>
              <a:rPr lang="en-US" altLang="zh-CN" sz="1800" dirty="0">
                <a:latin typeface="+mn-ea"/>
                <a:ea typeface="+mn-ea"/>
              </a:rPr>
              <a:t>k&lt;&lt;n &amp; t&lt;&lt;n.</a:t>
            </a:r>
          </a:p>
          <a:p>
            <a:pPr marL="685800" lvl="1" indent="-342900">
              <a:lnSpc>
                <a:spcPts val="2800"/>
              </a:lnSpc>
              <a:buFont typeface="Wingdings" panose="05000000000000000000" pitchFamily="2" charset="2"/>
              <a:buChar char="l"/>
              <a:defRPr/>
            </a:pPr>
            <a:r>
              <a:rPr altLang="en-US" sz="1800" dirty="0">
                <a:latin typeface="+mn-ea"/>
                <a:ea typeface="+mn-ea"/>
              </a:rPr>
              <a:t>当结果簇是密集的，而簇与簇之间区别明显时，它的效果较好。</a:t>
            </a:r>
            <a:endParaRPr lang="en-US" altLang="zh-CN" sz="1800" dirty="0">
              <a:latin typeface="+mn-ea"/>
              <a:ea typeface="+mn-ea"/>
            </a:endParaRPr>
          </a:p>
          <a:p>
            <a:pPr marL="342900" indent="-342900" eaLnBrk="1" hangingPunct="1">
              <a:lnSpc>
                <a:spcPts val="2800"/>
              </a:lnSpc>
              <a:buFont typeface="Wingdings" panose="05000000000000000000" pitchFamily="2" charset="2"/>
              <a:buChar char="p"/>
              <a:defRPr/>
            </a:pPr>
            <a:r>
              <a:rPr altLang="en-US" sz="2000" dirty="0">
                <a:solidFill>
                  <a:srgbClr val="FF0000"/>
                </a:solidFill>
                <a:latin typeface="+mn-ea"/>
                <a:ea typeface="+mn-ea"/>
              </a:rPr>
              <a:t>主要缺点</a:t>
            </a:r>
            <a:r>
              <a:rPr altLang="en-US" sz="2000" dirty="0">
                <a:latin typeface="+mn-ea"/>
                <a:ea typeface="+mn-ea"/>
              </a:rPr>
              <a:t>：</a:t>
            </a:r>
            <a:endParaRPr lang="en-US" altLang="zh-CN" sz="2000" dirty="0">
              <a:latin typeface="+mn-ea"/>
              <a:ea typeface="+mn-ea"/>
            </a:endParaRPr>
          </a:p>
          <a:p>
            <a:pPr marL="685800" lvl="1" indent="-342900">
              <a:lnSpc>
                <a:spcPts val="2800"/>
              </a:lnSpc>
              <a:buFont typeface="Wingdings" panose="05000000000000000000" pitchFamily="2" charset="2"/>
              <a:buChar char="l"/>
              <a:defRPr/>
            </a:pPr>
            <a:r>
              <a:rPr altLang="en-US" sz="1800" dirty="0">
                <a:latin typeface="+mn-ea"/>
                <a:ea typeface="+mn-ea"/>
              </a:rPr>
              <a:t>必须事先确定</a:t>
            </a:r>
            <a:r>
              <a:rPr lang="en-US" altLang="zh-CN" sz="1800" dirty="0">
                <a:latin typeface="+mn-ea"/>
                <a:ea typeface="+mn-ea"/>
              </a:rPr>
              <a:t>k</a:t>
            </a:r>
            <a:r>
              <a:rPr altLang="en-US" sz="1800" dirty="0">
                <a:latin typeface="+mn-ea"/>
                <a:ea typeface="+mn-ea"/>
              </a:rPr>
              <a:t>值，很多情况下并不清楚类别个数。但是聚类结果对初始值敏感，对于不同的初始值，可能导致不能结果。</a:t>
            </a:r>
            <a:endParaRPr lang="en-US" altLang="zh-CN" sz="1800" dirty="0">
              <a:latin typeface="+mn-ea"/>
              <a:ea typeface="+mn-ea"/>
            </a:endParaRPr>
          </a:p>
          <a:p>
            <a:pPr marL="685800" lvl="1" indent="-342900">
              <a:lnSpc>
                <a:spcPts val="2800"/>
              </a:lnSpc>
              <a:buFont typeface="Wingdings" panose="05000000000000000000" pitchFamily="2" charset="2"/>
              <a:buChar char="l"/>
              <a:defRPr/>
            </a:pPr>
            <a:r>
              <a:rPr altLang="en-US" sz="1800" dirty="0">
                <a:latin typeface="+mn-ea"/>
                <a:ea typeface="+mn-ea"/>
              </a:rPr>
              <a:t>初始聚类中心的选择对聚类结果有较大的影响。初值选择不当，可能无法得到好的聚类结果。可以多设一些不同初值，对比最后的运算结果，一直到结果趋于稳定来解决这一问题，但比较耗时耗资源。</a:t>
            </a:r>
            <a:endParaRPr lang="en-US" altLang="zh-CN" sz="1800" dirty="0">
              <a:latin typeface="+mn-ea"/>
              <a:ea typeface="+mn-ea"/>
            </a:endParaRPr>
          </a:p>
          <a:p>
            <a:pPr marL="685800" lvl="1" indent="-342900">
              <a:lnSpc>
                <a:spcPts val="2800"/>
              </a:lnSpc>
              <a:buFont typeface="Wingdings" panose="05000000000000000000" pitchFamily="2" charset="2"/>
              <a:buChar char="l"/>
              <a:defRPr/>
            </a:pPr>
            <a:r>
              <a:rPr altLang="en-US" sz="1800" dirty="0">
                <a:latin typeface="+mn-ea"/>
                <a:ea typeface="+mn-ea"/>
              </a:rPr>
              <a:t>在簇的平均值被定义的情况下才能使用，这对于处理符号属性的数据不适用。</a:t>
            </a:r>
            <a:endParaRPr lang="en-US" altLang="zh-CN" sz="1800" dirty="0">
              <a:latin typeface="+mn-ea"/>
              <a:ea typeface="+mn-ea"/>
            </a:endParaRPr>
          </a:p>
          <a:p>
            <a:pPr marL="685800" lvl="1" indent="-342900">
              <a:lnSpc>
                <a:spcPts val="2800"/>
              </a:lnSpc>
              <a:buFont typeface="Wingdings" panose="05000000000000000000" pitchFamily="2" charset="2"/>
              <a:buChar char="l"/>
              <a:defRPr/>
            </a:pPr>
            <a:r>
              <a:rPr altLang="en-US" sz="1800" dirty="0" err="1">
                <a:latin typeface="+mn-ea"/>
                <a:ea typeface="+mn-ea"/>
              </a:rPr>
              <a:t>对于噪声和孤立点数据是敏感的，少量的该类数据能够对平均值产生较大的影响</a:t>
            </a:r>
            <a:endParaRPr lang="en-US" altLang="zh-CN" sz="1800" dirty="0">
              <a:latin typeface="+mn-ea"/>
              <a:ea typeface="+mn-ea"/>
            </a:endParaRPr>
          </a:p>
          <a:p>
            <a:pPr marL="342900" indent="-342900">
              <a:lnSpc>
                <a:spcPts val="2800"/>
              </a:lnSpc>
              <a:buFont typeface="Wingdings" panose="05000000000000000000" pitchFamily="2" charset="2"/>
              <a:buChar char="p"/>
              <a:defRPr/>
            </a:pPr>
            <a:endParaRPr altLang="en-US" sz="2000" dirty="0">
              <a:latin typeface="+mn-ea"/>
              <a:ea typeface="+mn-ea"/>
            </a:endParaRPr>
          </a:p>
        </p:txBody>
      </p:sp>
    </p:spTree>
    <p:extLst>
      <p:ext uri="{BB962C8B-B14F-4D97-AF65-F5344CB8AC3E}">
        <p14:creationId xmlns:p14="http://schemas.microsoft.com/office/powerpoint/2010/main" val="43890072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2">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2">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2">
                                            <p:txEl>
                                              <p:pRg st="3" end="3"/>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2">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2">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2">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2">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t>原型聚类 </a:t>
            </a:r>
            <a:r>
              <a:rPr lang="en-US" altLang="zh-CN" dirty="0"/>
              <a:t>– </a:t>
            </a:r>
            <a:r>
              <a:rPr lang="zh-CN" altLang="en-US" dirty="0"/>
              <a:t>学习向量量化</a:t>
            </a:r>
          </a:p>
        </p:txBody>
      </p:sp>
      <p:sp>
        <p:nvSpPr>
          <p:cNvPr id="6" name="内容占位符 4"/>
          <p:cNvSpPr txBox="1">
            <a:spLocks/>
          </p:cNvSpPr>
          <p:nvPr/>
        </p:nvSpPr>
        <p:spPr>
          <a:xfrm>
            <a:off x="412750" y="1419223"/>
            <a:ext cx="8616950" cy="2093997"/>
          </a:xfrm>
          <a:prstGeom prst="rect">
            <a:avLst/>
          </a:prstGeom>
        </p:spPr>
        <p:txBody>
          <a:bodyPr vert="horz" lIns="91440" tIns="46800" rIns="91440" bIns="45720" rtlCol="0">
            <a:normAutofit/>
          </a:bodyPr>
          <a:lstStyle/>
          <a:p>
            <a:pPr marL="228600" marR="0" lvl="0" indent="-360000" algn="l" defTabSz="914400" rtl="0" eaLnBrk="1" fontAlgn="auto" latinLnBrk="0" hangingPunct="1">
              <a:lnSpc>
                <a:spcPct val="90000"/>
              </a:lnSpc>
              <a:spcBef>
                <a:spcPts val="1000"/>
              </a:spcBef>
              <a:spcAft>
                <a:spcPts val="0"/>
              </a:spcAft>
              <a:buClr>
                <a:schemeClr val="tx2"/>
              </a:buClr>
              <a:buSzPct val="100000"/>
              <a:buFont typeface="Wingdings" panose="05000000000000000000" pitchFamily="2" charset="2"/>
              <a:buChar char="p"/>
              <a:tabLst/>
              <a:defRPr/>
            </a:pPr>
            <a:r>
              <a:rPr kumimoji="0" lang="zh-CN" altLang="en-US" sz="2200" b="0" i="0" u="none" strike="noStrike" kern="1200" cap="none" spc="0" normalizeH="0" baseline="0" noProof="0" dirty="0">
                <a:ln>
                  <a:noFill/>
                </a:ln>
                <a:solidFill>
                  <a:schemeClr val="tx1"/>
                </a:solidFill>
                <a:effectLst/>
                <a:uLnTx/>
                <a:uFillTx/>
                <a:latin typeface="Verdana" panose="020B0604030504040204" pitchFamily="34" charset="0"/>
                <a:ea typeface="幼圆" panose="02010509060101010101" pitchFamily="49" charset="-122"/>
                <a:cs typeface="+mn-cs"/>
              </a:rPr>
              <a:t>学习向量量化（</a:t>
            </a:r>
            <a:r>
              <a:rPr kumimoji="0" lang="en-US" altLang="en-US" sz="2200" b="0" i="0" u="none" strike="noStrike" kern="1200" cap="none" spc="0" normalizeH="0" baseline="0" noProof="0" dirty="0">
                <a:ln>
                  <a:noFill/>
                </a:ln>
                <a:solidFill>
                  <a:schemeClr val="tx1"/>
                </a:solidFill>
                <a:effectLst/>
                <a:uLnTx/>
                <a:uFillTx/>
                <a:latin typeface="Verdana" panose="020B0604030504040204" pitchFamily="34" charset="0"/>
                <a:ea typeface="幼圆" panose="02010509060101010101" pitchFamily="49" charset="-122"/>
                <a:cs typeface="+mn-cs"/>
              </a:rPr>
              <a:t>Learning Vector Quantization, LVQ</a:t>
            </a:r>
            <a:r>
              <a:rPr kumimoji="0" lang="zh-CN" altLang="en-US" sz="2200" b="0" i="0" u="none" strike="noStrike" kern="1200" cap="none" spc="0" normalizeH="0" baseline="0" noProof="0" dirty="0">
                <a:ln>
                  <a:noFill/>
                </a:ln>
                <a:solidFill>
                  <a:schemeClr val="tx1"/>
                </a:solidFill>
                <a:effectLst/>
                <a:uLnTx/>
                <a:uFillTx/>
                <a:latin typeface="Verdana" panose="020B0604030504040204" pitchFamily="34" charset="0"/>
                <a:ea typeface="幼圆" panose="02010509060101010101" pitchFamily="49" charset="-122"/>
                <a:cs typeface="+mn-cs"/>
              </a:rPr>
              <a:t>）</a:t>
            </a:r>
            <a:endParaRPr lang="en-US" altLang="zh-CN" sz="2200" dirty="0">
              <a:latin typeface="Verdana" panose="020B0604030504040204" pitchFamily="34" charset="0"/>
              <a:ea typeface="幼圆" panose="02010509060101010101" pitchFamily="49" charset="-122"/>
            </a:endParaRPr>
          </a:p>
          <a:p>
            <a:pPr marR="0" lvl="0" algn="l" defTabSz="914400" rtl="0" eaLnBrk="1" fontAlgn="auto" latinLnBrk="0" hangingPunct="1">
              <a:lnSpc>
                <a:spcPct val="90000"/>
              </a:lnSpc>
              <a:spcBef>
                <a:spcPts val="1000"/>
              </a:spcBef>
              <a:spcAft>
                <a:spcPts val="0"/>
              </a:spcAft>
              <a:buClr>
                <a:schemeClr val="tx2"/>
              </a:buClr>
              <a:buSzPct val="100000"/>
              <a:tabLst/>
              <a:defRPr/>
            </a:pPr>
            <a:r>
              <a:rPr lang="en-US" altLang="zh-CN" sz="2200" dirty="0">
                <a:latin typeface="Verdana" panose="020B0604030504040204" pitchFamily="34" charset="0"/>
                <a:ea typeface="幼圆" panose="02010509060101010101" pitchFamily="49" charset="-122"/>
              </a:rPr>
              <a:t>    </a:t>
            </a:r>
            <a:r>
              <a:rPr lang="zh-CN" altLang="en-US" sz="2000" dirty="0">
                <a:latin typeface="Verdana" panose="020B0604030504040204" pitchFamily="34" charset="0"/>
                <a:ea typeface="幼圆" panose="02010509060101010101" pitchFamily="49" charset="-122"/>
              </a:rPr>
              <a:t>与一般聚类算法不同的是，</a:t>
            </a:r>
            <a:r>
              <a:rPr lang="en-US" altLang="zh-CN" sz="2000" dirty="0">
                <a:latin typeface="Verdana" panose="020B0604030504040204" pitchFamily="34" charset="0"/>
                <a:ea typeface="幼圆" panose="02010509060101010101" pitchFamily="49" charset="-122"/>
              </a:rPr>
              <a:t>LVQ</a:t>
            </a:r>
            <a:r>
              <a:rPr lang="zh-CN" altLang="en-US" sz="2000" dirty="0">
                <a:latin typeface="Verdana" panose="020B0604030504040204" pitchFamily="34" charset="0"/>
                <a:ea typeface="幼圆" panose="02010509060101010101" pitchFamily="49" charset="-122"/>
              </a:rPr>
              <a:t>假设数据样本带有类别标记，学习过程中利用</a:t>
            </a:r>
            <a:r>
              <a:rPr kumimoji="0" lang="zh-CN" altLang="en-US" sz="2000" b="0" i="0" u="none" strike="noStrike" kern="1200" cap="none" spc="0" normalizeH="0" baseline="0" noProof="0" dirty="0">
                <a:ln>
                  <a:noFill/>
                </a:ln>
                <a:solidFill>
                  <a:schemeClr val="tx1"/>
                </a:solidFill>
                <a:effectLst/>
                <a:uLnTx/>
                <a:uFillTx/>
                <a:latin typeface="Verdana" panose="020B0604030504040204" pitchFamily="34" charset="0"/>
                <a:ea typeface="幼圆" panose="02010509060101010101" pitchFamily="49" charset="-122"/>
                <a:cs typeface="+mn-cs"/>
              </a:rPr>
              <a:t>样本的这些监督信息来辅助</a:t>
            </a:r>
            <a:r>
              <a:rPr lang="zh-CN" altLang="en-US" sz="2000" dirty="0">
                <a:latin typeface="Verdana" panose="020B0604030504040204" pitchFamily="34" charset="0"/>
                <a:ea typeface="幼圆" panose="02010509060101010101" pitchFamily="49" charset="-122"/>
              </a:rPr>
              <a:t>聚类</a:t>
            </a:r>
            <a:r>
              <a:rPr kumimoji="0" lang="en-US" altLang="zh-CN" sz="2000" b="0" i="0" u="none" strike="noStrike" kern="1200" cap="none" spc="0" normalizeH="0" baseline="0" noProof="0" dirty="0">
                <a:ln>
                  <a:noFill/>
                </a:ln>
                <a:solidFill>
                  <a:schemeClr val="tx1"/>
                </a:solidFill>
                <a:effectLst/>
                <a:uLnTx/>
                <a:uFillTx/>
                <a:latin typeface="Verdana" panose="020B0604030504040204" pitchFamily="34" charset="0"/>
                <a:ea typeface="幼圆" panose="02010509060101010101" pitchFamily="49" charset="-122"/>
                <a:cs typeface="+mn-cs"/>
              </a:rPr>
              <a:t>.</a:t>
            </a:r>
          </a:p>
          <a:p>
            <a:pPr lvl="0">
              <a:lnSpc>
                <a:spcPct val="90000"/>
              </a:lnSpc>
              <a:spcBef>
                <a:spcPts val="1000"/>
              </a:spcBef>
              <a:buClr>
                <a:schemeClr val="tx2"/>
              </a:buClr>
              <a:buSzPct val="100000"/>
              <a:defRPr/>
            </a:pPr>
            <a:r>
              <a:rPr lang="en-US" altLang="zh-CN" sz="2000" dirty="0">
                <a:latin typeface="Verdana" panose="020B0604030504040204" pitchFamily="34" charset="0"/>
                <a:ea typeface="幼圆" panose="02010509060101010101" pitchFamily="49" charset="-122"/>
              </a:rPr>
              <a:t>    </a:t>
            </a:r>
            <a:r>
              <a:rPr lang="zh-CN" altLang="en-US" sz="2000" dirty="0">
                <a:latin typeface="Verdana" panose="020B0604030504040204" pitchFamily="34" charset="0"/>
                <a:ea typeface="幼圆" panose="02010509060101010101" pitchFamily="49" charset="-122"/>
              </a:rPr>
              <a:t>给定样本集</a:t>
            </a:r>
            <a:r>
              <a:rPr lang="en-US" altLang="zh-CN" sz="2000" dirty="0">
                <a:latin typeface="Verdana" panose="020B0604030504040204" pitchFamily="34" charset="0"/>
                <a:ea typeface="幼圆" panose="02010509060101010101" pitchFamily="49" charset="-122"/>
              </a:rPr>
              <a:t>					   </a:t>
            </a:r>
            <a:r>
              <a:rPr kumimoji="0" lang="zh-CN" altLang="en-US" sz="2000" b="0" i="0" u="none" strike="noStrike" kern="1200" cap="none" spc="0" normalizeH="0" baseline="0" noProof="0" dirty="0">
                <a:ln>
                  <a:noFill/>
                </a:ln>
                <a:solidFill>
                  <a:schemeClr val="tx1"/>
                </a:solidFill>
                <a:effectLst/>
                <a:uLnTx/>
                <a:uFillTx/>
                <a:latin typeface="Verdana" panose="020B0604030504040204" pitchFamily="34" charset="0"/>
                <a:ea typeface="幼圆" panose="02010509060101010101" pitchFamily="49" charset="-122"/>
                <a:cs typeface="+mn-cs"/>
              </a:rPr>
              <a:t>，</a:t>
            </a:r>
            <a:r>
              <a:rPr kumimoji="0" lang="en-US" altLang="zh-CN" sz="2000" b="0" i="0" u="none" strike="noStrike" kern="1200" cap="none" spc="0" normalizeH="0" baseline="0" noProof="0" dirty="0">
                <a:ln>
                  <a:noFill/>
                </a:ln>
                <a:solidFill>
                  <a:schemeClr val="tx1"/>
                </a:solidFill>
                <a:effectLst/>
                <a:uLnTx/>
                <a:uFillTx/>
                <a:latin typeface="Verdana" panose="020B0604030504040204" pitchFamily="34" charset="0"/>
                <a:ea typeface="幼圆" panose="02010509060101010101" pitchFamily="49" charset="-122"/>
                <a:cs typeface="+mn-cs"/>
              </a:rPr>
              <a:t>LVQ</a:t>
            </a:r>
            <a:r>
              <a:rPr kumimoji="0" lang="zh-CN" altLang="en-US" sz="2000" b="0" i="0" u="none" strike="noStrike" kern="1200" cap="none" spc="0" normalizeH="0" baseline="0" noProof="0" dirty="0">
                <a:ln>
                  <a:noFill/>
                </a:ln>
                <a:solidFill>
                  <a:schemeClr val="tx1"/>
                </a:solidFill>
                <a:effectLst/>
                <a:uLnTx/>
                <a:uFillTx/>
                <a:latin typeface="Verdana" panose="020B0604030504040204" pitchFamily="34" charset="0"/>
                <a:ea typeface="幼圆" panose="02010509060101010101" pitchFamily="49" charset="-122"/>
                <a:cs typeface="+mn-cs"/>
              </a:rPr>
              <a:t>的目标是学得一组</a:t>
            </a:r>
            <a:r>
              <a:rPr kumimoji="0" lang="zh-CN" altLang="en-US" sz="2000" b="0" i="0" u="none" strike="noStrike" kern="1200" cap="none" spc="0" normalizeH="0" noProof="0" dirty="0">
                <a:ln>
                  <a:noFill/>
                </a:ln>
                <a:solidFill>
                  <a:schemeClr val="tx1"/>
                </a:solidFill>
                <a:effectLst/>
                <a:uLnTx/>
                <a:uFillTx/>
                <a:latin typeface="Verdana" panose="020B0604030504040204" pitchFamily="34" charset="0"/>
                <a:ea typeface="幼圆" panose="02010509060101010101" pitchFamily="49" charset="-122"/>
                <a:cs typeface="+mn-cs"/>
              </a:rPr>
              <a:t>   </a:t>
            </a:r>
            <a:r>
              <a:rPr kumimoji="0" lang="zh-CN" altLang="en-US" sz="2000" b="0" i="0" u="none" strike="noStrike" kern="1200" cap="none" spc="0" normalizeH="0" baseline="0" noProof="0" dirty="0">
                <a:ln>
                  <a:noFill/>
                </a:ln>
                <a:solidFill>
                  <a:schemeClr val="tx1"/>
                </a:solidFill>
                <a:effectLst/>
                <a:uLnTx/>
                <a:uFillTx/>
                <a:latin typeface="Verdana" panose="020B0604030504040204" pitchFamily="34" charset="0"/>
                <a:ea typeface="幼圆" panose="02010509060101010101" pitchFamily="49" charset="-122"/>
                <a:cs typeface="+mn-cs"/>
              </a:rPr>
              <a:t>维原型向量</a:t>
            </a:r>
            <a:r>
              <a:rPr kumimoji="0" lang="zh-CN" altLang="en-US" sz="2000" b="0" i="0" u="none" strike="noStrike" kern="1200" cap="none" spc="0" normalizeH="0" noProof="0" dirty="0">
                <a:ln>
                  <a:noFill/>
                </a:ln>
                <a:solidFill>
                  <a:schemeClr val="tx1"/>
                </a:solidFill>
                <a:effectLst/>
                <a:uLnTx/>
                <a:uFillTx/>
                <a:latin typeface="Verdana" panose="020B0604030504040204" pitchFamily="34" charset="0"/>
                <a:ea typeface="幼圆" panose="02010509060101010101" pitchFamily="49" charset="-122"/>
                <a:cs typeface="+mn-cs"/>
              </a:rPr>
              <a:t>                   </a:t>
            </a:r>
            <a:r>
              <a:rPr kumimoji="0" lang="zh-CN" altLang="en-US" sz="2000" b="0" i="0" u="none" strike="noStrike" kern="1200" cap="none" spc="0" normalizeH="0" baseline="0" noProof="0" dirty="0">
                <a:ln>
                  <a:noFill/>
                </a:ln>
                <a:solidFill>
                  <a:schemeClr val="tx1"/>
                </a:solidFill>
                <a:effectLst/>
                <a:uLnTx/>
                <a:uFillTx/>
                <a:latin typeface="Verdana" panose="020B0604030504040204" pitchFamily="34" charset="0"/>
                <a:ea typeface="幼圆" panose="02010509060101010101" pitchFamily="49" charset="-122"/>
                <a:cs typeface="+mn-cs"/>
              </a:rPr>
              <a:t>，每个原型向量代表一个聚类簇。</a:t>
            </a:r>
            <a:endParaRPr kumimoji="0" lang="en-US" altLang="zh-CN" sz="2000" b="0" i="0" u="none" strike="noStrike" kern="1200" cap="none" spc="0" normalizeH="0" baseline="0" noProof="0" dirty="0">
              <a:ln>
                <a:noFill/>
              </a:ln>
              <a:solidFill>
                <a:schemeClr val="tx1"/>
              </a:solidFill>
              <a:effectLst/>
              <a:uLnTx/>
              <a:uFillTx/>
              <a:latin typeface="Verdana" panose="020B0604030504040204" pitchFamily="34" charset="0"/>
              <a:ea typeface="幼圆" panose="02010509060101010101" pitchFamily="49" charset="-122"/>
              <a:cs typeface="+mn-cs"/>
            </a:endParaRPr>
          </a:p>
          <a:p>
            <a:pPr marL="685800" marR="0" lvl="1" indent="-360000" algn="l" defTabSz="914400" rtl="0" eaLnBrk="1" fontAlgn="auto" latinLnBrk="0" hangingPunct="1">
              <a:lnSpc>
                <a:spcPct val="90000"/>
              </a:lnSpc>
              <a:spcBef>
                <a:spcPts val="500"/>
              </a:spcBef>
              <a:spcAft>
                <a:spcPts val="0"/>
              </a:spcAft>
              <a:buClr>
                <a:srgbClr val="023A91"/>
              </a:buClr>
              <a:buSzTx/>
              <a:buFont typeface="Wingdings" panose="05000000000000000000" pitchFamily="2" charset="2"/>
              <a:buNone/>
              <a:tabLst/>
              <a:defRPr/>
            </a:pPr>
            <a:endParaRPr kumimoji="0" lang="en-US" altLang="zh-CN" sz="2000" b="0" i="0" u="none" strike="noStrike" kern="1200" cap="none" spc="0" normalizeH="0" baseline="0" noProof="0" dirty="0">
              <a:ln>
                <a:noFill/>
              </a:ln>
              <a:solidFill>
                <a:schemeClr val="tx1"/>
              </a:solidFill>
              <a:effectLst/>
              <a:uLnTx/>
              <a:uFillTx/>
              <a:latin typeface="Verdana" panose="020B0604030504040204" pitchFamily="34" charset="0"/>
              <a:ea typeface="幼圆" panose="02010509060101010101" pitchFamily="49" charset="-122"/>
              <a:cs typeface="+mn-cs"/>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2562213360"/>
              </p:ext>
            </p:extLst>
          </p:nvPr>
        </p:nvGraphicFramePr>
        <p:xfrm>
          <a:off x="2248271" y="2599479"/>
          <a:ext cx="3908425" cy="288925"/>
        </p:xfrm>
        <a:graphic>
          <a:graphicData uri="http://schemas.openxmlformats.org/presentationml/2006/ole">
            <mc:AlternateContent xmlns:mc="http://schemas.openxmlformats.org/markup-compatibility/2006">
              <mc:Choice xmlns:v="urn:schemas-microsoft-com:vml" Requires="v">
                <p:oleObj name="Formula" r:id="rId2" imgW="2413080" imgH="177480" progId="Equation.Ribbit">
                  <p:embed/>
                </p:oleObj>
              </mc:Choice>
              <mc:Fallback>
                <p:oleObj name="Formula" r:id="rId2" imgW="2413080" imgH="177480" progId="Equation.Ribbit">
                  <p:embed/>
                  <p:pic>
                    <p:nvPicPr>
                      <p:cNvPr id="0" name=""/>
                      <p:cNvPicPr/>
                      <p:nvPr/>
                    </p:nvPicPr>
                    <p:blipFill>
                      <a:blip r:embed="rId3"/>
                      <a:stretch>
                        <a:fillRect/>
                      </a:stretch>
                    </p:blipFill>
                    <p:spPr>
                      <a:xfrm>
                        <a:off x="2248271" y="2599479"/>
                        <a:ext cx="3908425" cy="288925"/>
                      </a:xfrm>
                      <a:prstGeom prst="rect">
                        <a:avLst/>
                      </a:prstGeom>
                    </p:spPr>
                  </p:pic>
                </p:oleObj>
              </mc:Fallback>
            </mc:AlternateContent>
          </a:graphicData>
        </a:graphic>
      </p:graphicFrame>
      <p:graphicFrame>
        <p:nvGraphicFramePr>
          <p:cNvPr id="3" name="对象 2"/>
          <p:cNvGraphicFramePr>
            <a:graphicFrameLocks noChangeAspect="1"/>
          </p:cNvGraphicFramePr>
          <p:nvPr>
            <p:extLst>
              <p:ext uri="{D42A27DB-BD31-4B8C-83A1-F6EECF244321}">
                <p14:modId xmlns:p14="http://schemas.microsoft.com/office/powerpoint/2010/main" val="3221648145"/>
              </p:ext>
            </p:extLst>
          </p:nvPr>
        </p:nvGraphicFramePr>
        <p:xfrm>
          <a:off x="2335640" y="2888404"/>
          <a:ext cx="1576285" cy="288000"/>
        </p:xfrm>
        <a:graphic>
          <a:graphicData uri="http://schemas.openxmlformats.org/presentationml/2006/ole">
            <mc:AlternateContent xmlns:mc="http://schemas.openxmlformats.org/markup-compatibility/2006">
              <mc:Choice xmlns:v="urn:schemas-microsoft-com:vml" Requires="v">
                <p:oleObj name="Formula" r:id="rId4" imgW="972360" imgH="177480" progId="Equation.Ribbit">
                  <p:embed/>
                </p:oleObj>
              </mc:Choice>
              <mc:Fallback>
                <p:oleObj name="Formula" r:id="rId4" imgW="972360" imgH="177480" progId="Equation.Ribbit">
                  <p:embed/>
                  <p:pic>
                    <p:nvPicPr>
                      <p:cNvPr id="0" name=""/>
                      <p:cNvPicPr/>
                      <p:nvPr/>
                    </p:nvPicPr>
                    <p:blipFill>
                      <a:blip r:embed="rId5"/>
                      <a:stretch>
                        <a:fillRect/>
                      </a:stretch>
                    </p:blipFill>
                    <p:spPr>
                      <a:xfrm>
                        <a:off x="2335640" y="2888404"/>
                        <a:ext cx="1576285" cy="288000"/>
                      </a:xfrm>
                      <a:prstGeom prst="rect">
                        <a:avLst/>
                      </a:prstGeom>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3748069135"/>
              </p:ext>
            </p:extLst>
          </p:nvPr>
        </p:nvGraphicFramePr>
        <p:xfrm>
          <a:off x="789862" y="2929780"/>
          <a:ext cx="198240" cy="252000"/>
        </p:xfrm>
        <a:graphic>
          <a:graphicData uri="http://schemas.openxmlformats.org/presentationml/2006/ole">
            <mc:AlternateContent xmlns:mc="http://schemas.openxmlformats.org/markup-compatibility/2006">
              <mc:Choice xmlns:v="urn:schemas-microsoft-com:vml" Requires="v">
                <p:oleObj name="Formula" r:id="rId6" imgW="93240" imgH="118440" progId="Equation.Ribbit">
                  <p:embed/>
                </p:oleObj>
              </mc:Choice>
              <mc:Fallback>
                <p:oleObj name="Formula" r:id="rId6" imgW="93240" imgH="118440" progId="Equation.Ribbit">
                  <p:embed/>
                  <p:pic>
                    <p:nvPicPr>
                      <p:cNvPr id="0" name=""/>
                      <p:cNvPicPr/>
                      <p:nvPr/>
                    </p:nvPicPr>
                    <p:blipFill>
                      <a:blip r:embed="rId7"/>
                      <a:stretch>
                        <a:fillRect/>
                      </a:stretch>
                    </p:blipFill>
                    <p:spPr>
                      <a:xfrm>
                        <a:off x="789862" y="2929780"/>
                        <a:ext cx="198240" cy="252000"/>
                      </a:xfrm>
                      <a:prstGeom prst="rect">
                        <a:avLst/>
                      </a:prstGeom>
                    </p:spPr>
                  </p:pic>
                </p:oleObj>
              </mc:Fallback>
            </mc:AlternateContent>
          </a:graphicData>
        </a:graphic>
      </p:graphicFrame>
    </p:spTree>
    <p:extLst>
      <p:ext uri="{BB962C8B-B14F-4D97-AF65-F5344CB8AC3E}">
        <p14:creationId xmlns:p14="http://schemas.microsoft.com/office/powerpoint/2010/main" val="349001795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t>原型聚类 </a:t>
            </a:r>
            <a:r>
              <a:rPr lang="en-US" altLang="zh-CN" dirty="0"/>
              <a:t>– </a:t>
            </a:r>
            <a:r>
              <a:rPr lang="zh-CN" altLang="en-US" dirty="0"/>
              <a:t>学习向量量化</a:t>
            </a:r>
          </a:p>
        </p:txBody>
      </p:sp>
      <p:sp>
        <p:nvSpPr>
          <p:cNvPr id="6" name="内容占位符 4"/>
          <p:cNvSpPr txBox="1">
            <a:spLocks/>
          </p:cNvSpPr>
          <p:nvPr/>
        </p:nvSpPr>
        <p:spPr>
          <a:xfrm>
            <a:off x="412750" y="1419224"/>
            <a:ext cx="8616950" cy="892176"/>
          </a:xfrm>
          <a:prstGeom prst="rect">
            <a:avLst/>
          </a:prstGeom>
        </p:spPr>
        <p:txBody>
          <a:bodyPr vert="horz" lIns="91440" tIns="46800" rIns="91440" bIns="45720" rtlCol="0">
            <a:normAutofit/>
          </a:bodyPr>
          <a:lstStyle/>
          <a:p>
            <a:pPr marL="228600" indent="-360000">
              <a:lnSpc>
                <a:spcPct val="90000"/>
              </a:lnSpc>
              <a:spcBef>
                <a:spcPts val="1000"/>
              </a:spcBef>
              <a:buClr>
                <a:schemeClr val="tx2"/>
              </a:buClr>
              <a:buSzPct val="100000"/>
              <a:buFont typeface="Wingdings" panose="05000000000000000000" pitchFamily="2" charset="2"/>
              <a:buChar char="p"/>
              <a:defRPr/>
            </a:pPr>
            <a:r>
              <a:rPr lang="zh-CN" altLang="en-US" sz="2200" dirty="0">
                <a:latin typeface="Verdana" panose="020B0604030504040204" pitchFamily="34" charset="0"/>
                <a:ea typeface="幼圆" panose="02010509060101010101" pitchFamily="49" charset="-122"/>
              </a:rPr>
              <a:t>算法伪代码：</a:t>
            </a:r>
          </a:p>
        </p:txBody>
      </p:sp>
      <p:pic>
        <p:nvPicPr>
          <p:cNvPr id="55299" name="Picture 3" descr="G:\Users\lamda\Desktop\figures\LVQ_algo.png"/>
          <p:cNvPicPr>
            <a:picLocks noChangeAspect="1" noChangeArrowheads="1"/>
          </p:cNvPicPr>
          <p:nvPr/>
        </p:nvPicPr>
        <p:blipFill>
          <a:blip r:embed="rId2"/>
          <a:srcRect/>
          <a:stretch>
            <a:fillRect/>
          </a:stretch>
        </p:blipFill>
        <p:spPr bwMode="auto">
          <a:xfrm>
            <a:off x="1379764" y="1808162"/>
            <a:ext cx="6027821" cy="4352915"/>
          </a:xfrm>
          <a:prstGeom prst="rect">
            <a:avLst/>
          </a:prstGeom>
          <a:noFill/>
        </p:spPr>
      </p:pic>
      <p:pic>
        <p:nvPicPr>
          <p:cNvPr id="3" name="图片 2">
            <a:extLst>
              <a:ext uri="{FF2B5EF4-FFF2-40B4-BE49-F238E27FC236}">
                <a16:creationId xmlns:a16="http://schemas.microsoft.com/office/drawing/2014/main" id="{7B11B28F-4AAA-93C5-511A-67340BE1E42F}"/>
              </a:ext>
            </a:extLst>
          </p:cNvPr>
          <p:cNvPicPr>
            <a:picLocks noChangeAspect="1"/>
          </p:cNvPicPr>
          <p:nvPr/>
        </p:nvPicPr>
        <p:blipFill>
          <a:blip r:embed="rId3"/>
          <a:stretch>
            <a:fillRect/>
          </a:stretch>
        </p:blipFill>
        <p:spPr>
          <a:xfrm>
            <a:off x="4203700" y="3953214"/>
            <a:ext cx="3080564" cy="593387"/>
          </a:xfrm>
          <a:prstGeom prst="rect">
            <a:avLst/>
          </a:prstGeom>
        </p:spPr>
      </p:pic>
      <p:pic>
        <p:nvPicPr>
          <p:cNvPr id="7" name="图片 6">
            <a:extLst>
              <a:ext uri="{FF2B5EF4-FFF2-40B4-BE49-F238E27FC236}">
                <a16:creationId xmlns:a16="http://schemas.microsoft.com/office/drawing/2014/main" id="{5C520E97-BA77-3EA3-FD7C-DBE886959301}"/>
              </a:ext>
            </a:extLst>
          </p:cNvPr>
          <p:cNvPicPr>
            <a:picLocks noChangeAspect="1"/>
          </p:cNvPicPr>
          <p:nvPr/>
        </p:nvPicPr>
        <p:blipFill>
          <a:blip r:embed="rId4"/>
          <a:stretch>
            <a:fillRect/>
          </a:stretch>
        </p:blipFill>
        <p:spPr>
          <a:xfrm>
            <a:off x="4203700" y="4546601"/>
            <a:ext cx="1870604" cy="515256"/>
          </a:xfrm>
          <a:prstGeom prst="rect">
            <a:avLst/>
          </a:prstGeom>
        </p:spPr>
      </p:pic>
    </p:spTree>
    <p:extLst>
      <p:ext uri="{BB962C8B-B14F-4D97-AF65-F5344CB8AC3E}">
        <p14:creationId xmlns:p14="http://schemas.microsoft.com/office/powerpoint/2010/main" val="254201800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t>原型聚类 </a:t>
            </a:r>
            <a:r>
              <a:rPr lang="en-US" altLang="zh-CN" dirty="0"/>
              <a:t>– </a:t>
            </a:r>
            <a:r>
              <a:rPr lang="zh-CN" altLang="en-US" dirty="0"/>
              <a:t>学习向量量化</a:t>
            </a:r>
          </a:p>
        </p:txBody>
      </p:sp>
      <p:sp>
        <p:nvSpPr>
          <p:cNvPr id="6" name="内容占位符 4"/>
          <p:cNvSpPr txBox="1">
            <a:spLocks/>
          </p:cNvSpPr>
          <p:nvPr/>
        </p:nvSpPr>
        <p:spPr>
          <a:xfrm>
            <a:off x="412750" y="1419224"/>
            <a:ext cx="8616950" cy="892176"/>
          </a:xfrm>
          <a:prstGeom prst="rect">
            <a:avLst/>
          </a:prstGeom>
        </p:spPr>
        <p:txBody>
          <a:bodyPr vert="horz" lIns="91440" tIns="46800" rIns="91440" bIns="45720" rtlCol="0">
            <a:normAutofit/>
          </a:bodyPr>
          <a:lstStyle/>
          <a:p>
            <a:pPr marL="228600" marR="0" lvl="0" indent="-360000" algn="l" defTabSz="914400" rtl="0" eaLnBrk="1" fontAlgn="auto" latinLnBrk="0" hangingPunct="1">
              <a:lnSpc>
                <a:spcPct val="90000"/>
              </a:lnSpc>
              <a:spcBef>
                <a:spcPts val="1000"/>
              </a:spcBef>
              <a:spcAft>
                <a:spcPts val="0"/>
              </a:spcAft>
              <a:buClr>
                <a:schemeClr val="tx2"/>
              </a:buClr>
              <a:buSzPct val="100000"/>
              <a:buFont typeface="Wingdings" panose="05000000000000000000" pitchFamily="2" charset="2"/>
              <a:buChar char="p"/>
              <a:tabLst/>
              <a:defRPr/>
            </a:pPr>
            <a:r>
              <a:rPr kumimoji="0" lang="zh-CN" altLang="en-US" sz="2200" b="0" i="0" u="none" strike="noStrike" kern="1200" cap="none" spc="0" normalizeH="0" baseline="0" noProof="0" dirty="0">
                <a:ln>
                  <a:noFill/>
                </a:ln>
                <a:solidFill>
                  <a:schemeClr val="tx1"/>
                </a:solidFill>
                <a:effectLst/>
                <a:uLnTx/>
                <a:uFillTx/>
                <a:latin typeface="Verdana" panose="020B0604030504040204" pitchFamily="34" charset="0"/>
                <a:ea typeface="幼圆" panose="02010509060101010101" pitchFamily="49" charset="-122"/>
                <a:cs typeface="+mn-cs"/>
              </a:rPr>
              <a:t>聚类效果：</a:t>
            </a:r>
            <a:endParaRPr kumimoji="0" lang="en-US" altLang="zh-CN" sz="2000" b="0" i="0" u="none" strike="noStrike" kern="1200" cap="none" spc="0" normalizeH="0" baseline="0" noProof="0" dirty="0">
              <a:ln>
                <a:noFill/>
              </a:ln>
              <a:solidFill>
                <a:schemeClr val="tx1"/>
              </a:solidFill>
              <a:effectLst/>
              <a:uLnTx/>
              <a:uFillTx/>
              <a:latin typeface="Verdana" panose="020B0604030504040204" pitchFamily="34" charset="0"/>
              <a:ea typeface="幼圆" panose="02010509060101010101" pitchFamily="49" charset="-122"/>
              <a:cs typeface="+mn-cs"/>
            </a:endParaRPr>
          </a:p>
        </p:txBody>
      </p:sp>
      <p:pic>
        <p:nvPicPr>
          <p:cNvPr id="73730" name="Picture 2" descr="G:\Users\lamda\Desktop\figures\LVQ_fig.png"/>
          <p:cNvPicPr>
            <a:picLocks noChangeAspect="1" noChangeArrowheads="1"/>
          </p:cNvPicPr>
          <p:nvPr/>
        </p:nvPicPr>
        <p:blipFill>
          <a:blip r:embed="rId2" cstate="print"/>
          <a:srcRect/>
          <a:stretch>
            <a:fillRect/>
          </a:stretch>
        </p:blipFill>
        <p:spPr bwMode="auto">
          <a:xfrm>
            <a:off x="2171700" y="1468660"/>
            <a:ext cx="5537200" cy="4690840"/>
          </a:xfrm>
          <a:prstGeom prst="rect">
            <a:avLst/>
          </a:prstGeom>
          <a:noFill/>
        </p:spPr>
      </p:pic>
    </p:spTree>
    <p:extLst>
      <p:ext uri="{BB962C8B-B14F-4D97-AF65-F5344CB8AC3E}">
        <p14:creationId xmlns:p14="http://schemas.microsoft.com/office/powerpoint/2010/main" val="349001795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2ED1FC-C61F-BA26-8629-E86685CDF940}"/>
              </a:ext>
            </a:extLst>
          </p:cNvPr>
          <p:cNvSpPr>
            <a:spLocks noGrp="1"/>
          </p:cNvSpPr>
          <p:nvPr>
            <p:ph type="title"/>
          </p:nvPr>
        </p:nvSpPr>
        <p:spPr/>
        <p:txBody>
          <a:bodyPr/>
          <a:lstStyle/>
          <a:p>
            <a:endParaRPr lang="zh-CN" altLang="en-US"/>
          </a:p>
        </p:txBody>
      </p:sp>
      <p:pic>
        <p:nvPicPr>
          <p:cNvPr id="4" name="图片 3">
            <a:extLst>
              <a:ext uri="{FF2B5EF4-FFF2-40B4-BE49-F238E27FC236}">
                <a16:creationId xmlns:a16="http://schemas.microsoft.com/office/drawing/2014/main" id="{065BD56A-81BB-6A53-B7E8-20BE205B254D}"/>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438552" y="709668"/>
            <a:ext cx="8030534" cy="5013144"/>
          </a:xfrm>
          <a:prstGeom prst="rect">
            <a:avLst/>
          </a:prstGeom>
        </p:spPr>
      </p:pic>
    </p:spTree>
    <p:extLst>
      <p:ext uri="{BB962C8B-B14F-4D97-AF65-F5344CB8AC3E}">
        <p14:creationId xmlns:p14="http://schemas.microsoft.com/office/powerpoint/2010/main" val="278972038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AF6A10-A221-7BE5-132F-40B84DB4A67E}"/>
              </a:ext>
            </a:extLst>
          </p:cNvPr>
          <p:cNvSpPr>
            <a:spLocks noGrp="1"/>
          </p:cNvSpPr>
          <p:nvPr>
            <p:ph type="title"/>
          </p:nvPr>
        </p:nvSpPr>
        <p:spPr/>
        <p:txBody>
          <a:bodyPr/>
          <a:lstStyle/>
          <a:p>
            <a:endParaRPr lang="zh-CN" altLang="en-US"/>
          </a:p>
        </p:txBody>
      </p:sp>
      <p:sp>
        <p:nvSpPr>
          <p:cNvPr id="3" name="文本占位符 2">
            <a:extLst>
              <a:ext uri="{FF2B5EF4-FFF2-40B4-BE49-F238E27FC236}">
                <a16:creationId xmlns:a16="http://schemas.microsoft.com/office/drawing/2014/main" id="{7A023BA9-7027-5C06-5DE4-946CC3D2AF7A}"/>
              </a:ext>
            </a:extLst>
          </p:cNvPr>
          <p:cNvSpPr>
            <a:spLocks noGrp="1"/>
          </p:cNvSpPr>
          <p:nvPr>
            <p:ph type="body" sz="quarter" idx="13"/>
          </p:nvPr>
        </p:nvSpPr>
        <p:spPr/>
        <p:txBody>
          <a:bodyPr>
            <a:normAutofit lnSpcReduction="10000"/>
          </a:bodyPr>
          <a:lstStyle/>
          <a:p>
            <a:endParaRPr lang="zh-CN" altLang="en-US"/>
          </a:p>
        </p:txBody>
      </p:sp>
      <p:pic>
        <p:nvPicPr>
          <p:cNvPr id="6" name="图片 5">
            <a:extLst>
              <a:ext uri="{FF2B5EF4-FFF2-40B4-BE49-F238E27FC236}">
                <a16:creationId xmlns:a16="http://schemas.microsoft.com/office/drawing/2014/main" id="{FD79277F-7F2F-FE19-0177-F3DE543A21AB}"/>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71134" y="1257300"/>
            <a:ext cx="9072866" cy="4039743"/>
          </a:xfrm>
          <a:prstGeom prst="rect">
            <a:avLst/>
          </a:prstGeom>
        </p:spPr>
      </p:pic>
    </p:spTree>
    <p:extLst>
      <p:ext uri="{BB962C8B-B14F-4D97-AF65-F5344CB8AC3E}">
        <p14:creationId xmlns:p14="http://schemas.microsoft.com/office/powerpoint/2010/main" val="395710391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70A915-684A-E8AB-9019-31B80BC13B46}"/>
              </a:ext>
            </a:extLst>
          </p:cNvPr>
          <p:cNvSpPr>
            <a:spLocks noGrp="1"/>
          </p:cNvSpPr>
          <p:nvPr>
            <p:ph type="title"/>
          </p:nvPr>
        </p:nvSpPr>
        <p:spPr/>
        <p:txBody>
          <a:bodyPr/>
          <a:lstStyle/>
          <a:p>
            <a:endParaRPr lang="zh-CN" altLang="en-US"/>
          </a:p>
        </p:txBody>
      </p:sp>
      <p:pic>
        <p:nvPicPr>
          <p:cNvPr id="4" name="图片 3">
            <a:extLst>
              <a:ext uri="{FF2B5EF4-FFF2-40B4-BE49-F238E27FC236}">
                <a16:creationId xmlns:a16="http://schemas.microsoft.com/office/drawing/2014/main" id="{93EB6933-2348-95C1-7BF8-5E9F6B4989B9}"/>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400111" y="1045029"/>
            <a:ext cx="8050105" cy="4637314"/>
          </a:xfrm>
          <a:prstGeom prst="rect">
            <a:avLst/>
          </a:prstGeom>
        </p:spPr>
      </p:pic>
    </p:spTree>
    <p:extLst>
      <p:ext uri="{BB962C8B-B14F-4D97-AF65-F5344CB8AC3E}">
        <p14:creationId xmlns:p14="http://schemas.microsoft.com/office/powerpoint/2010/main" val="148069264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DBB17F-A601-94BD-D48D-DEB5D4C428A9}"/>
              </a:ext>
            </a:extLst>
          </p:cNvPr>
          <p:cNvSpPr>
            <a:spLocks noGrp="1"/>
          </p:cNvSpPr>
          <p:nvPr>
            <p:ph type="title"/>
          </p:nvPr>
        </p:nvSpPr>
        <p:spPr/>
        <p:txBody>
          <a:bodyPr/>
          <a:lstStyle/>
          <a:p>
            <a:endParaRPr lang="zh-CN" altLang="en-US"/>
          </a:p>
        </p:txBody>
      </p:sp>
      <p:pic>
        <p:nvPicPr>
          <p:cNvPr id="4" name="图片 3">
            <a:extLst>
              <a:ext uri="{FF2B5EF4-FFF2-40B4-BE49-F238E27FC236}">
                <a16:creationId xmlns:a16="http://schemas.microsoft.com/office/drawing/2014/main" id="{C0C2EE2E-B90C-4684-E78B-F75FAA86AC7E}"/>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167693" y="1012371"/>
            <a:ext cx="8768933" cy="4811486"/>
          </a:xfrm>
          <a:prstGeom prst="rect">
            <a:avLst/>
          </a:prstGeom>
        </p:spPr>
      </p:pic>
    </p:spTree>
    <p:extLst>
      <p:ext uri="{BB962C8B-B14F-4D97-AF65-F5344CB8AC3E}">
        <p14:creationId xmlns:p14="http://schemas.microsoft.com/office/powerpoint/2010/main" val="312523957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74D219-1ABC-1334-17A6-A0C0EC23E259}"/>
              </a:ext>
            </a:extLst>
          </p:cNvPr>
          <p:cNvSpPr>
            <a:spLocks noGrp="1"/>
          </p:cNvSpPr>
          <p:nvPr>
            <p:ph type="title"/>
          </p:nvPr>
        </p:nvSpPr>
        <p:spPr/>
        <p:txBody>
          <a:bodyPr>
            <a:normAutofit/>
          </a:bodyPr>
          <a:lstStyle/>
          <a:p>
            <a:r>
              <a:rPr lang="zh-CN" altLang="en-US" b="1" i="0" dirty="0">
                <a:solidFill>
                  <a:srgbClr val="800000"/>
                </a:solidFill>
                <a:effectLst/>
                <a:latin typeface="-apple-system"/>
              </a:rPr>
              <a:t>为什么需要高斯混合模型</a:t>
            </a:r>
            <a:endParaRPr lang="zh-CN" altLang="en-US" dirty="0">
              <a:solidFill>
                <a:srgbClr val="800000"/>
              </a:solidFill>
            </a:endParaRPr>
          </a:p>
        </p:txBody>
      </p:sp>
      <p:sp>
        <p:nvSpPr>
          <p:cNvPr id="4" name="文本框 3">
            <a:extLst>
              <a:ext uri="{FF2B5EF4-FFF2-40B4-BE49-F238E27FC236}">
                <a16:creationId xmlns:a16="http://schemas.microsoft.com/office/drawing/2014/main" id="{036BFF67-A409-DCFE-3264-DB4331CCF5B9}"/>
              </a:ext>
            </a:extLst>
          </p:cNvPr>
          <p:cNvSpPr txBox="1"/>
          <p:nvPr/>
        </p:nvSpPr>
        <p:spPr>
          <a:xfrm>
            <a:off x="434662" y="545744"/>
            <a:ext cx="8274675" cy="4253087"/>
          </a:xfrm>
          <a:prstGeom prst="rect">
            <a:avLst/>
          </a:prstGeom>
          <a:noFill/>
        </p:spPr>
        <p:txBody>
          <a:bodyPr wrap="square">
            <a:spAutoFit/>
          </a:bodyPr>
          <a:lstStyle/>
          <a:p>
            <a:pPr algn="l"/>
            <a:endParaRPr lang="en-US" altLang="zh-CN" sz="2400" dirty="0">
              <a:solidFill>
                <a:srgbClr val="121212"/>
              </a:solidFill>
              <a:latin typeface="+mn-ea"/>
            </a:endParaRPr>
          </a:p>
          <a:p>
            <a:pPr algn="l">
              <a:lnSpc>
                <a:spcPct val="150000"/>
              </a:lnSpc>
            </a:pPr>
            <a:r>
              <a:rPr lang="en-US" altLang="zh-CN" sz="2400" b="1" i="0" dirty="0">
                <a:effectLst/>
                <a:latin typeface="仿宋" panose="02010609060101010101" pitchFamily="49" charset="-122"/>
                <a:ea typeface="仿宋" panose="02010609060101010101" pitchFamily="49" charset="-122"/>
              </a:rPr>
              <a:t>k-means</a:t>
            </a:r>
            <a:r>
              <a:rPr lang="zh-CN" altLang="en-US" sz="2400" b="1" i="0" dirty="0">
                <a:effectLst/>
                <a:latin typeface="仿宋" panose="02010609060101010101" pitchFamily="49" charset="-122"/>
                <a:ea typeface="仿宋" panose="02010609060101010101" pitchFamily="49" charset="-122"/>
              </a:rPr>
              <a:t>对许多数据集（特别是低维数据集）的拟合效果不尽如人意：</a:t>
            </a:r>
          </a:p>
          <a:p>
            <a:pPr algn="l">
              <a:lnSpc>
                <a:spcPct val="150000"/>
              </a:lnSpc>
              <a:buFont typeface="+mj-lt"/>
              <a:buAutoNum type="arabicPeriod"/>
            </a:pPr>
            <a:r>
              <a:rPr lang="zh-CN" altLang="en-US" sz="2400" b="1" i="0" dirty="0">
                <a:effectLst/>
                <a:latin typeface="仿宋" panose="02010609060101010101" pitchFamily="49" charset="-122"/>
                <a:ea typeface="仿宋" panose="02010609060101010101" pitchFamily="49" charset="-122"/>
              </a:rPr>
              <a:t>类的形状不够灵活，拟合结果与实际相差较大，精度有限。</a:t>
            </a:r>
          </a:p>
          <a:p>
            <a:pPr algn="l">
              <a:lnSpc>
                <a:spcPct val="150000"/>
              </a:lnSpc>
              <a:buFont typeface="+mj-lt"/>
              <a:buAutoNum type="arabicPeriod"/>
            </a:pPr>
            <a:r>
              <a:rPr lang="zh-CN" altLang="en-US" sz="2400" b="1" i="0" dirty="0">
                <a:effectLst/>
                <a:latin typeface="仿宋" panose="02010609060101010101" pitchFamily="49" charset="-122"/>
                <a:ea typeface="仿宋" panose="02010609060101010101" pitchFamily="49" charset="-122"/>
              </a:rPr>
              <a:t>样本属于每一个簇的概率是定性的，只有是与否，不能输出概率值。应用中缺少鲁棒性。</a:t>
            </a:r>
          </a:p>
          <a:p>
            <a:pPr>
              <a:lnSpc>
                <a:spcPct val="150000"/>
              </a:lnSpc>
            </a:pPr>
            <a:br>
              <a:rPr lang="zh-CN" altLang="en-US" sz="2400" b="1" dirty="0">
                <a:latin typeface="仿宋" panose="02010609060101010101" pitchFamily="49" charset="-122"/>
                <a:ea typeface="仿宋" panose="02010609060101010101" pitchFamily="49" charset="-122"/>
              </a:rPr>
            </a:br>
            <a:endParaRPr lang="zh-CN" altLang="en-US" sz="2400" b="1" dirty="0">
              <a:latin typeface="仿宋" panose="02010609060101010101" pitchFamily="49" charset="-122"/>
              <a:ea typeface="仿宋" panose="02010609060101010101" pitchFamily="49" charset="-122"/>
            </a:endParaRPr>
          </a:p>
        </p:txBody>
      </p:sp>
      <p:sp>
        <p:nvSpPr>
          <p:cNvPr id="6" name="文本框 5">
            <a:extLst>
              <a:ext uri="{FF2B5EF4-FFF2-40B4-BE49-F238E27FC236}">
                <a16:creationId xmlns:a16="http://schemas.microsoft.com/office/drawing/2014/main" id="{6977DFB8-AE8F-6E6B-28B0-E478F0D29D28}"/>
              </a:ext>
            </a:extLst>
          </p:cNvPr>
          <p:cNvSpPr txBox="1"/>
          <p:nvPr/>
        </p:nvSpPr>
        <p:spPr>
          <a:xfrm>
            <a:off x="591968" y="4044308"/>
            <a:ext cx="7746642" cy="1200329"/>
          </a:xfrm>
          <a:prstGeom prst="rect">
            <a:avLst/>
          </a:prstGeom>
          <a:solidFill>
            <a:srgbClr val="FCFED8"/>
          </a:solidFill>
          <a:ln w="19050">
            <a:solidFill>
              <a:srgbClr val="CC0000"/>
            </a:solidFill>
          </a:ln>
        </p:spPr>
        <p:txBody>
          <a:bodyPr wrap="square">
            <a:spAutoFit/>
          </a:bodyPr>
          <a:lstStyle/>
          <a:p>
            <a:r>
              <a:rPr lang="zh-CN" altLang="en-US" b="0" i="0" dirty="0">
                <a:solidFill>
                  <a:srgbClr val="121212"/>
                </a:solidFill>
                <a:effectLst/>
                <a:latin typeface="微软雅黑" panose="020B0503020204020204" pitchFamily="34" charset="-122"/>
                <a:ea typeface="微软雅黑" panose="020B0503020204020204" pitchFamily="34" charset="-122"/>
              </a:rPr>
              <a:t>高斯混合模型（</a:t>
            </a:r>
            <a:r>
              <a:rPr lang="en-US" altLang="zh-CN" b="0" i="0" dirty="0">
                <a:solidFill>
                  <a:srgbClr val="121212"/>
                </a:solidFill>
                <a:effectLst/>
                <a:latin typeface="微软雅黑" panose="020B0503020204020204" pitchFamily="34" charset="-122"/>
                <a:ea typeface="微软雅黑" panose="020B0503020204020204" pitchFamily="34" charset="-122"/>
              </a:rPr>
              <a:t>GMM</a:t>
            </a:r>
            <a:r>
              <a:rPr lang="zh-CN" altLang="en-US" b="0" i="0" dirty="0">
                <a:solidFill>
                  <a:srgbClr val="121212"/>
                </a:solidFill>
                <a:effectLst/>
                <a:latin typeface="微软雅黑" panose="020B0503020204020204" pitchFamily="34" charset="-122"/>
                <a:ea typeface="微软雅黑" panose="020B0503020204020204" pitchFamily="34" charset="-122"/>
              </a:rPr>
              <a:t>）可以看做是</a:t>
            </a:r>
            <a:r>
              <a:rPr lang="en-US" altLang="zh-CN" b="0" i="0" dirty="0">
                <a:solidFill>
                  <a:srgbClr val="121212"/>
                </a:solidFill>
                <a:effectLst/>
                <a:latin typeface="微软雅黑" panose="020B0503020204020204" pitchFamily="34" charset="-122"/>
                <a:ea typeface="微软雅黑" panose="020B0503020204020204" pitchFamily="34" charset="-122"/>
              </a:rPr>
              <a:t>k-means</a:t>
            </a:r>
            <a:r>
              <a:rPr lang="zh-CN" altLang="en-US" b="0" i="0" dirty="0">
                <a:solidFill>
                  <a:srgbClr val="121212"/>
                </a:solidFill>
                <a:effectLst/>
                <a:latin typeface="微软雅黑" panose="020B0503020204020204" pitchFamily="34" charset="-122"/>
                <a:ea typeface="微软雅黑" panose="020B0503020204020204" pitchFamily="34" charset="-122"/>
              </a:rPr>
              <a:t>模型的一个优化。它既是一种工业界常用的技术手段，也是一种生成式模型。高斯混合模型试图找到多维高斯模型概率分布的混合表示，从而拟合出任意形状的数据分布。在最简单的场景中，</a:t>
            </a:r>
            <a:r>
              <a:rPr lang="en-US" altLang="zh-CN" b="0" i="0" dirty="0">
                <a:solidFill>
                  <a:srgbClr val="121212"/>
                </a:solidFill>
                <a:effectLst/>
                <a:latin typeface="微软雅黑" panose="020B0503020204020204" pitchFamily="34" charset="-122"/>
                <a:ea typeface="微软雅黑" panose="020B0503020204020204" pitchFamily="34" charset="-122"/>
              </a:rPr>
              <a:t>GMM</a:t>
            </a:r>
            <a:r>
              <a:rPr lang="zh-CN" altLang="en-US" b="0" i="0" dirty="0">
                <a:solidFill>
                  <a:srgbClr val="121212"/>
                </a:solidFill>
                <a:effectLst/>
                <a:latin typeface="微软雅黑" panose="020B0503020204020204" pitchFamily="34" charset="-122"/>
                <a:ea typeface="微软雅黑" panose="020B0503020204020204" pitchFamily="34" charset="-122"/>
              </a:rPr>
              <a:t>可以用与</a:t>
            </a:r>
            <a:r>
              <a:rPr lang="en-US" altLang="zh-CN" b="0" i="0" dirty="0">
                <a:solidFill>
                  <a:srgbClr val="121212"/>
                </a:solidFill>
                <a:effectLst/>
                <a:latin typeface="微软雅黑" panose="020B0503020204020204" pitchFamily="34" charset="-122"/>
                <a:ea typeface="微软雅黑" panose="020B0503020204020204" pitchFamily="34" charset="-122"/>
              </a:rPr>
              <a:t>k-means</a:t>
            </a:r>
            <a:r>
              <a:rPr lang="zh-CN" altLang="en-US" b="0" i="0" dirty="0">
                <a:solidFill>
                  <a:srgbClr val="121212"/>
                </a:solidFill>
                <a:effectLst/>
                <a:latin typeface="微软雅黑" panose="020B0503020204020204" pitchFamily="34" charset="-122"/>
                <a:ea typeface="微软雅黑" panose="020B0503020204020204" pitchFamily="34" charset="-122"/>
              </a:rPr>
              <a:t>相同的方式进行聚类。</a:t>
            </a: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48405615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t>原型聚类 </a:t>
            </a:r>
            <a:r>
              <a:rPr lang="en-US" altLang="zh-CN" dirty="0"/>
              <a:t>– </a:t>
            </a:r>
            <a:r>
              <a:rPr lang="zh-CN" altLang="en-US" dirty="0"/>
              <a:t>高斯混合聚类</a:t>
            </a:r>
          </a:p>
        </p:txBody>
      </p:sp>
      <p:pic>
        <p:nvPicPr>
          <p:cNvPr id="3" name="图片 2"/>
          <p:cNvPicPr>
            <a:picLocks noChangeAspect="1"/>
          </p:cNvPicPr>
          <p:nvPr/>
        </p:nvPicPr>
        <p:blipFill>
          <a:blip r:embed="rId2"/>
          <a:stretch>
            <a:fillRect/>
          </a:stretch>
        </p:blipFill>
        <p:spPr>
          <a:xfrm>
            <a:off x="406937" y="1046920"/>
            <a:ext cx="8173845" cy="5228521"/>
          </a:xfrm>
          <a:prstGeom prst="rect">
            <a:avLst/>
          </a:prstGeom>
        </p:spPr>
      </p:pic>
    </p:spTree>
    <p:extLst>
      <p:ext uri="{BB962C8B-B14F-4D97-AF65-F5344CB8AC3E}">
        <p14:creationId xmlns:p14="http://schemas.microsoft.com/office/powerpoint/2010/main" val="34900179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t>聚类任务</a:t>
            </a:r>
          </a:p>
        </p:txBody>
      </p:sp>
      <p:sp>
        <p:nvSpPr>
          <p:cNvPr id="5" name="内容占位符 4"/>
          <p:cNvSpPr>
            <a:spLocks noGrp="1"/>
          </p:cNvSpPr>
          <p:nvPr>
            <p:ph idx="1"/>
          </p:nvPr>
        </p:nvSpPr>
        <p:spPr>
          <a:xfrm>
            <a:off x="260350" y="1076070"/>
            <a:ext cx="8616950" cy="2022476"/>
          </a:xfrm>
        </p:spPr>
        <p:txBody>
          <a:bodyPr>
            <a:normAutofit/>
          </a:bodyPr>
          <a:lstStyle/>
          <a:p>
            <a:r>
              <a:rPr lang="zh-CN" altLang="en-US" dirty="0"/>
              <a:t>在</a:t>
            </a:r>
            <a:r>
              <a:rPr altLang="en-US" dirty="0"/>
              <a:t>“无监督学习”</a:t>
            </a:r>
            <a:r>
              <a:rPr lang="zh-CN" altLang="en-US" dirty="0"/>
              <a:t>任务</a:t>
            </a:r>
            <a:r>
              <a:rPr altLang="en-US" dirty="0"/>
              <a:t>中研究最多、应用最广</a:t>
            </a:r>
            <a:r>
              <a:rPr lang="en-US" altLang="en-US" dirty="0"/>
              <a:t>.</a:t>
            </a:r>
          </a:p>
          <a:p>
            <a:r>
              <a:rPr altLang="en-US" dirty="0"/>
              <a:t> 聚类目标：将数据集中的样本划分为若干个通常不相交的子集（“簇”，</a:t>
            </a:r>
            <a:r>
              <a:rPr lang="en-US" altLang="zh-CN" dirty="0"/>
              <a:t>cluster</a:t>
            </a:r>
            <a:r>
              <a:rPr altLang="en-US" dirty="0"/>
              <a:t>）</a:t>
            </a:r>
            <a:r>
              <a:rPr lang="en-US" altLang="en-US" dirty="0"/>
              <a:t>.</a:t>
            </a:r>
          </a:p>
          <a:p>
            <a:r>
              <a:rPr altLang="en-US" dirty="0"/>
              <a:t> 聚类既可以作为一个</a:t>
            </a:r>
            <a:r>
              <a:rPr altLang="en-US" dirty="0">
                <a:solidFill>
                  <a:srgbClr val="FF0000"/>
                </a:solidFill>
              </a:rPr>
              <a:t>单独过程</a:t>
            </a:r>
            <a:r>
              <a:rPr altLang="en-US" dirty="0"/>
              <a:t>（用于找寻数据内在的分布结构），       </a:t>
            </a:r>
            <a:r>
              <a:rPr lang="en-US" altLang="en-US" dirty="0"/>
              <a:t>   </a:t>
            </a:r>
            <a:r>
              <a:rPr altLang="en-US" dirty="0"/>
              <a:t>也可作为分类等其他学习任务的</a:t>
            </a:r>
            <a:r>
              <a:rPr altLang="en-US" dirty="0">
                <a:solidFill>
                  <a:srgbClr val="FF0000"/>
                </a:solidFill>
              </a:rPr>
              <a:t>前驱过程</a:t>
            </a:r>
            <a:r>
              <a:rPr lang="en-US" altLang="en-US" dirty="0"/>
              <a:t>.</a:t>
            </a:r>
          </a:p>
          <a:p>
            <a:endParaRPr lang="en-US" altLang="en-US" dirty="0"/>
          </a:p>
          <a:p>
            <a:endParaRPr lang="zh-CN" altLang="en-US" dirty="0"/>
          </a:p>
        </p:txBody>
      </p:sp>
      <p:pic>
        <p:nvPicPr>
          <p:cNvPr id="3" name="图片 2">
            <a:extLst>
              <a:ext uri="{FF2B5EF4-FFF2-40B4-BE49-F238E27FC236}">
                <a16:creationId xmlns:a16="http://schemas.microsoft.com/office/drawing/2014/main" id="{70BC519E-4833-9986-4CE9-A68D1B82C97C}"/>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Effect>
                      <a14:colorTemperature colorTemp="5300"/>
                    </a14:imgEffect>
                  </a14:imgLayer>
                </a14:imgProps>
              </a:ext>
              <a:ext uri="{28A0092B-C50C-407E-A947-70E740481C1C}">
                <a14:useLocalDpi xmlns:a14="http://schemas.microsoft.com/office/drawing/2010/main" val="0"/>
              </a:ext>
            </a:extLst>
          </a:blip>
          <a:stretch>
            <a:fillRect/>
          </a:stretch>
        </p:blipFill>
        <p:spPr>
          <a:xfrm>
            <a:off x="889760" y="3098546"/>
            <a:ext cx="6837564" cy="3098271"/>
          </a:xfrm>
          <a:prstGeom prst="rect">
            <a:avLst/>
          </a:prstGeom>
        </p:spPr>
      </p:pic>
    </p:spTree>
    <p:extLst>
      <p:ext uri="{BB962C8B-B14F-4D97-AF65-F5344CB8AC3E}">
        <p14:creationId xmlns:p14="http://schemas.microsoft.com/office/powerpoint/2010/main" val="3490017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t>原型聚类 </a:t>
            </a:r>
            <a:r>
              <a:rPr lang="en-US" altLang="zh-CN" dirty="0"/>
              <a:t>– </a:t>
            </a:r>
            <a:r>
              <a:rPr lang="zh-CN" altLang="en-US" dirty="0"/>
              <a:t>高斯混合聚类</a:t>
            </a:r>
          </a:p>
        </p:txBody>
      </p:sp>
      <p:sp>
        <p:nvSpPr>
          <p:cNvPr id="5" name="内容占位符 4"/>
          <p:cNvSpPr>
            <a:spLocks noGrp="1"/>
          </p:cNvSpPr>
          <p:nvPr>
            <p:ph idx="1"/>
          </p:nvPr>
        </p:nvSpPr>
        <p:spPr>
          <a:xfrm>
            <a:off x="141080" y="1040295"/>
            <a:ext cx="8645111" cy="4936435"/>
          </a:xfrm>
        </p:spPr>
        <p:txBody>
          <a:bodyPr>
            <a:normAutofit lnSpcReduction="10000"/>
          </a:bodyPr>
          <a:lstStyle/>
          <a:p>
            <a:pPr>
              <a:lnSpc>
                <a:spcPct val="150000"/>
              </a:lnSpc>
            </a:pPr>
            <a:r>
              <a:rPr lang="zh-CN" altLang="en-US" dirty="0"/>
              <a:t>高斯混合模型（</a:t>
            </a:r>
            <a:r>
              <a:rPr lang="en-US" altLang="zh-CN" dirty="0"/>
              <a:t>Gaussian Mixed Model</a:t>
            </a:r>
            <a:r>
              <a:rPr lang="zh-CN" altLang="en-US" dirty="0"/>
              <a:t>）指的是多个高斯分布函数的线性组合，理论上</a:t>
            </a:r>
            <a:r>
              <a:rPr lang="en-US" altLang="zh-CN" dirty="0"/>
              <a:t>GMM</a:t>
            </a:r>
            <a:r>
              <a:rPr lang="zh-CN" altLang="en-US" dirty="0"/>
              <a:t>可以拟合出任意类型的分布，通常用于解决同一集合下的数据包含多个不同的分布的情况（或者是同一类分布但参数不一样，或者是不同类型的分布，比如正态分布和伯努利分布）。</a:t>
            </a:r>
            <a:endParaRPr lang="en-US" altLang="zh-CN" dirty="0"/>
          </a:p>
          <a:p>
            <a:pPr>
              <a:lnSpc>
                <a:spcPct val="150000"/>
              </a:lnSpc>
            </a:pPr>
            <a:r>
              <a:rPr lang="zh-CN" altLang="en-US" dirty="0"/>
              <a:t>下图中的点看起来明显分成两个聚类。这两个聚类中的点分别通过两个不同的正态分布随机生成而来。但是如果没有</a:t>
            </a:r>
            <a:r>
              <a:rPr lang="en-US" altLang="zh-CN" dirty="0"/>
              <a:t>GMM</a:t>
            </a:r>
            <a:r>
              <a:rPr lang="zh-CN" altLang="en-US" dirty="0"/>
              <a:t>，那么只能用一个的二维高斯分布来描述图中的数据。即为二倍标准差的正态分布椭圆。显然不太合理，毕竟肉眼一看就觉得应该把它们分成两类。</a:t>
            </a:r>
          </a:p>
          <a:p>
            <a:pPr marL="0" indent="0">
              <a:lnSpc>
                <a:spcPct val="150000"/>
              </a:lnSpc>
              <a:buNone/>
            </a:pPr>
            <a:endParaRPr lang="zh-CN" altLang="en-US" dirty="0"/>
          </a:p>
        </p:txBody>
      </p:sp>
    </p:spTree>
    <p:extLst>
      <p:ext uri="{BB962C8B-B14F-4D97-AF65-F5344CB8AC3E}">
        <p14:creationId xmlns:p14="http://schemas.microsoft.com/office/powerpoint/2010/main" val="40571924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t>原型聚类 </a:t>
            </a:r>
            <a:r>
              <a:rPr lang="en-US" altLang="zh-CN" dirty="0"/>
              <a:t>– </a:t>
            </a:r>
            <a:r>
              <a:rPr lang="zh-CN" altLang="en-US" dirty="0"/>
              <a:t>高斯混合聚类</a:t>
            </a:r>
          </a:p>
        </p:txBody>
      </p:sp>
      <p:pic>
        <p:nvPicPr>
          <p:cNvPr id="2" name="图片 1"/>
          <p:cNvPicPr>
            <a:picLocks noChangeAspect="1"/>
          </p:cNvPicPr>
          <p:nvPr/>
        </p:nvPicPr>
        <p:blipFill>
          <a:blip r:embed="rId2"/>
          <a:stretch>
            <a:fillRect/>
          </a:stretch>
        </p:blipFill>
        <p:spPr>
          <a:xfrm>
            <a:off x="260350" y="977190"/>
            <a:ext cx="8150240" cy="4727871"/>
          </a:xfrm>
          <a:prstGeom prst="rect">
            <a:avLst/>
          </a:prstGeom>
        </p:spPr>
      </p:pic>
    </p:spTree>
    <p:extLst>
      <p:ext uri="{BB962C8B-B14F-4D97-AF65-F5344CB8AC3E}">
        <p14:creationId xmlns:p14="http://schemas.microsoft.com/office/powerpoint/2010/main" val="390925373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t>原型聚类 </a:t>
            </a:r>
            <a:r>
              <a:rPr lang="en-US" altLang="zh-CN" dirty="0"/>
              <a:t>– </a:t>
            </a:r>
            <a:r>
              <a:rPr lang="zh-CN" altLang="en-US" dirty="0"/>
              <a:t>高斯混合聚类</a:t>
            </a:r>
          </a:p>
        </p:txBody>
      </p:sp>
      <p:sp>
        <p:nvSpPr>
          <p:cNvPr id="5" name="内容占位符 4"/>
          <p:cNvSpPr>
            <a:spLocks noGrp="1"/>
          </p:cNvSpPr>
          <p:nvPr>
            <p:ph idx="1"/>
          </p:nvPr>
        </p:nvSpPr>
        <p:spPr>
          <a:xfrm>
            <a:off x="141080" y="1040296"/>
            <a:ext cx="8645111" cy="1384852"/>
          </a:xfrm>
        </p:spPr>
        <p:txBody>
          <a:bodyPr>
            <a:normAutofit fontScale="92500" lnSpcReduction="20000"/>
          </a:bodyPr>
          <a:lstStyle/>
          <a:p>
            <a:pPr>
              <a:lnSpc>
                <a:spcPct val="150000"/>
              </a:lnSpc>
            </a:pPr>
            <a:r>
              <a:rPr lang="zh-CN" altLang="en-US" dirty="0"/>
              <a:t>高斯混合模型</a:t>
            </a:r>
            <a:r>
              <a:rPr lang="en-US" altLang="zh-CN" dirty="0"/>
              <a:t>:</a:t>
            </a:r>
            <a:r>
              <a:rPr lang="zh-CN" altLang="en-US" dirty="0"/>
              <a:t>使用两个二维高斯分布来描述数据</a:t>
            </a:r>
            <a:endParaRPr lang="en-US" altLang="zh-CN" dirty="0"/>
          </a:p>
          <a:p>
            <a:pPr>
              <a:lnSpc>
                <a:spcPct val="150000"/>
              </a:lnSpc>
            </a:pPr>
            <a:r>
              <a:rPr lang="zh-CN" altLang="en-US" dirty="0"/>
              <a:t>对这两个二维高斯分布做线性组合，用线性组合后的分布来描述整个集合中的数据。这就是高斯混合模型（</a:t>
            </a:r>
            <a:r>
              <a:rPr lang="en-US" altLang="zh-CN" dirty="0"/>
              <a:t>GMM</a:t>
            </a:r>
            <a:r>
              <a:rPr lang="zh-CN" altLang="en-US" dirty="0"/>
              <a:t>）。</a:t>
            </a:r>
          </a:p>
        </p:txBody>
      </p:sp>
      <p:pic>
        <p:nvPicPr>
          <p:cNvPr id="3" name="图片 2"/>
          <p:cNvPicPr>
            <a:picLocks noChangeAspect="1"/>
          </p:cNvPicPr>
          <p:nvPr/>
        </p:nvPicPr>
        <p:blipFill>
          <a:blip r:embed="rId2"/>
          <a:stretch>
            <a:fillRect/>
          </a:stretch>
        </p:blipFill>
        <p:spPr>
          <a:xfrm>
            <a:off x="1045789" y="2505917"/>
            <a:ext cx="7052422" cy="4055277"/>
          </a:xfrm>
          <a:prstGeom prst="rect">
            <a:avLst/>
          </a:prstGeom>
        </p:spPr>
      </p:pic>
      <p:pic>
        <p:nvPicPr>
          <p:cNvPr id="6" name="图片 5"/>
          <p:cNvPicPr>
            <a:picLocks noChangeAspect="1"/>
          </p:cNvPicPr>
          <p:nvPr/>
        </p:nvPicPr>
        <p:blipFill>
          <a:blip r:embed="rId3"/>
          <a:stretch>
            <a:fillRect/>
          </a:stretch>
        </p:blipFill>
        <p:spPr>
          <a:xfrm>
            <a:off x="6123157" y="1121065"/>
            <a:ext cx="2428416" cy="360583"/>
          </a:xfrm>
          <a:prstGeom prst="rect">
            <a:avLst/>
          </a:prstGeom>
        </p:spPr>
      </p:pic>
    </p:spTree>
    <p:extLst>
      <p:ext uri="{BB962C8B-B14F-4D97-AF65-F5344CB8AC3E}">
        <p14:creationId xmlns:p14="http://schemas.microsoft.com/office/powerpoint/2010/main" val="188988636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GMM</a:t>
            </a:r>
            <a:endParaRPr lang="zh-CN" altLang="en-US" dirty="0"/>
          </a:p>
        </p:txBody>
      </p:sp>
      <p:pic>
        <p:nvPicPr>
          <p:cNvPr id="3" name="图片 2"/>
          <p:cNvPicPr>
            <a:picLocks noChangeAspect="1"/>
          </p:cNvPicPr>
          <p:nvPr/>
        </p:nvPicPr>
        <p:blipFill>
          <a:blip r:embed="rId2"/>
          <a:stretch>
            <a:fillRect/>
          </a:stretch>
        </p:blipFill>
        <p:spPr>
          <a:xfrm>
            <a:off x="0" y="1096002"/>
            <a:ext cx="6692158" cy="4789649"/>
          </a:xfrm>
          <a:prstGeom prst="rect">
            <a:avLst/>
          </a:prstGeom>
        </p:spPr>
      </p:pic>
      <p:pic>
        <p:nvPicPr>
          <p:cNvPr id="4" name="图片 3">
            <a:extLst>
              <a:ext uri="{FF2B5EF4-FFF2-40B4-BE49-F238E27FC236}">
                <a16:creationId xmlns:a16="http://schemas.microsoft.com/office/drawing/2014/main" id="{57D91AD6-06D6-C7A6-99C9-5464BEBEBAB9}"/>
              </a:ext>
            </a:extLst>
          </p:cNvPr>
          <p:cNvPicPr>
            <a:picLocks noChangeAspect="1"/>
          </p:cNvPicPr>
          <p:nvPr/>
        </p:nvPicPr>
        <p:blipFill>
          <a:blip r:embed="rId3"/>
          <a:stretch>
            <a:fillRect/>
          </a:stretch>
        </p:blipFill>
        <p:spPr>
          <a:xfrm>
            <a:off x="4651874" y="2073158"/>
            <a:ext cx="4447050" cy="2557138"/>
          </a:xfrm>
          <a:prstGeom prst="rect">
            <a:avLst/>
          </a:prstGeom>
        </p:spPr>
      </p:pic>
    </p:spTree>
    <p:extLst>
      <p:ext uri="{BB962C8B-B14F-4D97-AF65-F5344CB8AC3E}">
        <p14:creationId xmlns:p14="http://schemas.microsoft.com/office/powerpoint/2010/main" val="167433760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t>原型聚类 </a:t>
            </a:r>
            <a:r>
              <a:rPr lang="en-US" altLang="zh-CN" dirty="0"/>
              <a:t>– </a:t>
            </a:r>
            <a:r>
              <a:rPr lang="zh-CN" altLang="en-US" dirty="0"/>
              <a:t>高斯混合聚类</a:t>
            </a:r>
          </a:p>
        </p:txBody>
      </p:sp>
      <p:sp>
        <p:nvSpPr>
          <p:cNvPr id="5" name="内容占位符 4"/>
          <p:cNvSpPr>
            <a:spLocks noGrp="1"/>
          </p:cNvSpPr>
          <p:nvPr>
            <p:ph idx="1"/>
          </p:nvPr>
        </p:nvSpPr>
        <p:spPr>
          <a:xfrm>
            <a:off x="260350" y="1260198"/>
            <a:ext cx="8883650" cy="4965534"/>
          </a:xfrm>
        </p:spPr>
        <p:txBody>
          <a:bodyPr>
            <a:normAutofit/>
          </a:bodyPr>
          <a:lstStyle/>
          <a:p>
            <a:pPr marL="0" indent="0">
              <a:buNone/>
            </a:pPr>
            <a:r>
              <a:rPr lang="zh-CN" altLang="en-US" dirty="0"/>
              <a:t>    </a:t>
            </a:r>
            <a:endParaRPr lang="en-US" altLang="zh-CN" dirty="0"/>
          </a:p>
          <a:p>
            <a:pPr marL="0" indent="0">
              <a:buNone/>
            </a:pPr>
            <a:r>
              <a:rPr lang="en-US" altLang="zh-CN" dirty="0"/>
              <a:t>     </a:t>
            </a:r>
            <a:r>
              <a:rPr lang="zh-CN" altLang="en-US" dirty="0"/>
              <a:t>与</a:t>
            </a:r>
            <a:r>
              <a:rPr lang="en-US" altLang="zh-CN" i="1" dirty="0">
                <a:latin typeface="Times New Roman" pitchFamily="18" charset="0"/>
                <a:cs typeface="Times New Roman" pitchFamily="18" charset="0"/>
              </a:rPr>
              <a:t>k</a:t>
            </a:r>
            <a:r>
              <a:rPr lang="zh-CN" altLang="en-US" dirty="0"/>
              <a:t>均值、</a:t>
            </a:r>
            <a:r>
              <a:rPr lang="en-US" altLang="zh-CN" dirty="0"/>
              <a:t>LVQ</a:t>
            </a:r>
            <a:r>
              <a:rPr lang="zh-CN" altLang="en-US" dirty="0"/>
              <a:t>用原型向量来刻画聚类结构不同，高斯混合聚类 （</a:t>
            </a:r>
            <a:r>
              <a:rPr lang="en-US" altLang="zh-CN" dirty="0"/>
              <a:t>Mixture-of-Gaussian</a:t>
            </a:r>
            <a:r>
              <a:rPr lang="zh-CN" altLang="en-US" dirty="0"/>
              <a:t>）采用概率模型来表达聚类原型：</a:t>
            </a:r>
          </a:p>
          <a:p>
            <a:r>
              <a:rPr lang="zh-CN" altLang="en-US" dirty="0"/>
              <a:t>多元高斯分布的定义</a:t>
            </a:r>
          </a:p>
          <a:p>
            <a:pPr marL="0" indent="0">
              <a:buNone/>
            </a:pPr>
            <a:r>
              <a:rPr lang="zh-CN" altLang="en-US" dirty="0"/>
              <a:t>    对   维样本空间中的随机向量   ，若   服从高斯分布，其概率密度函数为</a:t>
            </a:r>
            <a:endParaRPr lang="en-US" altLang="zh-CN" dirty="0"/>
          </a:p>
          <a:p>
            <a:pPr marL="0" indent="0">
              <a:buNone/>
            </a:pPr>
            <a:r>
              <a:rPr lang="en-US" altLang="zh-CN" dirty="0"/>
              <a:t>                               </a:t>
            </a:r>
            <a:endParaRPr lang="zh-CN" altLang="en-US" dirty="0"/>
          </a:p>
          <a:p>
            <a:pPr marL="0" indent="0">
              <a:buNone/>
            </a:pPr>
            <a:r>
              <a:rPr lang="zh-CN" altLang="en-US" dirty="0"/>
              <a:t>    其中   是   维均值向量，</a:t>
            </a:r>
            <a:r>
              <a:rPr lang="en-US" altLang="zh-CN" dirty="0"/>
              <a:t> </a:t>
            </a:r>
            <a:r>
              <a:rPr lang="zh-CN" altLang="en-US" dirty="0"/>
              <a:t>是         的协方差矩阵。也可将概率密度函数记作          。高斯概率密度函数由这两个参数决定。</a:t>
            </a:r>
          </a:p>
          <a:p>
            <a:pPr marL="0" indent="0">
              <a:buNone/>
            </a:pPr>
            <a:endParaRPr lang="zh-CN" altLang="en-US" dirty="0"/>
          </a:p>
        </p:txBody>
      </p:sp>
      <p:graphicFrame>
        <p:nvGraphicFramePr>
          <p:cNvPr id="2" name="对象 1"/>
          <p:cNvGraphicFramePr>
            <a:graphicFrameLocks noChangeAspect="1"/>
          </p:cNvGraphicFramePr>
          <p:nvPr/>
        </p:nvGraphicFramePr>
        <p:xfrm>
          <a:off x="3065592" y="3445197"/>
          <a:ext cx="3466704" cy="490057"/>
        </p:xfrm>
        <a:graphic>
          <a:graphicData uri="http://schemas.openxmlformats.org/presentationml/2006/ole">
            <mc:AlternateContent xmlns:mc="http://schemas.openxmlformats.org/markup-compatibility/2006">
              <mc:Choice xmlns:v="urn:schemas-microsoft-com:vml" Requires="v">
                <p:oleObj name="Formula" r:id="rId2" imgW="2122560" imgH="299880" progId="Equation.Ribbit">
                  <p:embed/>
                </p:oleObj>
              </mc:Choice>
              <mc:Fallback>
                <p:oleObj name="Formula" r:id="rId2" imgW="2122560" imgH="299880" progId="Equation.Ribbit">
                  <p:embed/>
                  <p:pic>
                    <p:nvPicPr>
                      <p:cNvPr id="0" name=""/>
                      <p:cNvPicPr/>
                      <p:nvPr/>
                    </p:nvPicPr>
                    <p:blipFill>
                      <a:blip r:embed="rId3"/>
                      <a:stretch>
                        <a:fillRect/>
                      </a:stretch>
                    </p:blipFill>
                    <p:spPr>
                      <a:xfrm>
                        <a:off x="3065592" y="3445197"/>
                        <a:ext cx="3466704" cy="490057"/>
                      </a:xfrm>
                      <a:prstGeom prst="rect">
                        <a:avLst/>
                      </a:prstGeom>
                    </p:spPr>
                  </p:pic>
                </p:oleObj>
              </mc:Fallback>
            </mc:AlternateContent>
          </a:graphicData>
        </a:graphic>
      </p:graphicFrame>
      <p:graphicFrame>
        <p:nvGraphicFramePr>
          <p:cNvPr id="3" name="对象 2"/>
          <p:cNvGraphicFramePr>
            <a:graphicFrameLocks noChangeAspect="1"/>
          </p:cNvGraphicFramePr>
          <p:nvPr/>
        </p:nvGraphicFramePr>
        <p:xfrm>
          <a:off x="1398196" y="4129254"/>
          <a:ext cx="194879" cy="252000"/>
        </p:xfrm>
        <a:graphic>
          <a:graphicData uri="http://schemas.openxmlformats.org/presentationml/2006/ole">
            <mc:AlternateContent xmlns:mc="http://schemas.openxmlformats.org/markup-compatibility/2006">
              <mc:Choice xmlns:v="urn:schemas-microsoft-com:vml" Requires="v">
                <p:oleObj name="Formula" r:id="rId4" imgW="92520" imgH="119520" progId="Equation.Ribbit">
                  <p:embed/>
                </p:oleObj>
              </mc:Choice>
              <mc:Fallback>
                <p:oleObj name="Formula" r:id="rId4" imgW="92520" imgH="119520" progId="Equation.Ribbit">
                  <p:embed/>
                  <p:pic>
                    <p:nvPicPr>
                      <p:cNvPr id="0" name=""/>
                      <p:cNvPicPr/>
                      <p:nvPr/>
                    </p:nvPicPr>
                    <p:blipFill>
                      <a:blip r:embed="rId5"/>
                      <a:stretch>
                        <a:fillRect/>
                      </a:stretch>
                    </p:blipFill>
                    <p:spPr>
                      <a:xfrm>
                        <a:off x="1398196" y="4129254"/>
                        <a:ext cx="194879" cy="252000"/>
                      </a:xfrm>
                      <a:prstGeom prst="rect">
                        <a:avLst/>
                      </a:prstGeom>
                    </p:spPr>
                  </p:pic>
                </p:oleObj>
              </mc:Fallback>
            </mc:AlternateContent>
          </a:graphicData>
        </a:graphic>
      </p:graphicFrame>
      <p:graphicFrame>
        <p:nvGraphicFramePr>
          <p:cNvPr id="6" name="对象 5"/>
          <p:cNvGraphicFramePr>
            <a:graphicFrameLocks noChangeAspect="1"/>
          </p:cNvGraphicFramePr>
          <p:nvPr/>
        </p:nvGraphicFramePr>
        <p:xfrm>
          <a:off x="1065789" y="2945929"/>
          <a:ext cx="212400" cy="270000"/>
        </p:xfrm>
        <a:graphic>
          <a:graphicData uri="http://schemas.openxmlformats.org/presentationml/2006/ole">
            <mc:AlternateContent xmlns:mc="http://schemas.openxmlformats.org/markup-compatibility/2006">
              <mc:Choice xmlns:v="urn:schemas-microsoft-com:vml" Requires="v">
                <p:oleObj name="Formula" r:id="rId6" imgW="93240" imgH="118440" progId="Equation.Ribbit">
                  <p:embed/>
                </p:oleObj>
              </mc:Choice>
              <mc:Fallback>
                <p:oleObj name="Formula" r:id="rId6" imgW="93240" imgH="118440" progId="Equation.Ribbit">
                  <p:embed/>
                  <p:pic>
                    <p:nvPicPr>
                      <p:cNvPr id="0" name=""/>
                      <p:cNvPicPr/>
                      <p:nvPr/>
                    </p:nvPicPr>
                    <p:blipFill>
                      <a:blip r:embed="rId7"/>
                      <a:stretch>
                        <a:fillRect/>
                      </a:stretch>
                    </p:blipFill>
                    <p:spPr>
                      <a:xfrm>
                        <a:off x="1065789" y="2945929"/>
                        <a:ext cx="212400" cy="270000"/>
                      </a:xfrm>
                      <a:prstGeom prst="rect">
                        <a:avLst/>
                      </a:prstGeom>
                    </p:spPr>
                  </p:pic>
                </p:oleObj>
              </mc:Fallback>
            </mc:AlternateContent>
          </a:graphicData>
        </a:graphic>
      </p:graphicFrame>
      <p:graphicFrame>
        <p:nvGraphicFramePr>
          <p:cNvPr id="7" name="对象 6"/>
          <p:cNvGraphicFramePr>
            <a:graphicFrameLocks noChangeAspect="1"/>
          </p:cNvGraphicFramePr>
          <p:nvPr/>
        </p:nvGraphicFramePr>
        <p:xfrm>
          <a:off x="3758038" y="4120418"/>
          <a:ext cx="168866" cy="252000"/>
        </p:xfrm>
        <a:graphic>
          <a:graphicData uri="http://schemas.openxmlformats.org/presentationml/2006/ole">
            <mc:AlternateContent xmlns:mc="http://schemas.openxmlformats.org/markup-compatibility/2006">
              <mc:Choice xmlns:v="urn:schemas-microsoft-com:vml" Requires="v">
                <p:oleObj name="Formula" r:id="rId8" imgW="103320" imgH="154440" progId="Equation.Ribbit">
                  <p:embed/>
                </p:oleObj>
              </mc:Choice>
              <mc:Fallback>
                <p:oleObj name="Formula" r:id="rId8" imgW="103320" imgH="154440" progId="Equation.Ribbit">
                  <p:embed/>
                  <p:pic>
                    <p:nvPicPr>
                      <p:cNvPr id="0" name=""/>
                      <p:cNvPicPr/>
                      <p:nvPr/>
                    </p:nvPicPr>
                    <p:blipFill>
                      <a:blip r:embed="rId9"/>
                      <a:stretch>
                        <a:fillRect/>
                      </a:stretch>
                    </p:blipFill>
                    <p:spPr>
                      <a:xfrm>
                        <a:off x="3758038" y="4120418"/>
                        <a:ext cx="168866" cy="252000"/>
                      </a:xfrm>
                      <a:prstGeom prst="rect">
                        <a:avLst/>
                      </a:prstGeom>
                    </p:spPr>
                  </p:pic>
                </p:oleObj>
              </mc:Fallback>
            </mc:AlternateContent>
          </a:graphicData>
        </a:graphic>
      </p:graphicFrame>
      <p:graphicFrame>
        <p:nvGraphicFramePr>
          <p:cNvPr id="8" name="对象 7"/>
          <p:cNvGraphicFramePr>
            <a:graphicFrameLocks noChangeAspect="1"/>
          </p:cNvGraphicFramePr>
          <p:nvPr/>
        </p:nvGraphicFramePr>
        <p:xfrm>
          <a:off x="4244139" y="4098224"/>
          <a:ext cx="812000" cy="252000"/>
        </p:xfrm>
        <a:graphic>
          <a:graphicData uri="http://schemas.openxmlformats.org/presentationml/2006/ole">
            <mc:AlternateContent xmlns:mc="http://schemas.openxmlformats.org/markup-compatibility/2006">
              <mc:Choice xmlns:v="urn:schemas-microsoft-com:vml" Requires="v">
                <p:oleObj name="Formula" r:id="rId10" imgW="367560" imgH="114120" progId="Equation.Ribbit">
                  <p:embed/>
                </p:oleObj>
              </mc:Choice>
              <mc:Fallback>
                <p:oleObj name="Formula" r:id="rId10" imgW="367560" imgH="114120" progId="Equation.Ribbit">
                  <p:embed/>
                  <p:pic>
                    <p:nvPicPr>
                      <p:cNvPr id="0" name=""/>
                      <p:cNvPicPr/>
                      <p:nvPr/>
                    </p:nvPicPr>
                    <p:blipFill>
                      <a:blip r:embed="rId11"/>
                      <a:stretch>
                        <a:fillRect/>
                      </a:stretch>
                    </p:blipFill>
                    <p:spPr>
                      <a:xfrm>
                        <a:off x="4244139" y="4098224"/>
                        <a:ext cx="812000" cy="252000"/>
                      </a:xfrm>
                      <a:prstGeom prst="rect">
                        <a:avLst/>
                      </a:prstGeom>
                    </p:spPr>
                  </p:pic>
                </p:oleObj>
              </mc:Fallback>
            </mc:AlternateContent>
          </a:graphicData>
        </a:graphic>
      </p:graphicFrame>
      <p:graphicFrame>
        <p:nvGraphicFramePr>
          <p:cNvPr id="9" name="对象 8"/>
          <p:cNvGraphicFramePr>
            <a:graphicFrameLocks noChangeAspect="1"/>
          </p:cNvGraphicFramePr>
          <p:nvPr/>
        </p:nvGraphicFramePr>
        <p:xfrm>
          <a:off x="1495635" y="4414403"/>
          <a:ext cx="884731" cy="270000"/>
        </p:xfrm>
        <a:graphic>
          <a:graphicData uri="http://schemas.openxmlformats.org/presentationml/2006/ole">
            <mc:AlternateContent xmlns:mc="http://schemas.openxmlformats.org/markup-compatibility/2006">
              <mc:Choice xmlns:v="urn:schemas-microsoft-com:vml" Requires="v">
                <p:oleObj name="Formula" r:id="rId12" imgW="582840" imgH="177480" progId="Equation.Ribbit">
                  <p:embed/>
                </p:oleObj>
              </mc:Choice>
              <mc:Fallback>
                <p:oleObj name="Formula" r:id="rId12" imgW="582840" imgH="177480" progId="Equation.Ribbit">
                  <p:embed/>
                  <p:pic>
                    <p:nvPicPr>
                      <p:cNvPr id="0" name=""/>
                      <p:cNvPicPr/>
                      <p:nvPr/>
                    </p:nvPicPr>
                    <p:blipFill>
                      <a:blip r:embed="rId13"/>
                      <a:stretch>
                        <a:fillRect/>
                      </a:stretch>
                    </p:blipFill>
                    <p:spPr>
                      <a:xfrm>
                        <a:off x="1495635" y="4414403"/>
                        <a:ext cx="884731" cy="270000"/>
                      </a:xfrm>
                      <a:prstGeom prst="rect">
                        <a:avLst/>
                      </a:prstGeom>
                    </p:spPr>
                  </p:pic>
                </p:oleObj>
              </mc:Fallback>
            </mc:AlternateContent>
          </a:graphicData>
        </a:graphic>
      </p:graphicFrame>
      <p:graphicFrame>
        <p:nvGraphicFramePr>
          <p:cNvPr id="10" name="对象 9"/>
          <p:cNvGraphicFramePr>
            <a:graphicFrameLocks noChangeAspect="1"/>
          </p:cNvGraphicFramePr>
          <p:nvPr/>
        </p:nvGraphicFramePr>
        <p:xfrm>
          <a:off x="4435132" y="2975565"/>
          <a:ext cx="194399" cy="270000"/>
        </p:xfrm>
        <a:graphic>
          <a:graphicData uri="http://schemas.openxmlformats.org/presentationml/2006/ole">
            <mc:AlternateContent xmlns:mc="http://schemas.openxmlformats.org/markup-compatibility/2006">
              <mc:Choice xmlns:v="urn:schemas-microsoft-com:vml" Requires="v">
                <p:oleObj name="Formula" r:id="rId14" imgW="86400" imgH="118440" progId="Equation.Ribbit">
                  <p:embed/>
                </p:oleObj>
              </mc:Choice>
              <mc:Fallback>
                <p:oleObj name="Formula" r:id="rId14" imgW="86400" imgH="118440" progId="Equation.Ribbit">
                  <p:embed/>
                  <p:pic>
                    <p:nvPicPr>
                      <p:cNvPr id="0" name=""/>
                      <p:cNvPicPr/>
                      <p:nvPr/>
                    </p:nvPicPr>
                    <p:blipFill>
                      <a:blip r:embed="rId15"/>
                      <a:stretch>
                        <a:fillRect/>
                      </a:stretch>
                    </p:blipFill>
                    <p:spPr>
                      <a:xfrm>
                        <a:off x="4435132" y="2975565"/>
                        <a:ext cx="194399" cy="270000"/>
                      </a:xfrm>
                      <a:prstGeom prst="rect">
                        <a:avLst/>
                      </a:prstGeom>
                    </p:spPr>
                  </p:pic>
                </p:oleObj>
              </mc:Fallback>
            </mc:AlternateContent>
          </a:graphicData>
        </a:graphic>
      </p:graphicFrame>
      <p:graphicFrame>
        <p:nvGraphicFramePr>
          <p:cNvPr id="11" name="对象 10"/>
          <p:cNvGraphicFramePr>
            <a:graphicFrameLocks noChangeAspect="1"/>
          </p:cNvGraphicFramePr>
          <p:nvPr/>
        </p:nvGraphicFramePr>
        <p:xfrm>
          <a:off x="5296831" y="2974140"/>
          <a:ext cx="194399" cy="270000"/>
        </p:xfrm>
        <a:graphic>
          <a:graphicData uri="http://schemas.openxmlformats.org/presentationml/2006/ole">
            <mc:AlternateContent xmlns:mc="http://schemas.openxmlformats.org/markup-compatibility/2006">
              <mc:Choice xmlns:v="urn:schemas-microsoft-com:vml" Requires="v">
                <p:oleObj name="Formula" r:id="rId16" imgW="86400" imgH="118440" progId="Equation.Ribbit">
                  <p:embed/>
                </p:oleObj>
              </mc:Choice>
              <mc:Fallback>
                <p:oleObj name="Formula" r:id="rId16" imgW="86400" imgH="118440" progId="Equation.Ribbit">
                  <p:embed/>
                  <p:pic>
                    <p:nvPicPr>
                      <p:cNvPr id="0" name=""/>
                      <p:cNvPicPr/>
                      <p:nvPr/>
                    </p:nvPicPr>
                    <p:blipFill>
                      <a:blip r:embed="rId15"/>
                      <a:stretch>
                        <a:fillRect/>
                      </a:stretch>
                    </p:blipFill>
                    <p:spPr>
                      <a:xfrm>
                        <a:off x="5296831" y="2974140"/>
                        <a:ext cx="194399" cy="270000"/>
                      </a:xfrm>
                      <a:prstGeom prst="rect">
                        <a:avLst/>
                      </a:prstGeom>
                    </p:spPr>
                  </p:pic>
                </p:oleObj>
              </mc:Fallback>
            </mc:AlternateContent>
          </a:graphicData>
        </a:graphic>
      </p:graphicFrame>
      <p:graphicFrame>
        <p:nvGraphicFramePr>
          <p:cNvPr id="12" name="对象 11"/>
          <p:cNvGraphicFramePr>
            <a:graphicFrameLocks noChangeAspect="1"/>
          </p:cNvGraphicFramePr>
          <p:nvPr/>
        </p:nvGraphicFramePr>
        <p:xfrm>
          <a:off x="1918944" y="4115277"/>
          <a:ext cx="212400" cy="270000"/>
        </p:xfrm>
        <a:graphic>
          <a:graphicData uri="http://schemas.openxmlformats.org/presentationml/2006/ole">
            <mc:AlternateContent xmlns:mc="http://schemas.openxmlformats.org/markup-compatibility/2006">
              <mc:Choice xmlns:v="urn:schemas-microsoft-com:vml" Requires="v">
                <p:oleObj name="Formula" r:id="rId17" imgW="93240" imgH="118440" progId="Equation.Ribbit">
                  <p:embed/>
                </p:oleObj>
              </mc:Choice>
              <mc:Fallback>
                <p:oleObj name="Formula" r:id="rId17" imgW="93240" imgH="118440" progId="Equation.Ribbit">
                  <p:embed/>
                  <p:pic>
                    <p:nvPicPr>
                      <p:cNvPr id="0" name=""/>
                      <p:cNvPicPr/>
                      <p:nvPr/>
                    </p:nvPicPr>
                    <p:blipFill>
                      <a:blip r:embed="rId7"/>
                      <a:stretch>
                        <a:fillRect/>
                      </a:stretch>
                    </p:blipFill>
                    <p:spPr>
                      <a:xfrm>
                        <a:off x="1918944" y="4115277"/>
                        <a:ext cx="212400" cy="270000"/>
                      </a:xfrm>
                      <a:prstGeom prst="rect">
                        <a:avLst/>
                      </a:prstGeom>
                    </p:spPr>
                  </p:pic>
                </p:oleObj>
              </mc:Fallback>
            </mc:AlternateContent>
          </a:graphicData>
        </a:graphic>
      </p:graphicFrame>
      <p:sp>
        <p:nvSpPr>
          <p:cNvPr id="13" name="矩形 12"/>
          <p:cNvSpPr/>
          <p:nvPr/>
        </p:nvSpPr>
        <p:spPr>
          <a:xfrm>
            <a:off x="822030" y="4929871"/>
            <a:ext cx="8030422" cy="646331"/>
          </a:xfrm>
          <a:prstGeom prst="rect">
            <a:avLst/>
          </a:prstGeom>
        </p:spPr>
        <p:txBody>
          <a:bodyPr wrap="square">
            <a:spAutoFit/>
          </a:bodyPr>
          <a:lstStyle/>
          <a:p>
            <a:r>
              <a:rPr lang="en-US" altLang="zh-CN" dirty="0">
                <a:solidFill>
                  <a:srgbClr val="FF0000"/>
                </a:solidFill>
                <a:latin typeface="-apple-system"/>
              </a:rPr>
              <a:t>k-means </a:t>
            </a:r>
            <a:r>
              <a:rPr lang="zh-CN" altLang="en-US" dirty="0">
                <a:solidFill>
                  <a:srgbClr val="FF0000"/>
                </a:solidFill>
                <a:latin typeface="-apple-system"/>
              </a:rPr>
              <a:t>的结果是每个数据点被 </a:t>
            </a:r>
            <a:r>
              <a:rPr lang="en-US" altLang="zh-CN" dirty="0">
                <a:solidFill>
                  <a:srgbClr val="FF0000"/>
                </a:solidFill>
                <a:latin typeface="-apple-system"/>
              </a:rPr>
              <a:t>assign </a:t>
            </a:r>
            <a:r>
              <a:rPr lang="zh-CN" altLang="en-US" dirty="0">
                <a:solidFill>
                  <a:srgbClr val="FF0000"/>
                </a:solidFill>
                <a:latin typeface="-apple-system"/>
              </a:rPr>
              <a:t>到其中某一个 </a:t>
            </a:r>
            <a:r>
              <a:rPr lang="en-US" altLang="zh-CN" dirty="0">
                <a:solidFill>
                  <a:srgbClr val="FF0000"/>
                </a:solidFill>
                <a:latin typeface="-apple-system"/>
              </a:rPr>
              <a:t>cluster </a:t>
            </a:r>
            <a:r>
              <a:rPr lang="zh-CN" altLang="en-US" dirty="0">
                <a:solidFill>
                  <a:srgbClr val="FF0000"/>
                </a:solidFill>
                <a:latin typeface="-apple-system"/>
              </a:rPr>
              <a:t>，而 </a:t>
            </a:r>
            <a:r>
              <a:rPr lang="en-US" altLang="zh-CN" dirty="0">
                <a:solidFill>
                  <a:srgbClr val="FF0000"/>
                </a:solidFill>
                <a:latin typeface="-apple-system"/>
              </a:rPr>
              <a:t>GMM </a:t>
            </a:r>
            <a:r>
              <a:rPr lang="zh-CN" altLang="en-US" dirty="0">
                <a:solidFill>
                  <a:srgbClr val="FF0000"/>
                </a:solidFill>
                <a:latin typeface="-apple-system"/>
              </a:rPr>
              <a:t>则给出这些数据点被 </a:t>
            </a:r>
            <a:r>
              <a:rPr lang="en-US" altLang="zh-CN" dirty="0">
                <a:solidFill>
                  <a:srgbClr val="FF0000"/>
                </a:solidFill>
                <a:latin typeface="-apple-system"/>
              </a:rPr>
              <a:t>assign </a:t>
            </a:r>
            <a:r>
              <a:rPr lang="zh-CN" altLang="en-US" dirty="0">
                <a:solidFill>
                  <a:srgbClr val="FF0000"/>
                </a:solidFill>
                <a:latin typeface="-apple-system"/>
              </a:rPr>
              <a:t>到每个 </a:t>
            </a:r>
            <a:r>
              <a:rPr lang="en-US" altLang="zh-CN" dirty="0">
                <a:solidFill>
                  <a:srgbClr val="FF0000"/>
                </a:solidFill>
                <a:latin typeface="-apple-system"/>
              </a:rPr>
              <a:t>cluster </a:t>
            </a:r>
            <a:r>
              <a:rPr lang="zh-CN" altLang="en-US" dirty="0">
                <a:solidFill>
                  <a:srgbClr val="FF0000"/>
                </a:solidFill>
                <a:latin typeface="-apple-system"/>
              </a:rPr>
              <a:t>的概率</a:t>
            </a:r>
            <a:endParaRPr lang="zh-CN" altLang="en-US" dirty="0">
              <a:solidFill>
                <a:srgbClr val="FF0000"/>
              </a:solidFill>
            </a:endParaRPr>
          </a:p>
        </p:txBody>
      </p:sp>
    </p:spTree>
    <p:extLst>
      <p:ext uri="{BB962C8B-B14F-4D97-AF65-F5344CB8AC3E}">
        <p14:creationId xmlns:p14="http://schemas.microsoft.com/office/powerpoint/2010/main" val="35516591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t>原型聚类 </a:t>
            </a:r>
            <a:r>
              <a:rPr lang="en-US" altLang="zh-CN" dirty="0"/>
              <a:t>– </a:t>
            </a:r>
            <a:r>
              <a:rPr lang="zh-CN" altLang="en-US" dirty="0"/>
              <a:t>高斯混合聚类</a:t>
            </a:r>
          </a:p>
        </p:txBody>
      </p:sp>
      <p:sp>
        <p:nvSpPr>
          <p:cNvPr id="5" name="内容占位符 4"/>
          <p:cNvSpPr>
            <a:spLocks noGrp="1"/>
          </p:cNvSpPr>
          <p:nvPr>
            <p:ph idx="1"/>
          </p:nvPr>
        </p:nvSpPr>
        <p:spPr>
          <a:xfrm>
            <a:off x="414500" y="1184899"/>
            <a:ext cx="8883650" cy="5151017"/>
          </a:xfrm>
        </p:spPr>
        <p:txBody>
          <a:bodyPr>
            <a:normAutofit lnSpcReduction="10000"/>
          </a:bodyPr>
          <a:lstStyle/>
          <a:p>
            <a:pPr marL="0" indent="0">
              <a:buNone/>
            </a:pPr>
            <a:endParaRPr lang="en-US" altLang="zh-CN" dirty="0"/>
          </a:p>
          <a:p>
            <a:r>
              <a:rPr lang="zh-CN" altLang="en-US" dirty="0"/>
              <a:t>高斯混合分布的定义</a:t>
            </a:r>
            <a:endParaRPr lang="en-US" altLang="zh-CN" dirty="0"/>
          </a:p>
          <a:p>
            <a:pPr marL="0" indent="0">
              <a:buNone/>
            </a:pPr>
            <a:r>
              <a:rPr lang="en-US" altLang="zh-CN" dirty="0"/>
              <a:t>                         </a:t>
            </a:r>
            <a:endParaRPr lang="en-US" altLang="zh-CN" dirty="0">
              <a:ea typeface="Cambria Math" panose="02040503050406030204" pitchFamily="18" charset="0"/>
            </a:endParaRPr>
          </a:p>
          <a:p>
            <a:pPr marL="0" indent="0">
              <a:buNone/>
            </a:pPr>
            <a:r>
              <a:rPr lang="en-US" altLang="zh-CN" dirty="0"/>
              <a:t>    </a:t>
            </a:r>
          </a:p>
          <a:p>
            <a:pPr marL="0" indent="0">
              <a:buNone/>
            </a:pPr>
            <a:r>
              <a:rPr lang="en-US" altLang="zh-CN" dirty="0"/>
              <a:t>    </a:t>
            </a:r>
            <a:r>
              <a:rPr lang="zh-CN" altLang="en-US" dirty="0"/>
              <a:t>该分布由   个混合分布组成，每个分布对应一个高斯分布。其中，</a:t>
            </a:r>
            <a:endParaRPr lang="en-US" altLang="zh-CN" dirty="0"/>
          </a:p>
          <a:p>
            <a:pPr marL="0" indent="0">
              <a:buNone/>
            </a:pPr>
            <a:r>
              <a:rPr lang="en-US" altLang="zh-CN" dirty="0"/>
              <a:t>   </a:t>
            </a:r>
            <a:r>
              <a:rPr lang="zh-CN" altLang="en-US" dirty="0"/>
              <a:t>与    是第  个高斯混合成分的参数。而        为相应的“混合系数”，     。</a:t>
            </a:r>
            <a:endParaRPr lang="en-US" altLang="zh-CN" dirty="0"/>
          </a:p>
          <a:p>
            <a:pPr marL="0" indent="0">
              <a:buNone/>
            </a:pPr>
            <a:r>
              <a:rPr lang="en-US" altLang="zh-CN" dirty="0"/>
              <a:t>     </a:t>
            </a:r>
          </a:p>
          <a:p>
            <a:r>
              <a:rPr lang="en-US" altLang="zh-CN" dirty="0"/>
              <a:t>GMM</a:t>
            </a:r>
            <a:r>
              <a:rPr lang="zh-CN" altLang="en-US" dirty="0"/>
              <a:t>的每个</a:t>
            </a:r>
            <a:r>
              <a:rPr lang="en-US" altLang="zh-CN" dirty="0"/>
              <a:t>component</a:t>
            </a:r>
            <a:r>
              <a:rPr lang="zh-CN" altLang="en-US" dirty="0"/>
              <a:t>就是一个聚类中心。即在只有样本点，不知道样本分类（含有</a:t>
            </a:r>
            <a:r>
              <a:rPr lang="zh-CN" altLang="en-US" b="1" dirty="0">
                <a:solidFill>
                  <a:srgbClr val="FF0000"/>
                </a:solidFill>
              </a:rPr>
              <a:t>隐含变量</a:t>
            </a:r>
            <a:r>
              <a:rPr lang="zh-CN" altLang="en-US" dirty="0"/>
              <a:t>）的情况下，计算出模型参数。这显然可以用</a:t>
            </a:r>
            <a:r>
              <a:rPr lang="en-US" altLang="zh-CN" b="1" dirty="0">
                <a:solidFill>
                  <a:srgbClr val="FF0000"/>
                </a:solidFill>
              </a:rPr>
              <a:t>EM</a:t>
            </a:r>
            <a:r>
              <a:rPr lang="zh-CN" altLang="en-US" b="1" dirty="0">
                <a:solidFill>
                  <a:srgbClr val="FF0000"/>
                </a:solidFill>
              </a:rPr>
              <a:t>算法来求解</a:t>
            </a:r>
            <a:r>
              <a:rPr lang="zh-CN" altLang="en-US" dirty="0"/>
              <a:t>。</a:t>
            </a:r>
            <a:endParaRPr lang="en-US" altLang="zh-CN" dirty="0"/>
          </a:p>
          <a:p>
            <a:r>
              <a:rPr lang="zh-CN" altLang="en-US" dirty="0"/>
              <a:t>隐含变量的意义是：知道数据可以分成两类，但是随机抽取一个数据点，们不知道这个数据点属于第一类还是第二类，它的归属观察不到（与抛）。</a:t>
            </a:r>
            <a:r>
              <a:rPr lang="zh-CN" altLang="en-US" b="1" dirty="0">
                <a:solidFill>
                  <a:srgbClr val="FF0000"/>
                </a:solidFill>
              </a:rPr>
              <a:t> </a:t>
            </a:r>
          </a:p>
          <a:p>
            <a:pPr marL="0" indent="0">
              <a:buNone/>
            </a:pPr>
            <a:endParaRPr lang="zh-CN" altLang="en-US" dirty="0"/>
          </a:p>
        </p:txBody>
      </p:sp>
      <p:graphicFrame>
        <p:nvGraphicFramePr>
          <p:cNvPr id="6" name="对象 5"/>
          <p:cNvGraphicFramePr>
            <a:graphicFrameLocks noChangeAspect="1"/>
          </p:cNvGraphicFramePr>
          <p:nvPr>
            <p:extLst>
              <p:ext uri="{D42A27DB-BD31-4B8C-83A1-F6EECF244321}">
                <p14:modId xmlns:p14="http://schemas.microsoft.com/office/powerpoint/2010/main" val="1351593351"/>
              </p:ext>
            </p:extLst>
          </p:nvPr>
        </p:nvGraphicFramePr>
        <p:xfrm>
          <a:off x="3488326" y="1816916"/>
          <a:ext cx="2620204" cy="737801"/>
        </p:xfrm>
        <a:graphic>
          <a:graphicData uri="http://schemas.openxmlformats.org/presentationml/2006/ole">
            <mc:AlternateContent xmlns:mc="http://schemas.openxmlformats.org/markup-compatibility/2006">
              <mc:Choice xmlns:v="urn:schemas-microsoft-com:vml" Requires="v">
                <p:oleObj name="Formula" r:id="rId3" imgW="1646640" imgH="462960" progId="Equation.Ribbit">
                  <p:embed/>
                </p:oleObj>
              </mc:Choice>
              <mc:Fallback>
                <p:oleObj name="Formula" r:id="rId3" imgW="1646640" imgH="462960" progId="Equation.Ribbit">
                  <p:embed/>
                  <p:pic>
                    <p:nvPicPr>
                      <p:cNvPr id="0" name=""/>
                      <p:cNvPicPr/>
                      <p:nvPr/>
                    </p:nvPicPr>
                    <p:blipFill>
                      <a:blip r:embed="rId4"/>
                      <a:stretch>
                        <a:fillRect/>
                      </a:stretch>
                    </p:blipFill>
                    <p:spPr>
                      <a:xfrm>
                        <a:off x="3488326" y="1816916"/>
                        <a:ext cx="2620204" cy="737801"/>
                      </a:xfrm>
                      <a:prstGeom prst="rect">
                        <a:avLst/>
                      </a:prstGeom>
                    </p:spPr>
                  </p:pic>
                </p:oleObj>
              </mc:Fallback>
            </mc:AlternateContent>
          </a:graphicData>
        </a:graphic>
      </p:graphicFrame>
      <p:graphicFrame>
        <p:nvGraphicFramePr>
          <p:cNvPr id="7" name="对象 6"/>
          <p:cNvGraphicFramePr>
            <a:graphicFrameLocks noChangeAspect="1"/>
          </p:cNvGraphicFramePr>
          <p:nvPr>
            <p:extLst>
              <p:ext uri="{D42A27DB-BD31-4B8C-83A1-F6EECF244321}">
                <p14:modId xmlns:p14="http://schemas.microsoft.com/office/powerpoint/2010/main" val="387231672"/>
              </p:ext>
            </p:extLst>
          </p:nvPr>
        </p:nvGraphicFramePr>
        <p:xfrm>
          <a:off x="5566177" y="3166007"/>
          <a:ext cx="736107" cy="270000"/>
        </p:xfrm>
        <a:graphic>
          <a:graphicData uri="http://schemas.openxmlformats.org/presentationml/2006/ole">
            <mc:AlternateContent xmlns:mc="http://schemas.openxmlformats.org/markup-compatibility/2006">
              <mc:Choice xmlns:v="urn:schemas-microsoft-com:vml" Requires="v">
                <p:oleObj name="Formula" r:id="rId5" imgW="411480" imgH="151560" progId="Equation.Ribbit">
                  <p:embed/>
                </p:oleObj>
              </mc:Choice>
              <mc:Fallback>
                <p:oleObj name="Formula" r:id="rId5" imgW="411480" imgH="151560" progId="Equation.Ribbit">
                  <p:embed/>
                  <p:pic>
                    <p:nvPicPr>
                      <p:cNvPr id="0" name=""/>
                      <p:cNvPicPr/>
                      <p:nvPr/>
                    </p:nvPicPr>
                    <p:blipFill>
                      <a:blip r:embed="rId6"/>
                      <a:stretch>
                        <a:fillRect/>
                      </a:stretch>
                    </p:blipFill>
                    <p:spPr>
                      <a:xfrm>
                        <a:off x="5566177" y="3166007"/>
                        <a:ext cx="736107" cy="270000"/>
                      </a:xfrm>
                      <a:prstGeom prst="rect">
                        <a:avLst/>
                      </a:prstGeom>
                    </p:spPr>
                  </p:pic>
                </p:oleObj>
              </mc:Fallback>
            </mc:AlternateContent>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val="1886830585"/>
              </p:ext>
            </p:extLst>
          </p:nvPr>
        </p:nvGraphicFramePr>
        <p:xfrm>
          <a:off x="2054890" y="2783402"/>
          <a:ext cx="136363" cy="270000"/>
        </p:xfrm>
        <a:graphic>
          <a:graphicData uri="http://schemas.openxmlformats.org/presentationml/2006/ole">
            <mc:AlternateContent xmlns:mc="http://schemas.openxmlformats.org/markup-compatibility/2006">
              <mc:Choice xmlns:v="urn:schemas-microsoft-com:vml" Requires="v">
                <p:oleObj name="Formula" r:id="rId7" imgW="79920" imgH="157680" progId="Equation.Ribbit">
                  <p:embed/>
                </p:oleObj>
              </mc:Choice>
              <mc:Fallback>
                <p:oleObj name="Formula" r:id="rId7" imgW="79920" imgH="157680" progId="Equation.Ribbit">
                  <p:embed/>
                  <p:pic>
                    <p:nvPicPr>
                      <p:cNvPr id="0" name=""/>
                      <p:cNvPicPr/>
                      <p:nvPr/>
                    </p:nvPicPr>
                    <p:blipFill>
                      <a:blip r:embed="rId8"/>
                      <a:stretch>
                        <a:fillRect/>
                      </a:stretch>
                    </p:blipFill>
                    <p:spPr>
                      <a:xfrm>
                        <a:off x="2054890" y="2783402"/>
                        <a:ext cx="136363" cy="270000"/>
                      </a:xfrm>
                      <a:prstGeom prst="rect">
                        <a:avLst/>
                      </a:prstGeom>
                    </p:spPr>
                  </p:pic>
                </p:oleObj>
              </mc:Fallback>
            </mc:AlternateContent>
          </a:graphicData>
        </a:graphic>
      </p:graphicFrame>
      <p:graphicFrame>
        <p:nvGraphicFramePr>
          <p:cNvPr id="9" name="对象 8"/>
          <p:cNvGraphicFramePr>
            <a:graphicFrameLocks noChangeAspect="1"/>
          </p:cNvGraphicFramePr>
          <p:nvPr>
            <p:extLst>
              <p:ext uri="{D42A27DB-BD31-4B8C-83A1-F6EECF244321}">
                <p14:modId xmlns:p14="http://schemas.microsoft.com/office/powerpoint/2010/main" val="1642330180"/>
              </p:ext>
            </p:extLst>
          </p:nvPr>
        </p:nvGraphicFramePr>
        <p:xfrm>
          <a:off x="414500" y="3154377"/>
          <a:ext cx="291600" cy="270000"/>
        </p:xfrm>
        <a:graphic>
          <a:graphicData uri="http://schemas.openxmlformats.org/presentationml/2006/ole">
            <mc:AlternateContent xmlns:mc="http://schemas.openxmlformats.org/markup-compatibility/2006">
              <mc:Choice xmlns:v="urn:schemas-microsoft-com:vml" Requires="v">
                <p:oleObj name="Formula" r:id="rId9" imgW="129240" imgH="119520" progId="Equation.Ribbit">
                  <p:embed/>
                </p:oleObj>
              </mc:Choice>
              <mc:Fallback>
                <p:oleObj name="Formula" r:id="rId9" imgW="129240" imgH="119520" progId="Equation.Ribbit">
                  <p:embed/>
                  <p:pic>
                    <p:nvPicPr>
                      <p:cNvPr id="0" name=""/>
                      <p:cNvPicPr/>
                      <p:nvPr/>
                    </p:nvPicPr>
                    <p:blipFill>
                      <a:blip r:embed="rId10"/>
                      <a:stretch>
                        <a:fillRect/>
                      </a:stretch>
                    </p:blipFill>
                    <p:spPr>
                      <a:xfrm>
                        <a:off x="414500" y="3154377"/>
                        <a:ext cx="291600" cy="270000"/>
                      </a:xfrm>
                      <a:prstGeom prst="rect">
                        <a:avLst/>
                      </a:prstGeom>
                    </p:spPr>
                  </p:pic>
                </p:oleObj>
              </mc:Fallback>
            </mc:AlternateContent>
          </a:graphicData>
        </a:graphic>
      </p:graphicFrame>
      <p:graphicFrame>
        <p:nvGraphicFramePr>
          <p:cNvPr id="10" name="对象 9"/>
          <p:cNvGraphicFramePr>
            <a:graphicFrameLocks noChangeAspect="1"/>
          </p:cNvGraphicFramePr>
          <p:nvPr>
            <p:extLst>
              <p:ext uri="{D42A27DB-BD31-4B8C-83A1-F6EECF244321}">
                <p14:modId xmlns:p14="http://schemas.microsoft.com/office/powerpoint/2010/main" val="4276632144"/>
              </p:ext>
            </p:extLst>
          </p:nvPr>
        </p:nvGraphicFramePr>
        <p:xfrm>
          <a:off x="1070126" y="3161758"/>
          <a:ext cx="250715" cy="270000"/>
        </p:xfrm>
        <a:graphic>
          <a:graphicData uri="http://schemas.openxmlformats.org/presentationml/2006/ole">
            <mc:AlternateContent xmlns:mc="http://schemas.openxmlformats.org/markup-compatibility/2006">
              <mc:Choice xmlns:v="urn:schemas-microsoft-com:vml" Requires="v">
                <p:oleObj name="Formula" r:id="rId11" imgW="144000" imgH="155160" progId="Equation.Ribbit">
                  <p:embed/>
                </p:oleObj>
              </mc:Choice>
              <mc:Fallback>
                <p:oleObj name="Formula" r:id="rId11" imgW="144000" imgH="155160" progId="Equation.Ribbit">
                  <p:embed/>
                  <p:pic>
                    <p:nvPicPr>
                      <p:cNvPr id="0" name=""/>
                      <p:cNvPicPr/>
                      <p:nvPr/>
                    </p:nvPicPr>
                    <p:blipFill>
                      <a:blip r:embed="rId12"/>
                      <a:stretch>
                        <a:fillRect/>
                      </a:stretch>
                    </p:blipFill>
                    <p:spPr>
                      <a:xfrm>
                        <a:off x="1070126" y="3161758"/>
                        <a:ext cx="250715" cy="270000"/>
                      </a:xfrm>
                      <a:prstGeom prst="rect">
                        <a:avLst/>
                      </a:prstGeom>
                    </p:spPr>
                  </p:pic>
                </p:oleObj>
              </mc:Fallback>
            </mc:AlternateContent>
          </a:graphicData>
        </a:graphic>
      </p:graphicFrame>
      <p:graphicFrame>
        <p:nvGraphicFramePr>
          <p:cNvPr id="11" name="对象 10"/>
          <p:cNvGraphicFramePr>
            <a:graphicFrameLocks noChangeAspect="1"/>
          </p:cNvGraphicFramePr>
          <p:nvPr>
            <p:extLst>
              <p:ext uri="{D42A27DB-BD31-4B8C-83A1-F6EECF244321}">
                <p14:modId xmlns:p14="http://schemas.microsoft.com/office/powerpoint/2010/main" val="3656879520"/>
              </p:ext>
            </p:extLst>
          </p:nvPr>
        </p:nvGraphicFramePr>
        <p:xfrm>
          <a:off x="5668963" y="4987925"/>
          <a:ext cx="50800" cy="152400"/>
        </p:xfrm>
        <a:graphic>
          <a:graphicData uri="http://schemas.openxmlformats.org/presentationml/2006/ole">
            <mc:AlternateContent xmlns:mc="http://schemas.openxmlformats.org/markup-compatibility/2006">
              <mc:Choice xmlns:v="urn:schemas-microsoft-com:vml" Requires="v">
                <p:oleObj name="Formula" r:id="rId13" imgW="51480" imgH="151920" progId="Equation.Ribbit">
                  <p:embed/>
                </p:oleObj>
              </mc:Choice>
              <mc:Fallback>
                <p:oleObj name="Formula" r:id="rId13" imgW="51480" imgH="151920" progId="Equation.Ribbit">
                  <p:embed/>
                  <p:pic>
                    <p:nvPicPr>
                      <p:cNvPr id="0" name=""/>
                      <p:cNvPicPr/>
                      <p:nvPr/>
                    </p:nvPicPr>
                    <p:blipFill>
                      <a:blip r:embed="rId14"/>
                      <a:stretch>
                        <a:fillRect/>
                      </a:stretch>
                    </p:blipFill>
                    <p:spPr>
                      <a:xfrm>
                        <a:off x="5668963" y="4987925"/>
                        <a:ext cx="50800" cy="152400"/>
                      </a:xfrm>
                      <a:prstGeom prst="rect">
                        <a:avLst/>
                      </a:prstGeom>
                    </p:spPr>
                  </p:pic>
                </p:oleObj>
              </mc:Fallback>
            </mc:AlternateContent>
          </a:graphicData>
        </a:graphic>
      </p:graphicFrame>
      <p:graphicFrame>
        <p:nvGraphicFramePr>
          <p:cNvPr id="12" name="对象 11"/>
          <p:cNvGraphicFramePr>
            <a:graphicFrameLocks noChangeAspect="1"/>
          </p:cNvGraphicFramePr>
          <p:nvPr>
            <p:extLst>
              <p:ext uri="{D42A27DB-BD31-4B8C-83A1-F6EECF244321}">
                <p14:modId xmlns:p14="http://schemas.microsoft.com/office/powerpoint/2010/main" val="831381630"/>
              </p:ext>
            </p:extLst>
          </p:nvPr>
        </p:nvGraphicFramePr>
        <p:xfrm>
          <a:off x="1193413" y="3490408"/>
          <a:ext cx="999620" cy="270000"/>
        </p:xfrm>
        <a:graphic>
          <a:graphicData uri="http://schemas.openxmlformats.org/presentationml/2006/ole">
            <mc:AlternateContent xmlns:mc="http://schemas.openxmlformats.org/markup-compatibility/2006">
              <mc:Choice xmlns:v="urn:schemas-microsoft-com:vml" Requires="v">
                <p:oleObj name="Formula" r:id="rId15" imgW="769320" imgH="208080" progId="Equation.Ribbit">
                  <p:embed/>
                </p:oleObj>
              </mc:Choice>
              <mc:Fallback>
                <p:oleObj name="Formula" r:id="rId15" imgW="769320" imgH="208080" progId="Equation.Ribbit">
                  <p:embed/>
                  <p:pic>
                    <p:nvPicPr>
                      <p:cNvPr id="0" name=""/>
                      <p:cNvPicPr/>
                      <p:nvPr/>
                    </p:nvPicPr>
                    <p:blipFill>
                      <a:blip r:embed="rId16"/>
                      <a:stretch>
                        <a:fillRect/>
                      </a:stretch>
                    </p:blipFill>
                    <p:spPr>
                      <a:xfrm>
                        <a:off x="1193413" y="3490408"/>
                        <a:ext cx="999620" cy="270000"/>
                      </a:xfrm>
                      <a:prstGeom prst="rect">
                        <a:avLst/>
                      </a:prstGeom>
                    </p:spPr>
                  </p:pic>
                </p:oleObj>
              </mc:Fallback>
            </mc:AlternateContent>
          </a:graphicData>
        </a:graphic>
      </p:graphicFrame>
      <p:graphicFrame>
        <p:nvGraphicFramePr>
          <p:cNvPr id="2" name="对象 1"/>
          <p:cNvGraphicFramePr>
            <a:graphicFrameLocks noChangeAspect="1"/>
          </p:cNvGraphicFramePr>
          <p:nvPr>
            <p:extLst>
              <p:ext uri="{D42A27DB-BD31-4B8C-83A1-F6EECF244321}">
                <p14:modId xmlns:p14="http://schemas.microsoft.com/office/powerpoint/2010/main" val="586377741"/>
              </p:ext>
            </p:extLst>
          </p:nvPr>
        </p:nvGraphicFramePr>
        <p:xfrm>
          <a:off x="2046633" y="3184384"/>
          <a:ext cx="90000" cy="270000"/>
        </p:xfrm>
        <a:graphic>
          <a:graphicData uri="http://schemas.openxmlformats.org/presentationml/2006/ole">
            <mc:AlternateContent xmlns:mc="http://schemas.openxmlformats.org/markup-compatibility/2006">
              <mc:Choice xmlns:v="urn:schemas-microsoft-com:vml" Requires="v">
                <p:oleObj name="Formula" r:id="rId17" imgW="51480" imgH="151920" progId="Equation.Ribbit">
                  <p:embed/>
                </p:oleObj>
              </mc:Choice>
              <mc:Fallback>
                <p:oleObj name="Formula" r:id="rId17" imgW="51480" imgH="151920" progId="Equation.Ribbit">
                  <p:embed/>
                  <p:pic>
                    <p:nvPicPr>
                      <p:cNvPr id="0" name=""/>
                      <p:cNvPicPr/>
                      <p:nvPr/>
                    </p:nvPicPr>
                    <p:blipFill>
                      <a:blip r:embed="rId14"/>
                      <a:stretch>
                        <a:fillRect/>
                      </a:stretch>
                    </p:blipFill>
                    <p:spPr>
                      <a:xfrm>
                        <a:off x="2046633" y="3184384"/>
                        <a:ext cx="90000" cy="270000"/>
                      </a:xfrm>
                      <a:prstGeom prst="rect">
                        <a:avLst/>
                      </a:prstGeom>
                    </p:spPr>
                  </p:pic>
                </p:oleObj>
              </mc:Fallback>
            </mc:AlternateContent>
          </a:graphicData>
        </a:graphic>
      </p:graphicFrame>
      <p:sp>
        <p:nvSpPr>
          <p:cNvPr id="13" name="矩形 12"/>
          <p:cNvSpPr/>
          <p:nvPr/>
        </p:nvSpPr>
        <p:spPr>
          <a:xfrm>
            <a:off x="2404947" y="3490408"/>
            <a:ext cx="4108817" cy="369332"/>
          </a:xfrm>
          <a:prstGeom prst="rect">
            <a:avLst/>
          </a:prstGeom>
        </p:spPr>
        <p:txBody>
          <a:bodyPr wrap="none">
            <a:spAutoFit/>
          </a:bodyPr>
          <a:lstStyle/>
          <a:p>
            <a:r>
              <a:rPr lang="zh-CN" altLang="en-US" dirty="0">
                <a:solidFill>
                  <a:srgbClr val="FF0000"/>
                </a:solidFill>
              </a:rPr>
              <a:t>系数就代表了点属于某个分布的概率。</a:t>
            </a:r>
          </a:p>
        </p:txBody>
      </p:sp>
      <p:pic>
        <p:nvPicPr>
          <p:cNvPr id="14" name="图片 13">
            <a:extLst>
              <a:ext uri="{FF2B5EF4-FFF2-40B4-BE49-F238E27FC236}">
                <a16:creationId xmlns:a16="http://schemas.microsoft.com/office/drawing/2014/main" id="{003B4507-FA77-55B5-F4D4-8F11213580FF}"/>
              </a:ext>
            </a:extLst>
          </p:cNvPr>
          <p:cNvPicPr>
            <a:picLocks noChangeAspect="1"/>
          </p:cNvPicPr>
          <p:nvPr/>
        </p:nvPicPr>
        <p:blipFill>
          <a:blip r:embed="rId18">
            <a:duotone>
              <a:prstClr val="black"/>
              <a:schemeClr val="accent3">
                <a:tint val="45000"/>
                <a:satMod val="400000"/>
              </a:schemeClr>
            </a:duotone>
            <a:extLst>
              <a:ext uri="{BEBA8EAE-BF5A-486C-A8C5-ECC9F3942E4B}">
                <a14:imgProps xmlns:a14="http://schemas.microsoft.com/office/drawing/2010/main">
                  <a14:imgLayer r:embed="rId19">
                    <a14:imgEffect>
                      <a14:sharpenSoften amount="50000"/>
                    </a14:imgEffect>
                  </a14:imgLayer>
                </a14:imgProps>
              </a:ext>
            </a:extLst>
          </a:blip>
          <a:stretch>
            <a:fillRect/>
          </a:stretch>
        </p:blipFill>
        <p:spPr>
          <a:xfrm>
            <a:off x="4094244" y="825261"/>
            <a:ext cx="4028571" cy="523810"/>
          </a:xfrm>
          <a:prstGeom prst="rect">
            <a:avLst/>
          </a:prstGeom>
        </p:spPr>
      </p:pic>
    </p:spTree>
    <p:extLst>
      <p:ext uri="{BB962C8B-B14F-4D97-AF65-F5344CB8AC3E}">
        <p14:creationId xmlns:p14="http://schemas.microsoft.com/office/powerpoint/2010/main" val="852681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0DFCB8-3562-9D9B-0AB3-FE3DE1147538}"/>
              </a:ext>
            </a:extLst>
          </p:cNvPr>
          <p:cNvSpPr>
            <a:spLocks noGrp="1"/>
          </p:cNvSpPr>
          <p:nvPr>
            <p:ph type="title"/>
          </p:nvPr>
        </p:nvSpPr>
        <p:spPr/>
        <p:txBody>
          <a:bodyPr/>
          <a:lstStyle/>
          <a:p>
            <a:endParaRPr lang="zh-CN" altLang="en-US"/>
          </a:p>
        </p:txBody>
      </p:sp>
      <p:sp>
        <p:nvSpPr>
          <p:cNvPr id="4" name="文本框 3">
            <a:extLst>
              <a:ext uri="{FF2B5EF4-FFF2-40B4-BE49-F238E27FC236}">
                <a16:creationId xmlns:a16="http://schemas.microsoft.com/office/drawing/2014/main" id="{C2745611-A832-BE58-F921-22FEB91794A2}"/>
              </a:ext>
            </a:extLst>
          </p:cNvPr>
          <p:cNvSpPr txBox="1"/>
          <p:nvPr/>
        </p:nvSpPr>
        <p:spPr>
          <a:xfrm>
            <a:off x="511628" y="1431115"/>
            <a:ext cx="7886700" cy="3744230"/>
          </a:xfrm>
          <a:prstGeom prst="rect">
            <a:avLst/>
          </a:prstGeom>
          <a:noFill/>
        </p:spPr>
        <p:txBody>
          <a:bodyPr wrap="square">
            <a:spAutoFit/>
          </a:bodyPr>
          <a:lstStyle/>
          <a:p>
            <a:pPr>
              <a:lnSpc>
                <a:spcPct val="150000"/>
              </a:lnSpc>
            </a:pPr>
            <a:r>
              <a:rPr lang="zh-CN" altLang="en-US" sz="2000" dirty="0">
                <a:latin typeface="方正粗黑宋简体" panose="02000000000000000000" pitchFamily="2" charset="-122"/>
                <a:ea typeface="方正粗黑宋简体" panose="02000000000000000000" pitchFamily="2" charset="-122"/>
              </a:rPr>
              <a:t>      它的大致流程就是首先假设k个高斯分布，然后判断每个样本符合各个分布的概率，将该样本划为概率最大的那个分布簇内</a:t>
            </a:r>
            <a:r>
              <a:rPr lang="zh-CN" altLang="en-US" sz="2000" b="1" dirty="0">
                <a:solidFill>
                  <a:srgbClr val="FF0000"/>
                </a:solidFill>
                <a:latin typeface="方正粗黑宋简体" panose="02000000000000000000" pitchFamily="2" charset="-122"/>
                <a:ea typeface="方正粗黑宋简体" panose="02000000000000000000" pitchFamily="2" charset="-122"/>
              </a:rPr>
              <a:t>（</a:t>
            </a:r>
            <a:r>
              <a:rPr lang="en-US" altLang="zh-CN" sz="2000" b="1" dirty="0">
                <a:solidFill>
                  <a:srgbClr val="FF0000"/>
                </a:solidFill>
                <a:latin typeface="方正粗黑宋简体" panose="02000000000000000000" pitchFamily="2" charset="-122"/>
                <a:ea typeface="方正粗黑宋简体" panose="02000000000000000000" pitchFamily="2" charset="-122"/>
              </a:rPr>
              <a:t>E</a:t>
            </a:r>
            <a:r>
              <a:rPr lang="zh-CN" altLang="en-US" sz="2000" b="1" dirty="0">
                <a:solidFill>
                  <a:srgbClr val="FF0000"/>
                </a:solidFill>
                <a:latin typeface="方正粗黑宋简体" panose="02000000000000000000" pitchFamily="2" charset="-122"/>
                <a:ea typeface="方正粗黑宋简体" panose="02000000000000000000" pitchFamily="2" charset="-122"/>
              </a:rPr>
              <a:t>步）</a:t>
            </a:r>
            <a:r>
              <a:rPr lang="zh-CN" altLang="en-US" sz="2000" dirty="0">
                <a:latin typeface="方正粗黑宋简体" panose="02000000000000000000" pitchFamily="2" charset="-122"/>
                <a:ea typeface="方正粗黑宋简体" panose="02000000000000000000" pitchFamily="2" charset="-122"/>
              </a:rPr>
              <a:t>，然后一轮后，进行更新我们的高斯分布参数，就会用到我们的极大似然估计</a:t>
            </a:r>
            <a:r>
              <a:rPr lang="zh-CN" altLang="en-US" sz="2000" b="1" dirty="0">
                <a:solidFill>
                  <a:srgbClr val="FF0000"/>
                </a:solidFill>
                <a:latin typeface="方正粗黑宋简体" panose="02000000000000000000" pitchFamily="2" charset="-122"/>
                <a:ea typeface="方正粗黑宋简体" panose="02000000000000000000" pitchFamily="2" charset="-122"/>
              </a:rPr>
              <a:t>（</a:t>
            </a:r>
            <a:r>
              <a:rPr lang="en-US" altLang="zh-CN" sz="2000" b="1" dirty="0">
                <a:solidFill>
                  <a:srgbClr val="FF0000"/>
                </a:solidFill>
                <a:latin typeface="方正粗黑宋简体" panose="02000000000000000000" pitchFamily="2" charset="-122"/>
                <a:ea typeface="方正粗黑宋简体" panose="02000000000000000000" pitchFamily="2" charset="-122"/>
              </a:rPr>
              <a:t>M</a:t>
            </a:r>
            <a:r>
              <a:rPr lang="zh-CN" altLang="en-US" sz="2000" b="1" dirty="0">
                <a:solidFill>
                  <a:srgbClr val="FF0000"/>
                </a:solidFill>
                <a:latin typeface="方正粗黑宋简体" panose="02000000000000000000" pitchFamily="2" charset="-122"/>
                <a:ea typeface="方正粗黑宋简体" panose="02000000000000000000" pitchFamily="2" charset="-122"/>
              </a:rPr>
              <a:t>步）</a:t>
            </a:r>
            <a:r>
              <a:rPr lang="zh-CN" altLang="en-US" sz="2000" dirty="0">
                <a:latin typeface="方正粗黑宋简体" panose="02000000000000000000" pitchFamily="2" charset="-122"/>
                <a:ea typeface="方正粗黑宋简体" panose="02000000000000000000" pitchFamily="2" charset="-122"/>
              </a:rPr>
              <a:t>，然后再基于新的分布去计算符合各个分布的概率，不断迭代更新，直至模型收敛达到局部最优解，常见的算法就是EM算法，它会同时估计出每个样本所属的簇类别以及每个簇的概率分布的参数。</a:t>
            </a:r>
          </a:p>
          <a:p>
            <a:pPr>
              <a:lnSpc>
                <a:spcPct val="150000"/>
              </a:lnSpc>
            </a:pPr>
            <a:r>
              <a:rPr lang="zh-CN" altLang="en-US" sz="2000" dirty="0">
                <a:latin typeface="方正粗黑宋简体" panose="02000000000000000000" pitchFamily="2" charset="-122"/>
                <a:ea typeface="方正粗黑宋简体" panose="02000000000000000000" pitchFamily="2" charset="-122"/>
              </a:rPr>
              <a:t> </a:t>
            </a:r>
          </a:p>
        </p:txBody>
      </p:sp>
    </p:spTree>
    <p:extLst>
      <p:ext uri="{BB962C8B-B14F-4D97-AF65-F5344CB8AC3E}">
        <p14:creationId xmlns:p14="http://schemas.microsoft.com/office/powerpoint/2010/main" val="138487547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356603" y="405102"/>
            <a:ext cx="6790833" cy="247628"/>
          </a:xfrm>
        </p:spPr>
        <p:txBody>
          <a:bodyPr>
            <a:normAutofit fontScale="90000"/>
          </a:bodyPr>
          <a:lstStyle/>
          <a:p>
            <a:r>
              <a:rPr lang="zh-CN" altLang="en-US" dirty="0"/>
              <a:t>原型聚类 </a:t>
            </a:r>
            <a:r>
              <a:rPr lang="en-US" altLang="zh-CN" dirty="0"/>
              <a:t>– </a:t>
            </a:r>
            <a:r>
              <a:rPr lang="zh-CN" altLang="en-US" dirty="0"/>
              <a:t>高斯混合聚类</a:t>
            </a:r>
          </a:p>
        </p:txBody>
      </p:sp>
      <mc:AlternateContent xmlns:mc="http://schemas.openxmlformats.org/markup-compatibility/2006" xmlns:a14="http://schemas.microsoft.com/office/drawing/2010/main">
        <mc:Choice Requires="a14">
          <p:sp>
            <p:nvSpPr>
              <p:cNvPr id="5" name="内容占位符 4"/>
              <p:cNvSpPr>
                <a:spLocks noGrp="1"/>
              </p:cNvSpPr>
              <p:nvPr>
                <p:ph idx="1"/>
              </p:nvPr>
            </p:nvSpPr>
            <p:spPr>
              <a:xfrm>
                <a:off x="356603" y="939801"/>
                <a:ext cx="8883650" cy="4965534"/>
              </a:xfrm>
            </p:spPr>
            <p:txBody>
              <a:bodyPr>
                <a:normAutofit/>
              </a:bodyPr>
              <a:lstStyle/>
              <a:p>
                <a:pPr marL="0" indent="0">
                  <a:buNone/>
                </a:pPr>
                <a:endParaRPr lang="en-US" altLang="zh-CN" sz="2000" dirty="0"/>
              </a:p>
              <a:p>
                <a:r>
                  <a:rPr lang="zh-CN" altLang="en-US" sz="2000" dirty="0"/>
                  <a:t>假设样本的生成过程由高斯混合分布给出：</a:t>
                </a:r>
                <a:endParaRPr lang="en-US" altLang="zh-CN" sz="2000" dirty="0"/>
              </a:p>
              <a:p>
                <a:pPr marL="0" indent="0">
                  <a:buNone/>
                </a:pPr>
                <a:r>
                  <a:rPr lang="en-US" altLang="zh-CN" sz="2000" dirty="0"/>
                  <a:t>     </a:t>
                </a:r>
                <a:r>
                  <a:rPr lang="zh-CN" altLang="en-US" sz="2000" dirty="0"/>
                  <a:t>首先，根据           </a:t>
                </a:r>
                <a14:m>
                  <m:oMath xmlns:m="http://schemas.openxmlformats.org/officeDocument/2006/math">
                    <m:r>
                      <a:rPr lang="en-US" altLang="zh-CN" sz="2000" i="1" smtClean="0">
                        <a:latin typeface="Cambria Math" panose="02040503050406030204" pitchFamily="18" charset="0"/>
                      </a:rPr>
                      <m:t> </m:t>
                    </m:r>
                  </m:oMath>
                </a14:m>
                <a:r>
                  <a:rPr lang="zh-CN" altLang="en-US" sz="2000" dirty="0"/>
                  <a:t>           定义的先验分布选择高斯混合成分，其中    为选择第  个混合成分的概率；</a:t>
                </a:r>
                <a:endParaRPr lang="en-US" altLang="zh-CN" sz="2000" dirty="0"/>
              </a:p>
              <a:p>
                <a:pPr marL="0" indent="0">
                  <a:buNone/>
                </a:pPr>
                <a:r>
                  <a:rPr lang="en-US" altLang="zh-CN" sz="2000" dirty="0"/>
                  <a:t>     </a:t>
                </a:r>
                <a:r>
                  <a:rPr lang="zh-CN" altLang="en-US" sz="2000" dirty="0"/>
                  <a:t>然后，根据被选择的混合成分的概率密度函数进行采样，从而生成相应的样本。</a:t>
                </a:r>
              </a:p>
              <a:p>
                <a:pPr marL="0" indent="0">
                  <a:buNone/>
                </a:pPr>
                <a:r>
                  <a:rPr lang="zh-CN" altLang="en-US" sz="2000" dirty="0"/>
                  <a:t>    </a:t>
                </a:r>
              </a:p>
            </p:txBody>
          </p:sp>
        </mc:Choice>
        <mc:Fallback xmlns="">
          <p:sp>
            <p:nvSpPr>
              <p:cNvPr id="5" name="内容占位符 4"/>
              <p:cNvSpPr>
                <a:spLocks noGrp="1" noRot="1" noChangeAspect="1" noMove="1" noResize="1" noEditPoints="1" noAdjustHandles="1" noChangeArrowheads="1" noChangeShapeType="1" noTextEdit="1"/>
              </p:cNvSpPr>
              <p:nvPr>
                <p:ph idx="1"/>
              </p:nvPr>
            </p:nvSpPr>
            <p:spPr>
              <a:xfrm>
                <a:off x="356603" y="939801"/>
                <a:ext cx="8883650" cy="4965534"/>
              </a:xfrm>
              <a:blipFill>
                <a:blip r:embed="rId2"/>
                <a:stretch>
                  <a:fillRect l="-686"/>
                </a:stretch>
              </a:blipFill>
            </p:spPr>
            <p:txBody>
              <a:bodyPr/>
              <a:lstStyle/>
              <a:p>
                <a:r>
                  <a:rPr lang="zh-CN" altLang="en-US">
                    <a:noFill/>
                  </a:rPr>
                  <a:t> </a:t>
                </a:r>
              </a:p>
            </p:txBody>
          </p:sp>
        </mc:Fallback>
      </mc:AlternateContent>
      <p:graphicFrame>
        <p:nvGraphicFramePr>
          <p:cNvPr id="6" name="对象 5"/>
          <p:cNvGraphicFramePr>
            <a:graphicFrameLocks noChangeAspect="1"/>
          </p:cNvGraphicFramePr>
          <p:nvPr>
            <p:extLst>
              <p:ext uri="{D42A27DB-BD31-4B8C-83A1-F6EECF244321}">
                <p14:modId xmlns:p14="http://schemas.microsoft.com/office/powerpoint/2010/main" val="2117350324"/>
              </p:ext>
            </p:extLst>
          </p:nvPr>
        </p:nvGraphicFramePr>
        <p:xfrm>
          <a:off x="1508668" y="2124842"/>
          <a:ext cx="76882" cy="230645"/>
        </p:xfrm>
        <a:graphic>
          <a:graphicData uri="http://schemas.openxmlformats.org/presentationml/2006/ole">
            <mc:AlternateContent xmlns:mc="http://schemas.openxmlformats.org/markup-compatibility/2006">
              <mc:Choice xmlns:v="urn:schemas-microsoft-com:vml" Requires="v">
                <p:oleObj name="Formula" r:id="rId3" imgW="51480" imgH="151920" progId="Equation.Ribbit">
                  <p:embed/>
                </p:oleObj>
              </mc:Choice>
              <mc:Fallback>
                <p:oleObj name="Formula" r:id="rId3" imgW="51480" imgH="151920" progId="Equation.Ribbit">
                  <p:embed/>
                  <p:pic>
                    <p:nvPicPr>
                      <p:cNvPr id="0" name=""/>
                      <p:cNvPicPr/>
                      <p:nvPr/>
                    </p:nvPicPr>
                    <p:blipFill>
                      <a:blip r:embed="rId4"/>
                      <a:stretch>
                        <a:fillRect/>
                      </a:stretch>
                    </p:blipFill>
                    <p:spPr>
                      <a:xfrm>
                        <a:off x="1508668" y="2124842"/>
                        <a:ext cx="76882" cy="230645"/>
                      </a:xfrm>
                      <a:prstGeom prst="rect">
                        <a:avLst/>
                      </a:prstGeom>
                    </p:spPr>
                  </p:pic>
                </p:oleObj>
              </mc:Fallback>
            </mc:AlternateContent>
          </a:graphicData>
        </a:graphic>
      </p:graphicFrame>
      <p:graphicFrame>
        <p:nvGraphicFramePr>
          <p:cNvPr id="7" name="对象 6"/>
          <p:cNvGraphicFramePr>
            <a:graphicFrameLocks noChangeAspect="1"/>
          </p:cNvGraphicFramePr>
          <p:nvPr>
            <p:extLst>
              <p:ext uri="{D42A27DB-BD31-4B8C-83A1-F6EECF244321}">
                <p14:modId xmlns:p14="http://schemas.microsoft.com/office/powerpoint/2010/main" val="1932072276"/>
              </p:ext>
            </p:extLst>
          </p:nvPr>
        </p:nvGraphicFramePr>
        <p:xfrm>
          <a:off x="8787397" y="1847775"/>
          <a:ext cx="162670" cy="194360"/>
        </p:xfrm>
        <a:graphic>
          <a:graphicData uri="http://schemas.openxmlformats.org/presentationml/2006/ole">
            <mc:AlternateContent xmlns:mc="http://schemas.openxmlformats.org/markup-compatibility/2006">
              <mc:Choice xmlns:v="urn:schemas-microsoft-com:vml" Requires="v">
                <p:oleObj name="Formula" r:id="rId5" imgW="133200" imgH="118080" progId="Equation.Ribbit">
                  <p:embed/>
                </p:oleObj>
              </mc:Choice>
              <mc:Fallback>
                <p:oleObj name="Formula" r:id="rId5" imgW="133200" imgH="118080" progId="Equation.Ribbit">
                  <p:embed/>
                  <p:pic>
                    <p:nvPicPr>
                      <p:cNvPr id="0" name=""/>
                      <p:cNvPicPr/>
                      <p:nvPr/>
                    </p:nvPicPr>
                    <p:blipFill>
                      <a:blip r:embed="rId6"/>
                      <a:stretch>
                        <a:fillRect/>
                      </a:stretch>
                    </p:blipFill>
                    <p:spPr>
                      <a:xfrm>
                        <a:off x="8787397" y="1847775"/>
                        <a:ext cx="162670" cy="194360"/>
                      </a:xfrm>
                      <a:prstGeom prst="rect">
                        <a:avLst/>
                      </a:prstGeom>
                    </p:spPr>
                  </p:pic>
                </p:oleObj>
              </mc:Fallback>
            </mc:AlternateContent>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val="240760923"/>
              </p:ext>
            </p:extLst>
          </p:nvPr>
        </p:nvGraphicFramePr>
        <p:xfrm>
          <a:off x="2437360" y="1846477"/>
          <a:ext cx="1485941" cy="195658"/>
        </p:xfrm>
        <a:graphic>
          <a:graphicData uri="http://schemas.openxmlformats.org/presentationml/2006/ole">
            <mc:AlternateContent xmlns:mc="http://schemas.openxmlformats.org/markup-compatibility/2006">
              <mc:Choice xmlns:v="urn:schemas-microsoft-com:vml" Requires="v">
                <p:oleObj name="Formula" r:id="rId7" imgW="891720" imgH="117360" progId="Equation.Ribbit">
                  <p:embed/>
                </p:oleObj>
              </mc:Choice>
              <mc:Fallback>
                <p:oleObj name="Formula" r:id="rId7" imgW="891720" imgH="117360" progId="Equation.Ribbit">
                  <p:embed/>
                  <p:pic>
                    <p:nvPicPr>
                      <p:cNvPr id="0" name=""/>
                      <p:cNvPicPr/>
                      <p:nvPr/>
                    </p:nvPicPr>
                    <p:blipFill>
                      <a:blip r:embed="rId8"/>
                      <a:stretch>
                        <a:fillRect/>
                      </a:stretch>
                    </p:blipFill>
                    <p:spPr>
                      <a:xfrm>
                        <a:off x="2437360" y="1846477"/>
                        <a:ext cx="1485941" cy="195658"/>
                      </a:xfrm>
                      <a:prstGeom prst="rect">
                        <a:avLst/>
                      </a:prstGeom>
                    </p:spPr>
                  </p:pic>
                </p:oleObj>
              </mc:Fallback>
            </mc:AlternateContent>
          </a:graphicData>
        </a:graphic>
      </p:graphicFrame>
      <p:pic>
        <p:nvPicPr>
          <p:cNvPr id="2" name="图片 1"/>
          <p:cNvPicPr>
            <a:picLocks noChangeAspect="1"/>
          </p:cNvPicPr>
          <p:nvPr/>
        </p:nvPicPr>
        <p:blipFill>
          <a:blip r:embed="rId9"/>
          <a:stretch>
            <a:fillRect/>
          </a:stretch>
        </p:blipFill>
        <p:spPr>
          <a:xfrm>
            <a:off x="286555" y="5219024"/>
            <a:ext cx="8570890" cy="389586"/>
          </a:xfrm>
          <a:prstGeom prst="rect">
            <a:avLst/>
          </a:prstGeom>
        </p:spPr>
      </p:pic>
      <p:pic>
        <p:nvPicPr>
          <p:cNvPr id="3" name="图片 2"/>
          <p:cNvPicPr>
            <a:picLocks noChangeAspect="1"/>
          </p:cNvPicPr>
          <p:nvPr/>
        </p:nvPicPr>
        <p:blipFill>
          <a:blip r:embed="rId10"/>
          <a:stretch>
            <a:fillRect/>
          </a:stretch>
        </p:blipFill>
        <p:spPr>
          <a:xfrm>
            <a:off x="2572888" y="5750390"/>
            <a:ext cx="1999112" cy="335617"/>
          </a:xfrm>
          <a:prstGeom prst="rect">
            <a:avLst/>
          </a:prstGeom>
        </p:spPr>
      </p:pic>
      <p:pic>
        <p:nvPicPr>
          <p:cNvPr id="9" name="图片 8"/>
          <p:cNvPicPr>
            <a:picLocks noChangeAspect="1"/>
          </p:cNvPicPr>
          <p:nvPr/>
        </p:nvPicPr>
        <p:blipFill>
          <a:blip r:embed="rId11">
            <a:extLst>
              <a:ext uri="{BEBA8EAE-BF5A-486C-A8C5-ECC9F3942E4B}">
                <a14:imgProps xmlns:a14="http://schemas.microsoft.com/office/drawing/2010/main">
                  <a14:imgLayer r:embed="rId12">
                    <a14:imgEffect>
                      <a14:colorTemperature colorTemp="5300"/>
                    </a14:imgEffect>
                  </a14:imgLayer>
                </a14:imgProps>
              </a:ext>
            </a:extLst>
          </a:blip>
          <a:stretch>
            <a:fillRect/>
          </a:stretch>
        </p:blipFill>
        <p:spPr>
          <a:xfrm>
            <a:off x="1220606" y="3684711"/>
            <a:ext cx="3719225" cy="1392533"/>
          </a:xfrm>
          <a:prstGeom prst="rect">
            <a:avLst/>
          </a:prstGeom>
        </p:spPr>
      </p:pic>
      <p:sp>
        <p:nvSpPr>
          <p:cNvPr id="10" name="文本框 9">
            <a:extLst>
              <a:ext uri="{FF2B5EF4-FFF2-40B4-BE49-F238E27FC236}">
                <a16:creationId xmlns:a16="http://schemas.microsoft.com/office/drawing/2014/main" id="{769A9ECB-502F-4B04-3D62-730F29B52F49}"/>
              </a:ext>
            </a:extLst>
          </p:cNvPr>
          <p:cNvSpPr txBox="1"/>
          <p:nvPr/>
        </p:nvSpPr>
        <p:spPr>
          <a:xfrm>
            <a:off x="7823915" y="3773510"/>
            <a:ext cx="184731" cy="369332"/>
          </a:xfrm>
          <a:prstGeom prst="rect">
            <a:avLst/>
          </a:prstGeom>
          <a:noFill/>
        </p:spPr>
        <p:txBody>
          <a:bodyPr wrap="none" rtlCol="0">
            <a:spAutoFit/>
          </a:bodyPr>
          <a:lstStyle/>
          <a:p>
            <a:endParaRPr lang="zh-CN" altLang="en-US" dirty="0"/>
          </a:p>
        </p:txBody>
      </p:sp>
      <p:pic>
        <p:nvPicPr>
          <p:cNvPr id="12" name="图片 11">
            <a:extLst>
              <a:ext uri="{FF2B5EF4-FFF2-40B4-BE49-F238E27FC236}">
                <a16:creationId xmlns:a16="http://schemas.microsoft.com/office/drawing/2014/main" id="{AF3F174B-7755-6791-CCC9-ACA2202EF9C2}"/>
              </a:ext>
            </a:extLst>
          </p:cNvPr>
          <p:cNvPicPr>
            <a:picLocks noChangeAspect="1"/>
          </p:cNvPicPr>
          <p:nvPr/>
        </p:nvPicPr>
        <p:blipFill>
          <a:blip r:embed="rId13">
            <a:duotone>
              <a:prstClr val="black"/>
              <a:schemeClr val="accent3">
                <a:tint val="45000"/>
                <a:satMod val="400000"/>
              </a:schemeClr>
            </a:duotone>
            <a:extLst>
              <a:ext uri="{BEBA8EAE-BF5A-486C-A8C5-ECC9F3942E4B}">
                <a14:imgProps xmlns:a14="http://schemas.microsoft.com/office/drawing/2010/main">
                  <a14:imgLayer r:embed="rId14">
                    <a14:imgEffect>
                      <a14:sharpenSoften amount="50000"/>
                    </a14:imgEffect>
                  </a14:imgLayer>
                </a14:imgProps>
              </a:ext>
              <a:ext uri="{28A0092B-C50C-407E-A947-70E740481C1C}">
                <a14:useLocalDpi xmlns:a14="http://schemas.microsoft.com/office/drawing/2010/main" val="0"/>
              </a:ext>
            </a:extLst>
          </a:blip>
          <a:stretch>
            <a:fillRect/>
          </a:stretch>
        </p:blipFill>
        <p:spPr>
          <a:xfrm>
            <a:off x="1297529" y="2771370"/>
            <a:ext cx="5832490" cy="867734"/>
          </a:xfrm>
          <a:prstGeom prst="rect">
            <a:avLst/>
          </a:prstGeom>
        </p:spPr>
      </p:pic>
    </p:spTree>
    <p:extLst>
      <p:ext uri="{BB962C8B-B14F-4D97-AF65-F5344CB8AC3E}">
        <p14:creationId xmlns:p14="http://schemas.microsoft.com/office/powerpoint/2010/main" val="3799820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3"/>
          <p:cNvSpPr>
            <a:spLocks noGrp="1"/>
          </p:cNvSpPr>
          <p:nvPr>
            <p:ph type="title"/>
          </p:nvPr>
        </p:nvSpPr>
        <p:spPr/>
        <p:txBody>
          <a:bodyPr/>
          <a:lstStyle/>
          <a:p>
            <a:r>
              <a:rPr lang="zh-CN" altLang="en-US" dirty="0"/>
              <a:t>原型聚类 </a:t>
            </a:r>
            <a:r>
              <a:rPr lang="en-US" altLang="zh-CN" dirty="0"/>
              <a:t>– </a:t>
            </a:r>
            <a:r>
              <a:rPr lang="zh-CN" altLang="en-US" dirty="0"/>
              <a:t>高斯混合聚类</a:t>
            </a:r>
          </a:p>
        </p:txBody>
      </p:sp>
      <p:sp>
        <p:nvSpPr>
          <p:cNvPr id="5" name="内容占位符 4"/>
          <p:cNvSpPr>
            <a:spLocks noGrp="1"/>
          </p:cNvSpPr>
          <p:nvPr>
            <p:ph idx="1"/>
          </p:nvPr>
        </p:nvSpPr>
        <p:spPr>
          <a:xfrm>
            <a:off x="260350" y="1266824"/>
            <a:ext cx="8616950" cy="575423"/>
          </a:xfrm>
        </p:spPr>
        <p:txBody>
          <a:bodyPr/>
          <a:lstStyle/>
          <a:p>
            <a:r>
              <a:rPr lang="zh-CN" altLang="en-US" dirty="0"/>
              <a:t>模型求解：</a:t>
            </a:r>
            <a:r>
              <a:rPr altLang="en-US" dirty="0"/>
              <a:t>最大化（对数）似然</a:t>
            </a:r>
            <a:r>
              <a:rPr lang="en-US" altLang="en-US" dirty="0"/>
              <a:t>(</a:t>
            </a:r>
            <a:r>
              <a:rPr lang="zh-CN" altLang="en-US" dirty="0"/>
              <a:t>防止下溢</a:t>
            </a:r>
            <a:r>
              <a:rPr lang="en-US" altLang="en-US" dirty="0"/>
              <a:t>)</a:t>
            </a:r>
            <a:endParaRPr lang="zh-CN" altLang="en-US" dirty="0"/>
          </a:p>
        </p:txBody>
      </p:sp>
      <p:sp>
        <p:nvSpPr>
          <p:cNvPr id="9" name="内容占位符 4"/>
          <p:cNvSpPr txBox="1">
            <a:spLocks/>
          </p:cNvSpPr>
          <p:nvPr/>
        </p:nvSpPr>
        <p:spPr>
          <a:xfrm>
            <a:off x="692150" y="4365624"/>
            <a:ext cx="8616950" cy="575423"/>
          </a:xfrm>
          <a:prstGeom prst="rect">
            <a:avLst/>
          </a:prstGeom>
        </p:spPr>
        <p:txBody>
          <a:bodyPr vert="horz" lIns="91440" tIns="46800" rIns="91440" bIns="45720" rtlCol="0">
            <a:normAutofit/>
          </a:bodyPr>
          <a:lstStyle/>
          <a:p>
            <a:pPr marL="228600" marR="0" lvl="0" indent="-360000" algn="l" defTabSz="914400" rtl="0" eaLnBrk="1" fontAlgn="auto" latinLnBrk="0" hangingPunct="1">
              <a:lnSpc>
                <a:spcPct val="90000"/>
              </a:lnSpc>
              <a:spcBef>
                <a:spcPts val="1000"/>
              </a:spcBef>
              <a:spcAft>
                <a:spcPts val="0"/>
              </a:spcAft>
              <a:buClr>
                <a:schemeClr val="tx2"/>
              </a:buClr>
              <a:buSzPct val="100000"/>
              <a:tabLst/>
              <a:defRPr/>
            </a:pPr>
            <a:r>
              <a:rPr kumimoji="0" lang="zh-CN" altLang="en-US" sz="2200" b="0" i="0" u="none" strike="noStrike" kern="1200" cap="none" spc="0" normalizeH="0" baseline="0" noProof="0" dirty="0">
                <a:ln>
                  <a:noFill/>
                </a:ln>
                <a:solidFill>
                  <a:schemeClr val="tx1"/>
                </a:solidFill>
                <a:effectLst/>
                <a:uLnTx/>
                <a:uFillTx/>
                <a:latin typeface="Verdana" panose="020B0604030504040204" pitchFamily="34" charset="0"/>
                <a:ea typeface="幼圆" panose="02010509060101010101" pitchFamily="49" charset="-122"/>
                <a:cs typeface="+mn-cs"/>
              </a:rPr>
              <a:t>令：</a:t>
            </a:r>
          </a:p>
        </p:txBody>
      </p:sp>
      <p:sp>
        <p:nvSpPr>
          <p:cNvPr id="11" name="右箭头 10"/>
          <p:cNvSpPr/>
          <p:nvPr/>
        </p:nvSpPr>
        <p:spPr>
          <a:xfrm>
            <a:off x="3825709" y="5108585"/>
            <a:ext cx="1104900" cy="304800"/>
          </a:xfrm>
          <a:prstGeom prst="rightArrow">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zh-CN" altLang="en-US"/>
          </a:p>
        </p:txBody>
      </p:sp>
      <p:graphicFrame>
        <p:nvGraphicFramePr>
          <p:cNvPr id="2" name="对象 1"/>
          <p:cNvGraphicFramePr>
            <a:graphicFrameLocks noChangeAspect="1"/>
          </p:cNvGraphicFramePr>
          <p:nvPr>
            <p:extLst>
              <p:ext uri="{D42A27DB-BD31-4B8C-83A1-F6EECF244321}">
                <p14:modId xmlns:p14="http://schemas.microsoft.com/office/powerpoint/2010/main" val="1161752012"/>
              </p:ext>
            </p:extLst>
          </p:nvPr>
        </p:nvGraphicFramePr>
        <p:xfrm>
          <a:off x="1755924" y="2045299"/>
          <a:ext cx="3244701" cy="931891"/>
        </p:xfrm>
        <a:graphic>
          <a:graphicData uri="http://schemas.openxmlformats.org/presentationml/2006/ole">
            <mc:AlternateContent xmlns:mc="http://schemas.openxmlformats.org/markup-compatibility/2006">
              <mc:Choice xmlns:v="urn:schemas-microsoft-com:vml" Requires="v">
                <p:oleObj name="Formula" r:id="rId2" imgW="1675080" imgH="481680" progId="Equation.Ribbit">
                  <p:embed/>
                </p:oleObj>
              </mc:Choice>
              <mc:Fallback>
                <p:oleObj name="Formula" r:id="rId2" imgW="1675080" imgH="481680" progId="Equation.Ribbit">
                  <p:embed/>
                  <p:pic>
                    <p:nvPicPr>
                      <p:cNvPr id="0" name=""/>
                      <p:cNvPicPr/>
                      <p:nvPr/>
                    </p:nvPicPr>
                    <p:blipFill>
                      <a:blip r:embed="rId3"/>
                      <a:stretch>
                        <a:fillRect/>
                      </a:stretch>
                    </p:blipFill>
                    <p:spPr>
                      <a:xfrm>
                        <a:off x="1755924" y="2045299"/>
                        <a:ext cx="3244701" cy="931891"/>
                      </a:xfrm>
                      <a:prstGeom prst="rect">
                        <a:avLst/>
                      </a:prstGeom>
                    </p:spPr>
                  </p:pic>
                </p:oleObj>
              </mc:Fallback>
            </mc:AlternateContent>
          </a:graphicData>
        </a:graphic>
      </p:graphicFrame>
      <p:graphicFrame>
        <p:nvGraphicFramePr>
          <p:cNvPr id="3" name="对象 2"/>
          <p:cNvGraphicFramePr>
            <a:graphicFrameLocks noChangeAspect="1"/>
          </p:cNvGraphicFramePr>
          <p:nvPr>
            <p:extLst>
              <p:ext uri="{D42A27DB-BD31-4B8C-83A1-F6EECF244321}">
                <p14:modId xmlns:p14="http://schemas.microsoft.com/office/powerpoint/2010/main" val="3965055533"/>
              </p:ext>
            </p:extLst>
          </p:nvPr>
        </p:nvGraphicFramePr>
        <p:xfrm>
          <a:off x="2681257" y="3115032"/>
          <a:ext cx="3641841" cy="875775"/>
        </p:xfrm>
        <a:graphic>
          <a:graphicData uri="http://schemas.openxmlformats.org/presentationml/2006/ole">
            <mc:AlternateContent xmlns:mc="http://schemas.openxmlformats.org/markup-compatibility/2006">
              <mc:Choice xmlns:v="urn:schemas-microsoft-com:vml" Requires="v">
                <p:oleObj name="Formula" r:id="rId4" imgW="1999800" imgH="481680" progId="Equation.Ribbit">
                  <p:embed/>
                </p:oleObj>
              </mc:Choice>
              <mc:Fallback>
                <p:oleObj name="Formula" r:id="rId4" imgW="1999800" imgH="481680" progId="Equation.Ribbit">
                  <p:embed/>
                  <p:pic>
                    <p:nvPicPr>
                      <p:cNvPr id="0" name=""/>
                      <p:cNvPicPr/>
                      <p:nvPr/>
                    </p:nvPicPr>
                    <p:blipFill>
                      <a:blip r:embed="rId5"/>
                      <a:stretch>
                        <a:fillRect/>
                      </a:stretch>
                    </p:blipFill>
                    <p:spPr>
                      <a:xfrm>
                        <a:off x="2681257" y="3115032"/>
                        <a:ext cx="3641841" cy="875775"/>
                      </a:xfrm>
                      <a:prstGeom prst="rect">
                        <a:avLst/>
                      </a:prstGeom>
                    </p:spPr>
                  </p:pic>
                </p:oleObj>
              </mc:Fallback>
            </mc:AlternateContent>
          </a:graphicData>
        </a:graphic>
      </p:graphicFrame>
      <p:graphicFrame>
        <p:nvGraphicFramePr>
          <p:cNvPr id="15" name="对象 14"/>
          <p:cNvGraphicFramePr>
            <a:graphicFrameLocks noChangeAspect="1"/>
          </p:cNvGraphicFramePr>
          <p:nvPr>
            <p:extLst>
              <p:ext uri="{D42A27DB-BD31-4B8C-83A1-F6EECF244321}">
                <p14:modId xmlns:p14="http://schemas.microsoft.com/office/powerpoint/2010/main" val="2518937852"/>
              </p:ext>
            </p:extLst>
          </p:nvPr>
        </p:nvGraphicFramePr>
        <p:xfrm>
          <a:off x="1500068" y="4874144"/>
          <a:ext cx="1761306" cy="818111"/>
        </p:xfrm>
        <a:graphic>
          <a:graphicData uri="http://schemas.openxmlformats.org/presentationml/2006/ole">
            <mc:AlternateContent xmlns:mc="http://schemas.openxmlformats.org/markup-compatibility/2006">
              <mc:Choice xmlns:v="urn:schemas-microsoft-com:vml" Requires="v">
                <p:oleObj name="Formula" r:id="rId6" imgW="827640" imgH="383760" progId="Equation.Ribbit">
                  <p:embed/>
                </p:oleObj>
              </mc:Choice>
              <mc:Fallback>
                <p:oleObj name="Formula" r:id="rId6" imgW="827640" imgH="383760" progId="Equation.Ribbit">
                  <p:embed/>
                  <p:pic>
                    <p:nvPicPr>
                      <p:cNvPr id="0" name=""/>
                      <p:cNvPicPr/>
                      <p:nvPr/>
                    </p:nvPicPr>
                    <p:blipFill>
                      <a:blip r:embed="rId7"/>
                      <a:stretch>
                        <a:fillRect/>
                      </a:stretch>
                    </p:blipFill>
                    <p:spPr>
                      <a:xfrm>
                        <a:off x="1500068" y="4874144"/>
                        <a:ext cx="1761306" cy="818111"/>
                      </a:xfrm>
                      <a:prstGeom prst="rect">
                        <a:avLst/>
                      </a:prstGeom>
                    </p:spPr>
                  </p:pic>
                </p:oleObj>
              </mc:Fallback>
            </mc:AlternateContent>
          </a:graphicData>
        </a:graphic>
      </p:graphicFrame>
      <p:graphicFrame>
        <p:nvGraphicFramePr>
          <p:cNvPr id="16" name="对象 15"/>
          <p:cNvGraphicFramePr>
            <a:graphicFrameLocks noChangeAspect="1"/>
          </p:cNvGraphicFramePr>
          <p:nvPr>
            <p:extLst>
              <p:ext uri="{D42A27DB-BD31-4B8C-83A1-F6EECF244321}">
                <p14:modId xmlns:p14="http://schemas.microsoft.com/office/powerpoint/2010/main" val="1183896478"/>
              </p:ext>
            </p:extLst>
          </p:nvPr>
        </p:nvGraphicFramePr>
        <p:xfrm>
          <a:off x="5494944" y="4812646"/>
          <a:ext cx="2273182" cy="941105"/>
        </p:xfrm>
        <a:graphic>
          <a:graphicData uri="http://schemas.openxmlformats.org/presentationml/2006/ole">
            <mc:AlternateContent xmlns:mc="http://schemas.openxmlformats.org/markup-compatibility/2006">
              <mc:Choice xmlns:v="urn:schemas-microsoft-com:vml" Requires="v">
                <p:oleObj name="Formula" r:id="rId8" imgW="1043640" imgH="432360" progId="Equation.Ribbit">
                  <p:embed/>
                </p:oleObj>
              </mc:Choice>
              <mc:Fallback>
                <p:oleObj name="Formula" r:id="rId8" imgW="1043640" imgH="432360" progId="Equation.Ribbit">
                  <p:embed/>
                  <p:pic>
                    <p:nvPicPr>
                      <p:cNvPr id="0" name=""/>
                      <p:cNvPicPr/>
                      <p:nvPr/>
                    </p:nvPicPr>
                    <p:blipFill>
                      <a:blip r:embed="rId9"/>
                      <a:stretch>
                        <a:fillRect/>
                      </a:stretch>
                    </p:blipFill>
                    <p:spPr>
                      <a:xfrm>
                        <a:off x="5494944" y="4812646"/>
                        <a:ext cx="2273182" cy="941105"/>
                      </a:xfrm>
                      <a:prstGeom prst="rect">
                        <a:avLst/>
                      </a:prstGeom>
                    </p:spPr>
                  </p:pic>
                </p:oleObj>
              </mc:Fallback>
            </mc:AlternateContent>
          </a:graphicData>
        </a:graphic>
      </p:graphicFrame>
      <p:pic>
        <p:nvPicPr>
          <p:cNvPr id="6" name="图片 5">
            <a:extLst>
              <a:ext uri="{FF2B5EF4-FFF2-40B4-BE49-F238E27FC236}">
                <a16:creationId xmlns:a16="http://schemas.microsoft.com/office/drawing/2014/main" id="{3825D8D6-6323-9349-E7DE-8642284A6960}"/>
              </a:ext>
            </a:extLst>
          </p:cNvPr>
          <p:cNvPicPr>
            <a:picLocks noChangeAspect="1"/>
          </p:cNvPicPr>
          <p:nvPr/>
        </p:nvPicPr>
        <p:blipFill rotWithShape="1">
          <a:blip r:embed="rId10">
            <a:extLst>
              <a:ext uri="{BEBA8EAE-BF5A-486C-A8C5-ECC9F3942E4B}">
                <a14:imgProps xmlns:a14="http://schemas.microsoft.com/office/drawing/2010/main">
                  <a14:imgLayer r:embed="rId11">
                    <a14:imgEffect>
                      <a14:colorTemperature colorTemp="11200"/>
                    </a14:imgEffect>
                  </a14:imgLayer>
                </a14:imgProps>
              </a:ext>
            </a:extLst>
          </a:blip>
          <a:srcRect t="8492"/>
          <a:stretch/>
        </p:blipFill>
        <p:spPr>
          <a:xfrm>
            <a:off x="5592453" y="1794251"/>
            <a:ext cx="3022755" cy="598544"/>
          </a:xfrm>
          <a:prstGeom prst="rect">
            <a:avLst/>
          </a:prstGeom>
        </p:spPr>
      </p:pic>
      <p:pic>
        <p:nvPicPr>
          <p:cNvPr id="7" name="图片 6">
            <a:extLst>
              <a:ext uri="{FF2B5EF4-FFF2-40B4-BE49-F238E27FC236}">
                <a16:creationId xmlns:a16="http://schemas.microsoft.com/office/drawing/2014/main" id="{783B4EB7-A2B2-14EC-B94C-B8D8A09FB1C8}"/>
              </a:ext>
            </a:extLst>
          </p:cNvPr>
          <p:cNvPicPr>
            <a:picLocks noChangeAspect="1"/>
          </p:cNvPicPr>
          <p:nvPr/>
        </p:nvPicPr>
        <p:blipFill>
          <a:blip r:embed="rId12">
            <a:duotone>
              <a:prstClr val="black"/>
              <a:schemeClr val="accent3">
                <a:tint val="45000"/>
                <a:satMod val="400000"/>
              </a:schemeClr>
            </a:duotone>
          </a:blip>
          <a:stretch>
            <a:fillRect/>
          </a:stretch>
        </p:blipFill>
        <p:spPr>
          <a:xfrm>
            <a:off x="7291398" y="5843767"/>
            <a:ext cx="1323810" cy="485714"/>
          </a:xfrm>
          <a:prstGeom prst="rect">
            <a:avLst/>
          </a:prstGeom>
        </p:spPr>
      </p:pic>
      <p:sp>
        <p:nvSpPr>
          <p:cNvPr id="10" name="箭头: 下 9">
            <a:extLst>
              <a:ext uri="{FF2B5EF4-FFF2-40B4-BE49-F238E27FC236}">
                <a16:creationId xmlns:a16="http://schemas.microsoft.com/office/drawing/2014/main" id="{034E38AA-428B-6422-E049-2E0B9A35D180}"/>
              </a:ext>
            </a:extLst>
          </p:cNvPr>
          <p:cNvSpPr/>
          <p:nvPr/>
        </p:nvSpPr>
        <p:spPr>
          <a:xfrm rot="8756271">
            <a:off x="7768126" y="5591176"/>
            <a:ext cx="156674" cy="26533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49001795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3"/>
          <p:cNvSpPr>
            <a:spLocks noGrp="1"/>
          </p:cNvSpPr>
          <p:nvPr>
            <p:ph type="title"/>
          </p:nvPr>
        </p:nvSpPr>
        <p:spPr/>
        <p:txBody>
          <a:bodyPr/>
          <a:lstStyle/>
          <a:p>
            <a:r>
              <a:rPr lang="zh-CN" altLang="en-US" dirty="0"/>
              <a:t>高斯混合聚类 </a:t>
            </a:r>
            <a:r>
              <a:rPr lang="en-US" altLang="zh-CN" dirty="0"/>
              <a:t>– </a:t>
            </a:r>
            <a:r>
              <a:rPr lang="zh-CN" altLang="en-US" dirty="0"/>
              <a:t>模型求解（续）</a:t>
            </a:r>
          </a:p>
        </p:txBody>
      </p:sp>
      <p:sp>
        <p:nvSpPr>
          <p:cNvPr id="9" name="内容占位符 4"/>
          <p:cNvSpPr txBox="1">
            <a:spLocks/>
          </p:cNvSpPr>
          <p:nvPr/>
        </p:nvSpPr>
        <p:spPr>
          <a:xfrm>
            <a:off x="527050" y="1762124"/>
            <a:ext cx="8616950" cy="575423"/>
          </a:xfrm>
          <a:prstGeom prst="rect">
            <a:avLst/>
          </a:prstGeom>
        </p:spPr>
        <p:txBody>
          <a:bodyPr vert="horz" lIns="91440" tIns="46800" rIns="91440" bIns="45720" rtlCol="0">
            <a:normAutofit/>
          </a:bodyPr>
          <a:lstStyle/>
          <a:p>
            <a:pPr marL="228600" marR="0" lvl="0" indent="-360000" algn="l" defTabSz="914400" rtl="0" eaLnBrk="1" fontAlgn="auto" latinLnBrk="0" hangingPunct="1">
              <a:lnSpc>
                <a:spcPct val="90000"/>
              </a:lnSpc>
              <a:spcBef>
                <a:spcPts val="1000"/>
              </a:spcBef>
              <a:spcAft>
                <a:spcPts val="0"/>
              </a:spcAft>
              <a:buClr>
                <a:schemeClr val="tx2"/>
              </a:buClr>
              <a:buSzPct val="100000"/>
              <a:tabLst/>
              <a:defRPr/>
            </a:pPr>
            <a:r>
              <a:rPr kumimoji="0" lang="zh-CN" altLang="en-US" sz="2200" b="0" i="0" u="none" strike="noStrike" kern="1200" cap="none" spc="0" normalizeH="0" baseline="0" noProof="0" dirty="0">
                <a:ln>
                  <a:noFill/>
                </a:ln>
                <a:solidFill>
                  <a:schemeClr val="tx1"/>
                </a:solidFill>
                <a:effectLst/>
                <a:uLnTx/>
                <a:uFillTx/>
                <a:latin typeface="Verdana" panose="020B0604030504040204" pitchFamily="34" charset="0"/>
                <a:ea typeface="幼圆" panose="02010509060101010101" pitchFamily="49" charset="-122"/>
                <a:cs typeface="+mn-cs"/>
              </a:rPr>
              <a:t>令：</a:t>
            </a:r>
          </a:p>
        </p:txBody>
      </p:sp>
      <p:sp>
        <p:nvSpPr>
          <p:cNvPr id="11" name="右箭头 10"/>
          <p:cNvSpPr/>
          <p:nvPr/>
        </p:nvSpPr>
        <p:spPr>
          <a:xfrm>
            <a:off x="2717800" y="3175000"/>
            <a:ext cx="1104900" cy="304800"/>
          </a:xfrm>
          <a:prstGeom prst="rightArrow">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zh-CN" altLang="en-US"/>
          </a:p>
        </p:txBody>
      </p:sp>
      <p:graphicFrame>
        <p:nvGraphicFramePr>
          <p:cNvPr id="7" name="对象 6"/>
          <p:cNvGraphicFramePr>
            <a:graphicFrameLocks noChangeAspect="1"/>
          </p:cNvGraphicFramePr>
          <p:nvPr>
            <p:extLst>
              <p:ext uri="{D42A27DB-BD31-4B8C-83A1-F6EECF244321}">
                <p14:modId xmlns:p14="http://schemas.microsoft.com/office/powerpoint/2010/main" val="734117860"/>
              </p:ext>
            </p:extLst>
          </p:nvPr>
        </p:nvGraphicFramePr>
        <p:xfrm>
          <a:off x="910681" y="2979933"/>
          <a:ext cx="1489569" cy="666161"/>
        </p:xfrm>
        <a:graphic>
          <a:graphicData uri="http://schemas.openxmlformats.org/presentationml/2006/ole">
            <mc:AlternateContent xmlns:mc="http://schemas.openxmlformats.org/markup-compatibility/2006">
              <mc:Choice xmlns:v="urn:schemas-microsoft-com:vml" Requires="v">
                <p:oleObj name="Formula" r:id="rId2" imgW="827640" imgH="369360" progId="Equation.Ribbit">
                  <p:embed/>
                </p:oleObj>
              </mc:Choice>
              <mc:Fallback>
                <p:oleObj name="Formula" r:id="rId2" imgW="827640" imgH="369360" progId="Equation.Ribbit">
                  <p:embed/>
                  <p:pic>
                    <p:nvPicPr>
                      <p:cNvPr id="0" name=""/>
                      <p:cNvPicPr/>
                      <p:nvPr/>
                    </p:nvPicPr>
                    <p:blipFill>
                      <a:blip r:embed="rId3"/>
                      <a:stretch>
                        <a:fillRect/>
                      </a:stretch>
                    </p:blipFill>
                    <p:spPr>
                      <a:xfrm>
                        <a:off x="910681" y="2979933"/>
                        <a:ext cx="1489569" cy="666161"/>
                      </a:xfrm>
                      <a:prstGeom prst="rect">
                        <a:avLst/>
                      </a:prstGeom>
                    </p:spPr>
                  </p:pic>
                </p:oleObj>
              </mc:Fallback>
            </mc:AlternateContent>
          </a:graphicData>
        </a:graphic>
      </p:graphicFrame>
      <p:graphicFrame>
        <p:nvGraphicFramePr>
          <p:cNvPr id="10" name="对象 9"/>
          <p:cNvGraphicFramePr>
            <a:graphicFrameLocks noChangeAspect="1"/>
          </p:cNvGraphicFramePr>
          <p:nvPr>
            <p:extLst>
              <p:ext uri="{D42A27DB-BD31-4B8C-83A1-F6EECF244321}">
                <p14:modId xmlns:p14="http://schemas.microsoft.com/office/powerpoint/2010/main" val="3259296198"/>
              </p:ext>
            </p:extLst>
          </p:nvPr>
        </p:nvGraphicFramePr>
        <p:xfrm>
          <a:off x="4140250" y="2861878"/>
          <a:ext cx="4570883" cy="931043"/>
        </p:xfrm>
        <a:graphic>
          <a:graphicData uri="http://schemas.openxmlformats.org/presentationml/2006/ole">
            <mc:AlternateContent xmlns:mc="http://schemas.openxmlformats.org/markup-compatibility/2006">
              <mc:Choice xmlns:v="urn:schemas-microsoft-com:vml" Requires="v">
                <p:oleObj name="Formula" r:id="rId4" imgW="2150640" imgH="438120" progId="Equation.Ribbit">
                  <p:embed/>
                </p:oleObj>
              </mc:Choice>
              <mc:Fallback>
                <p:oleObj name="Formula" r:id="rId4" imgW="2150640" imgH="438120" progId="Equation.Ribbit">
                  <p:embed/>
                  <p:pic>
                    <p:nvPicPr>
                      <p:cNvPr id="0" name=""/>
                      <p:cNvPicPr/>
                      <p:nvPr/>
                    </p:nvPicPr>
                    <p:blipFill>
                      <a:blip r:embed="rId5"/>
                      <a:stretch>
                        <a:fillRect/>
                      </a:stretch>
                    </p:blipFill>
                    <p:spPr>
                      <a:xfrm>
                        <a:off x="4140250" y="2861878"/>
                        <a:ext cx="4570883" cy="931043"/>
                      </a:xfrm>
                      <a:prstGeom prst="rect">
                        <a:avLst/>
                      </a:prstGeom>
                    </p:spPr>
                  </p:pic>
                </p:oleObj>
              </mc:Fallback>
            </mc:AlternateContent>
          </a:graphicData>
        </a:graphic>
      </p:graphicFrame>
    </p:spTree>
    <p:extLst>
      <p:ext uri="{BB962C8B-B14F-4D97-AF65-F5344CB8AC3E}">
        <p14:creationId xmlns:p14="http://schemas.microsoft.com/office/powerpoint/2010/main" val="34900179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聚类任务</a:t>
            </a:r>
          </a:p>
        </p:txBody>
      </p:sp>
      <p:sp>
        <p:nvSpPr>
          <p:cNvPr id="3" name="内容占位符 2"/>
          <p:cNvSpPr>
            <a:spLocks noGrp="1"/>
          </p:cNvSpPr>
          <p:nvPr>
            <p:ph idx="1"/>
          </p:nvPr>
        </p:nvSpPr>
        <p:spPr/>
        <p:txBody>
          <a:bodyPr>
            <a:normAutofit/>
          </a:bodyPr>
          <a:lstStyle/>
          <a:p>
            <a:r>
              <a:rPr lang="zh-CN" altLang="en-US" dirty="0"/>
              <a:t>形式化描述</a:t>
            </a:r>
            <a:endParaRPr lang="en-US" altLang="zh-CN" dirty="0"/>
          </a:p>
          <a:p>
            <a:pPr marL="0" indent="0">
              <a:buNone/>
            </a:pPr>
            <a:r>
              <a:rPr lang="en-US" altLang="zh-CN" dirty="0"/>
              <a:t>    </a:t>
            </a:r>
            <a:r>
              <a:rPr lang="zh-CN" altLang="en-US" dirty="0"/>
              <a:t>假定样本集</a:t>
            </a:r>
            <a:r>
              <a:rPr lang="en-US" altLang="zh-CN" dirty="0"/>
              <a:t>                             </a:t>
            </a:r>
            <a:r>
              <a:rPr lang="zh-CN" altLang="en-US" dirty="0"/>
              <a:t>包含   个无标记样本</a:t>
            </a:r>
            <a:r>
              <a:rPr lang="en-US" altLang="zh-CN" dirty="0"/>
              <a:t>,</a:t>
            </a:r>
            <a:r>
              <a:rPr lang="zh-CN" altLang="en-US" dirty="0"/>
              <a:t>每个样本</a:t>
            </a:r>
            <a:endParaRPr lang="en-US" altLang="zh-CN" dirty="0"/>
          </a:p>
          <a:p>
            <a:pPr marL="0" indent="0">
              <a:buNone/>
            </a:pPr>
            <a:r>
              <a:rPr lang="en-US" altLang="zh-CN" dirty="0"/>
              <a:t>                               </a:t>
            </a:r>
            <a:r>
              <a:rPr lang="zh-CN" altLang="en-US" dirty="0"/>
              <a:t>是一个   维的特征向量，聚类算法将样本集  </a:t>
            </a:r>
            <a:endParaRPr lang="en-US" altLang="zh-CN" dirty="0"/>
          </a:p>
          <a:p>
            <a:pPr marL="0" indent="0">
              <a:buNone/>
            </a:pPr>
            <a:r>
              <a:rPr lang="en-US" altLang="zh-CN" dirty="0"/>
              <a:t>   </a:t>
            </a:r>
            <a:r>
              <a:rPr lang="zh-CN" altLang="en-US" dirty="0"/>
              <a:t>划分成   个不相交的簇</a:t>
            </a:r>
            <a:r>
              <a:rPr lang="en-US" altLang="zh-CN" dirty="0"/>
              <a:t>                   </a:t>
            </a:r>
            <a:r>
              <a:rPr lang="zh-CN" altLang="en-US" dirty="0"/>
              <a:t>。其中                ，且</a:t>
            </a:r>
            <a:endParaRPr lang="en-US" altLang="zh-CN" dirty="0"/>
          </a:p>
          <a:p>
            <a:pPr marL="0" indent="0">
              <a:buNone/>
            </a:pPr>
            <a:r>
              <a:rPr lang="en-US" altLang="zh-CN" dirty="0"/>
              <a:t>          </a:t>
            </a:r>
            <a:r>
              <a:rPr lang="zh-CN" altLang="en-US" dirty="0"/>
              <a:t> 。。</a:t>
            </a:r>
            <a:endParaRPr lang="en-US" altLang="zh-CN" dirty="0"/>
          </a:p>
          <a:p>
            <a:pPr marL="0" indent="0">
              <a:buNone/>
            </a:pPr>
            <a:r>
              <a:rPr lang="en-US" altLang="zh-CN" dirty="0"/>
              <a:t>    </a:t>
            </a:r>
            <a:r>
              <a:rPr lang="zh-CN" altLang="en-US" dirty="0"/>
              <a:t>相应地，用</a:t>
            </a:r>
            <a:r>
              <a:rPr lang="en-US" altLang="zh-CN" dirty="0"/>
              <a:t>                 </a:t>
            </a:r>
            <a:r>
              <a:rPr lang="zh-CN" altLang="en-US" dirty="0"/>
              <a:t>表示样本</a:t>
            </a:r>
            <a:r>
              <a:rPr lang="en-US" altLang="zh-CN" dirty="0"/>
              <a:t>    </a:t>
            </a:r>
            <a:r>
              <a:rPr lang="zh-CN" altLang="en-US" dirty="0"/>
              <a:t>的“簇标记”（即</a:t>
            </a:r>
            <a:r>
              <a:rPr lang="en-US" altLang="zh-CN" dirty="0"/>
              <a:t>cluster label</a:t>
            </a:r>
            <a:r>
              <a:rPr lang="zh-CN" altLang="en-US" dirty="0"/>
              <a:t>）</a:t>
            </a:r>
            <a:r>
              <a:rPr lang="en-US" altLang="zh-CN" dirty="0"/>
              <a:t>,</a:t>
            </a:r>
            <a:r>
              <a:rPr lang="zh-CN" altLang="en-US" dirty="0"/>
              <a:t>即</a:t>
            </a:r>
            <a:r>
              <a:rPr lang="en-US" altLang="zh-CN" dirty="0"/>
              <a:t>          </a:t>
            </a:r>
            <a:r>
              <a:rPr lang="zh-CN" altLang="en-US" dirty="0"/>
              <a:t>。于是，聚类的结果可用包含</a:t>
            </a:r>
            <a:r>
              <a:rPr lang="en-US" altLang="zh-CN" dirty="0"/>
              <a:t>    </a:t>
            </a:r>
            <a:r>
              <a:rPr lang="zh-CN" altLang="en-US" dirty="0"/>
              <a:t>个元素的簇标记向量                            表示。</a:t>
            </a:r>
          </a:p>
        </p:txBody>
      </p:sp>
      <p:graphicFrame>
        <p:nvGraphicFramePr>
          <p:cNvPr id="4" name="对象 3"/>
          <p:cNvGraphicFramePr>
            <a:graphicFrameLocks noChangeAspect="1"/>
          </p:cNvGraphicFramePr>
          <p:nvPr>
            <p:extLst>
              <p:ext uri="{D42A27DB-BD31-4B8C-83A1-F6EECF244321}">
                <p14:modId xmlns:p14="http://schemas.microsoft.com/office/powerpoint/2010/main" val="2827999895"/>
              </p:ext>
            </p:extLst>
          </p:nvPr>
        </p:nvGraphicFramePr>
        <p:xfrm>
          <a:off x="2256732" y="1648948"/>
          <a:ext cx="2678440" cy="346729"/>
        </p:xfrm>
        <a:graphic>
          <a:graphicData uri="http://schemas.openxmlformats.org/presentationml/2006/ole">
            <mc:AlternateContent xmlns:mc="http://schemas.openxmlformats.org/markup-compatibility/2006">
              <mc:Choice xmlns:v="urn:schemas-microsoft-com:vml" Requires="v">
                <p:oleObj name="Formula" r:id="rId2" imgW="1376280" imgH="177480" progId="Equation.Ribbit">
                  <p:embed/>
                </p:oleObj>
              </mc:Choice>
              <mc:Fallback>
                <p:oleObj name="Formula" r:id="rId2" imgW="1376280" imgH="177480" progId="Equation.Ribbit">
                  <p:embed/>
                  <p:pic>
                    <p:nvPicPr>
                      <p:cNvPr id="0" name=""/>
                      <p:cNvPicPr/>
                      <p:nvPr/>
                    </p:nvPicPr>
                    <p:blipFill>
                      <a:blip r:embed="rId3"/>
                      <a:stretch>
                        <a:fillRect/>
                      </a:stretch>
                    </p:blipFill>
                    <p:spPr>
                      <a:xfrm>
                        <a:off x="2256732" y="1648948"/>
                        <a:ext cx="2678440" cy="346729"/>
                      </a:xfrm>
                      <a:prstGeom prst="rect">
                        <a:avLst/>
                      </a:prstGeom>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2203783683"/>
              </p:ext>
            </p:extLst>
          </p:nvPr>
        </p:nvGraphicFramePr>
        <p:xfrm>
          <a:off x="5573549" y="1726282"/>
          <a:ext cx="288866" cy="261023"/>
        </p:xfrm>
        <a:graphic>
          <a:graphicData uri="http://schemas.openxmlformats.org/presentationml/2006/ole">
            <mc:AlternateContent xmlns:mc="http://schemas.openxmlformats.org/markup-compatibility/2006">
              <mc:Choice xmlns:v="urn:schemas-microsoft-com:vml" Requires="v">
                <p:oleObj name="Formula" r:id="rId4" imgW="132120" imgH="118440" progId="Equation.Ribbit">
                  <p:embed/>
                </p:oleObj>
              </mc:Choice>
              <mc:Fallback>
                <p:oleObj name="Formula" r:id="rId4" imgW="132120" imgH="118440" progId="Equation.Ribbit">
                  <p:embed/>
                  <p:pic>
                    <p:nvPicPr>
                      <p:cNvPr id="0" name=""/>
                      <p:cNvPicPr/>
                      <p:nvPr/>
                    </p:nvPicPr>
                    <p:blipFill>
                      <a:blip r:embed="rId5"/>
                      <a:stretch>
                        <a:fillRect/>
                      </a:stretch>
                    </p:blipFill>
                    <p:spPr>
                      <a:xfrm>
                        <a:off x="5573549" y="1726282"/>
                        <a:ext cx="288866" cy="261023"/>
                      </a:xfrm>
                      <a:prstGeom prst="rect">
                        <a:avLst/>
                      </a:prstGeom>
                    </p:spPr>
                  </p:pic>
                </p:oleObj>
              </mc:Fallback>
            </mc:AlternateContent>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val="169119289"/>
              </p:ext>
            </p:extLst>
          </p:nvPr>
        </p:nvGraphicFramePr>
        <p:xfrm>
          <a:off x="414374" y="2016272"/>
          <a:ext cx="2889250" cy="365125"/>
        </p:xfrm>
        <a:graphic>
          <a:graphicData uri="http://schemas.openxmlformats.org/presentationml/2006/ole">
            <mc:AlternateContent xmlns:mc="http://schemas.openxmlformats.org/markup-compatibility/2006">
              <mc:Choice xmlns:v="urn:schemas-microsoft-com:vml" Requires="v">
                <p:oleObj name="Formula" r:id="rId6" imgW="1419480" imgH="177480" progId="Equation.Ribbit">
                  <p:embed/>
                </p:oleObj>
              </mc:Choice>
              <mc:Fallback>
                <p:oleObj name="Formula" r:id="rId6" imgW="1419480" imgH="177480" progId="Equation.Ribbit">
                  <p:embed/>
                  <p:pic>
                    <p:nvPicPr>
                      <p:cNvPr id="0" name=""/>
                      <p:cNvPicPr/>
                      <p:nvPr/>
                    </p:nvPicPr>
                    <p:blipFill>
                      <a:blip r:embed="rId7"/>
                      <a:stretch>
                        <a:fillRect/>
                      </a:stretch>
                    </p:blipFill>
                    <p:spPr>
                      <a:xfrm>
                        <a:off x="414374" y="2016272"/>
                        <a:ext cx="2889250" cy="365125"/>
                      </a:xfrm>
                      <a:prstGeom prst="rect">
                        <a:avLst/>
                      </a:prstGeom>
                    </p:spPr>
                  </p:pic>
                </p:oleObj>
              </mc:Fallback>
            </mc:AlternateContent>
          </a:graphicData>
        </a:graphic>
      </p:graphicFrame>
      <p:graphicFrame>
        <p:nvGraphicFramePr>
          <p:cNvPr id="9" name="对象 8"/>
          <p:cNvGraphicFramePr>
            <a:graphicFrameLocks noChangeAspect="1"/>
          </p:cNvGraphicFramePr>
          <p:nvPr>
            <p:extLst>
              <p:ext uri="{D42A27DB-BD31-4B8C-83A1-F6EECF244321}">
                <p14:modId xmlns:p14="http://schemas.microsoft.com/office/powerpoint/2010/main" val="585192817"/>
              </p:ext>
            </p:extLst>
          </p:nvPr>
        </p:nvGraphicFramePr>
        <p:xfrm>
          <a:off x="4277176" y="2139722"/>
          <a:ext cx="202285" cy="266167"/>
        </p:xfrm>
        <a:graphic>
          <a:graphicData uri="http://schemas.openxmlformats.org/presentationml/2006/ole">
            <mc:AlternateContent xmlns:mc="http://schemas.openxmlformats.org/markup-compatibility/2006">
              <mc:Choice xmlns:v="urn:schemas-microsoft-com:vml" Requires="v">
                <p:oleObj name="Formula" r:id="rId8" imgW="90360" imgH="118440" progId="Equation.Ribbit">
                  <p:embed/>
                </p:oleObj>
              </mc:Choice>
              <mc:Fallback>
                <p:oleObj name="Formula" r:id="rId8" imgW="90360" imgH="118440" progId="Equation.Ribbit">
                  <p:embed/>
                  <p:pic>
                    <p:nvPicPr>
                      <p:cNvPr id="0" name=""/>
                      <p:cNvPicPr/>
                      <p:nvPr/>
                    </p:nvPicPr>
                    <p:blipFill>
                      <a:blip r:embed="rId9"/>
                      <a:stretch>
                        <a:fillRect/>
                      </a:stretch>
                    </p:blipFill>
                    <p:spPr>
                      <a:xfrm>
                        <a:off x="4277176" y="2139722"/>
                        <a:ext cx="202285" cy="266167"/>
                      </a:xfrm>
                      <a:prstGeom prst="rect">
                        <a:avLst/>
                      </a:prstGeom>
                    </p:spPr>
                  </p:pic>
                </p:oleObj>
              </mc:Fallback>
            </mc:AlternateContent>
          </a:graphicData>
        </a:graphic>
      </p:graphicFrame>
      <p:graphicFrame>
        <p:nvGraphicFramePr>
          <p:cNvPr id="10" name="对象 9"/>
          <p:cNvGraphicFramePr>
            <a:graphicFrameLocks noChangeAspect="1"/>
          </p:cNvGraphicFramePr>
          <p:nvPr>
            <p:extLst>
              <p:ext uri="{D42A27DB-BD31-4B8C-83A1-F6EECF244321}">
                <p14:modId xmlns:p14="http://schemas.microsoft.com/office/powerpoint/2010/main" val="334839282"/>
              </p:ext>
            </p:extLst>
          </p:nvPr>
        </p:nvGraphicFramePr>
        <p:xfrm>
          <a:off x="392191" y="2539069"/>
          <a:ext cx="215895" cy="271252"/>
        </p:xfrm>
        <a:graphic>
          <a:graphicData uri="http://schemas.openxmlformats.org/presentationml/2006/ole">
            <mc:AlternateContent xmlns:mc="http://schemas.openxmlformats.org/markup-compatibility/2006">
              <mc:Choice xmlns:v="urn:schemas-microsoft-com:vml" Requires="v">
                <p:oleObj name="Formula" r:id="rId10" imgW="124560" imgH="155160" progId="Equation.Ribbit">
                  <p:embed/>
                </p:oleObj>
              </mc:Choice>
              <mc:Fallback>
                <p:oleObj name="Formula" r:id="rId10" imgW="124560" imgH="155160" progId="Equation.Ribbit">
                  <p:embed/>
                  <p:pic>
                    <p:nvPicPr>
                      <p:cNvPr id="0" name=""/>
                      <p:cNvPicPr/>
                      <p:nvPr/>
                    </p:nvPicPr>
                    <p:blipFill>
                      <a:blip r:embed="rId11"/>
                      <a:stretch>
                        <a:fillRect/>
                      </a:stretch>
                    </p:blipFill>
                    <p:spPr>
                      <a:xfrm>
                        <a:off x="392191" y="2539069"/>
                        <a:ext cx="215895" cy="271252"/>
                      </a:xfrm>
                      <a:prstGeom prst="rect">
                        <a:avLst/>
                      </a:prstGeom>
                    </p:spPr>
                  </p:pic>
                </p:oleObj>
              </mc:Fallback>
            </mc:AlternateContent>
          </a:graphicData>
        </a:graphic>
      </p:graphicFrame>
      <p:graphicFrame>
        <p:nvGraphicFramePr>
          <p:cNvPr id="11" name="对象 10"/>
          <p:cNvGraphicFramePr>
            <a:graphicFrameLocks noChangeAspect="1"/>
          </p:cNvGraphicFramePr>
          <p:nvPr>
            <p:extLst>
              <p:ext uri="{D42A27DB-BD31-4B8C-83A1-F6EECF244321}">
                <p14:modId xmlns:p14="http://schemas.microsoft.com/office/powerpoint/2010/main" val="2315004105"/>
              </p:ext>
            </p:extLst>
          </p:nvPr>
        </p:nvGraphicFramePr>
        <p:xfrm>
          <a:off x="1550347" y="2516184"/>
          <a:ext cx="163870" cy="324463"/>
        </p:xfrm>
        <a:graphic>
          <a:graphicData uri="http://schemas.openxmlformats.org/presentationml/2006/ole">
            <mc:AlternateContent xmlns:mc="http://schemas.openxmlformats.org/markup-compatibility/2006">
              <mc:Choice xmlns:v="urn:schemas-microsoft-com:vml" Requires="v">
                <p:oleObj name="Formula" r:id="rId12" imgW="78840" imgH="157680" progId="Equation.Ribbit">
                  <p:embed/>
                </p:oleObj>
              </mc:Choice>
              <mc:Fallback>
                <p:oleObj name="Formula" r:id="rId12" imgW="78840" imgH="157680" progId="Equation.Ribbit">
                  <p:embed/>
                  <p:pic>
                    <p:nvPicPr>
                      <p:cNvPr id="0" name=""/>
                      <p:cNvPicPr/>
                      <p:nvPr/>
                    </p:nvPicPr>
                    <p:blipFill>
                      <a:blip r:embed="rId13"/>
                      <a:stretch>
                        <a:fillRect/>
                      </a:stretch>
                    </p:blipFill>
                    <p:spPr>
                      <a:xfrm>
                        <a:off x="1550347" y="2516184"/>
                        <a:ext cx="163870" cy="324463"/>
                      </a:xfrm>
                      <a:prstGeom prst="rect">
                        <a:avLst/>
                      </a:prstGeom>
                    </p:spPr>
                  </p:pic>
                </p:oleObj>
              </mc:Fallback>
            </mc:AlternateContent>
          </a:graphicData>
        </a:graphic>
      </p:graphicFrame>
      <p:graphicFrame>
        <p:nvGraphicFramePr>
          <p:cNvPr id="12" name="对象 11"/>
          <p:cNvGraphicFramePr>
            <a:graphicFrameLocks noChangeAspect="1"/>
          </p:cNvGraphicFramePr>
          <p:nvPr>
            <p:extLst>
              <p:ext uri="{D42A27DB-BD31-4B8C-83A1-F6EECF244321}">
                <p14:modId xmlns:p14="http://schemas.microsoft.com/office/powerpoint/2010/main" val="2602556418"/>
              </p:ext>
            </p:extLst>
          </p:nvPr>
        </p:nvGraphicFramePr>
        <p:xfrm>
          <a:off x="3468545" y="2521692"/>
          <a:ext cx="1760537" cy="276225"/>
        </p:xfrm>
        <a:graphic>
          <a:graphicData uri="http://schemas.openxmlformats.org/presentationml/2006/ole">
            <mc:AlternateContent xmlns:mc="http://schemas.openxmlformats.org/markup-compatibility/2006">
              <mc:Choice xmlns:v="urn:schemas-microsoft-com:vml" Requires="v">
                <p:oleObj name="Formula" r:id="rId14" imgW="1133640" imgH="177480" progId="Equation.Ribbit">
                  <p:embed/>
                </p:oleObj>
              </mc:Choice>
              <mc:Fallback>
                <p:oleObj name="Formula" r:id="rId14" imgW="1133640" imgH="177480" progId="Equation.Ribbit">
                  <p:embed/>
                  <p:pic>
                    <p:nvPicPr>
                      <p:cNvPr id="0" name=""/>
                      <p:cNvPicPr/>
                      <p:nvPr/>
                    </p:nvPicPr>
                    <p:blipFill>
                      <a:blip r:embed="rId15"/>
                      <a:stretch>
                        <a:fillRect/>
                      </a:stretch>
                    </p:blipFill>
                    <p:spPr>
                      <a:xfrm>
                        <a:off x="3468545" y="2521692"/>
                        <a:ext cx="1760537" cy="276225"/>
                      </a:xfrm>
                      <a:prstGeom prst="rect">
                        <a:avLst/>
                      </a:prstGeom>
                    </p:spPr>
                  </p:pic>
                </p:oleObj>
              </mc:Fallback>
            </mc:AlternateContent>
          </a:graphicData>
        </a:graphic>
      </p:graphicFrame>
      <p:graphicFrame>
        <p:nvGraphicFramePr>
          <p:cNvPr id="14" name="对象 13"/>
          <p:cNvGraphicFramePr>
            <a:graphicFrameLocks noChangeAspect="1"/>
          </p:cNvGraphicFramePr>
          <p:nvPr>
            <p:extLst>
              <p:ext uri="{D42A27DB-BD31-4B8C-83A1-F6EECF244321}">
                <p14:modId xmlns:p14="http://schemas.microsoft.com/office/powerpoint/2010/main" val="2850659832"/>
              </p:ext>
            </p:extLst>
          </p:nvPr>
        </p:nvGraphicFramePr>
        <p:xfrm>
          <a:off x="6192838" y="2511425"/>
          <a:ext cx="1530576" cy="315549"/>
        </p:xfrm>
        <a:graphic>
          <a:graphicData uri="http://schemas.openxmlformats.org/presentationml/2006/ole">
            <mc:AlternateContent xmlns:mc="http://schemas.openxmlformats.org/markup-compatibility/2006">
              <mc:Choice xmlns:v="urn:schemas-microsoft-com:vml" Requires="v">
                <p:oleObj name="Formula" r:id="rId16" imgW="983520" imgH="203760" progId="Equation.Ribbit">
                  <p:embed/>
                </p:oleObj>
              </mc:Choice>
              <mc:Fallback>
                <p:oleObj name="Formula" r:id="rId16" imgW="983520" imgH="203760" progId="Equation.Ribbit">
                  <p:embed/>
                  <p:pic>
                    <p:nvPicPr>
                      <p:cNvPr id="0" name=""/>
                      <p:cNvPicPr/>
                      <p:nvPr/>
                    </p:nvPicPr>
                    <p:blipFill>
                      <a:blip r:embed="rId17"/>
                      <a:stretch>
                        <a:fillRect/>
                      </a:stretch>
                    </p:blipFill>
                    <p:spPr>
                      <a:xfrm>
                        <a:off x="6192838" y="2511425"/>
                        <a:ext cx="1530576" cy="315549"/>
                      </a:xfrm>
                      <a:prstGeom prst="rect">
                        <a:avLst/>
                      </a:prstGeom>
                    </p:spPr>
                  </p:pic>
                </p:oleObj>
              </mc:Fallback>
            </mc:AlternateContent>
          </a:graphicData>
        </a:graphic>
      </p:graphicFrame>
      <p:graphicFrame>
        <p:nvGraphicFramePr>
          <p:cNvPr id="15" name="对象 14"/>
          <p:cNvGraphicFramePr>
            <a:graphicFrameLocks noChangeAspect="1"/>
          </p:cNvGraphicFramePr>
          <p:nvPr>
            <p:extLst>
              <p:ext uri="{D42A27DB-BD31-4B8C-83A1-F6EECF244321}">
                <p14:modId xmlns:p14="http://schemas.microsoft.com/office/powerpoint/2010/main" val="1923437816"/>
              </p:ext>
            </p:extLst>
          </p:nvPr>
        </p:nvGraphicFramePr>
        <p:xfrm>
          <a:off x="441099" y="2886075"/>
          <a:ext cx="1255712" cy="327025"/>
        </p:xfrm>
        <a:graphic>
          <a:graphicData uri="http://schemas.openxmlformats.org/presentationml/2006/ole">
            <mc:AlternateContent xmlns:mc="http://schemas.openxmlformats.org/markup-compatibility/2006">
              <mc:Choice xmlns:v="urn:schemas-microsoft-com:vml" Requires="v">
                <p:oleObj name="Formula" r:id="rId18" imgW="795240" imgH="208080" progId="Equation.Ribbit">
                  <p:embed/>
                </p:oleObj>
              </mc:Choice>
              <mc:Fallback>
                <p:oleObj name="Formula" r:id="rId18" imgW="795240" imgH="208080" progId="Equation.Ribbit">
                  <p:embed/>
                  <p:pic>
                    <p:nvPicPr>
                      <p:cNvPr id="0" name=""/>
                      <p:cNvPicPr/>
                      <p:nvPr/>
                    </p:nvPicPr>
                    <p:blipFill>
                      <a:blip r:embed="rId19"/>
                      <a:stretch>
                        <a:fillRect/>
                      </a:stretch>
                    </p:blipFill>
                    <p:spPr>
                      <a:xfrm>
                        <a:off x="441099" y="2886075"/>
                        <a:ext cx="1255712" cy="327025"/>
                      </a:xfrm>
                      <a:prstGeom prst="rect">
                        <a:avLst/>
                      </a:prstGeom>
                    </p:spPr>
                  </p:pic>
                </p:oleObj>
              </mc:Fallback>
            </mc:AlternateContent>
          </a:graphicData>
        </a:graphic>
      </p:graphicFrame>
      <p:graphicFrame>
        <p:nvGraphicFramePr>
          <p:cNvPr id="16" name="对象 15"/>
          <p:cNvGraphicFramePr>
            <a:graphicFrameLocks noChangeAspect="1"/>
          </p:cNvGraphicFramePr>
          <p:nvPr>
            <p:extLst>
              <p:ext uri="{D42A27DB-BD31-4B8C-83A1-F6EECF244321}">
                <p14:modId xmlns:p14="http://schemas.microsoft.com/office/powerpoint/2010/main" val="1280998273"/>
              </p:ext>
            </p:extLst>
          </p:nvPr>
        </p:nvGraphicFramePr>
        <p:xfrm>
          <a:off x="2162981" y="3393826"/>
          <a:ext cx="1604510" cy="252041"/>
        </p:xfrm>
        <a:graphic>
          <a:graphicData uri="http://schemas.openxmlformats.org/presentationml/2006/ole">
            <mc:AlternateContent xmlns:mc="http://schemas.openxmlformats.org/markup-compatibility/2006">
              <mc:Choice xmlns:v="urn:schemas-microsoft-com:vml" Requires="v">
                <p:oleObj name="Formula" r:id="rId20" imgW="1131840" imgH="177840" progId="Equation.Ribbit">
                  <p:embed/>
                </p:oleObj>
              </mc:Choice>
              <mc:Fallback>
                <p:oleObj name="Formula" r:id="rId20" imgW="1131840" imgH="177840" progId="Equation.Ribbit">
                  <p:embed/>
                  <p:pic>
                    <p:nvPicPr>
                      <p:cNvPr id="0" name=""/>
                      <p:cNvPicPr/>
                      <p:nvPr/>
                    </p:nvPicPr>
                    <p:blipFill>
                      <a:blip r:embed="rId21"/>
                      <a:stretch>
                        <a:fillRect/>
                      </a:stretch>
                    </p:blipFill>
                    <p:spPr>
                      <a:xfrm>
                        <a:off x="2162981" y="3393826"/>
                        <a:ext cx="1604510" cy="252041"/>
                      </a:xfrm>
                      <a:prstGeom prst="rect">
                        <a:avLst/>
                      </a:prstGeom>
                    </p:spPr>
                  </p:pic>
                </p:oleObj>
              </mc:Fallback>
            </mc:AlternateContent>
          </a:graphicData>
        </a:graphic>
      </p:graphicFrame>
      <p:graphicFrame>
        <p:nvGraphicFramePr>
          <p:cNvPr id="17" name="对象 16"/>
          <p:cNvGraphicFramePr>
            <a:graphicFrameLocks noChangeAspect="1"/>
          </p:cNvGraphicFramePr>
          <p:nvPr>
            <p:extLst>
              <p:ext uri="{D42A27DB-BD31-4B8C-83A1-F6EECF244321}">
                <p14:modId xmlns:p14="http://schemas.microsoft.com/office/powerpoint/2010/main" val="1162498025"/>
              </p:ext>
            </p:extLst>
          </p:nvPr>
        </p:nvGraphicFramePr>
        <p:xfrm>
          <a:off x="4975992" y="3383660"/>
          <a:ext cx="312199" cy="301181"/>
        </p:xfrm>
        <a:graphic>
          <a:graphicData uri="http://schemas.openxmlformats.org/presentationml/2006/ole">
            <mc:AlternateContent xmlns:mc="http://schemas.openxmlformats.org/markup-compatibility/2006">
              <mc:Choice xmlns:v="urn:schemas-microsoft-com:vml" Requires="v">
                <p:oleObj name="Formula" r:id="rId22" imgW="134640" imgH="130680" progId="Equation.Ribbit">
                  <p:embed/>
                </p:oleObj>
              </mc:Choice>
              <mc:Fallback>
                <p:oleObj name="Formula" r:id="rId22" imgW="134640" imgH="130680" progId="Equation.Ribbit">
                  <p:embed/>
                  <p:pic>
                    <p:nvPicPr>
                      <p:cNvPr id="0" name=""/>
                      <p:cNvPicPr/>
                      <p:nvPr/>
                    </p:nvPicPr>
                    <p:blipFill>
                      <a:blip r:embed="rId23"/>
                      <a:stretch>
                        <a:fillRect/>
                      </a:stretch>
                    </p:blipFill>
                    <p:spPr>
                      <a:xfrm>
                        <a:off x="4975992" y="3383660"/>
                        <a:ext cx="312199" cy="301181"/>
                      </a:xfrm>
                      <a:prstGeom prst="rect">
                        <a:avLst/>
                      </a:prstGeom>
                    </p:spPr>
                  </p:pic>
                </p:oleObj>
              </mc:Fallback>
            </mc:AlternateContent>
          </a:graphicData>
        </a:graphic>
      </p:graphicFrame>
      <p:graphicFrame>
        <p:nvGraphicFramePr>
          <p:cNvPr id="18" name="对象 17"/>
          <p:cNvGraphicFramePr>
            <a:graphicFrameLocks noChangeAspect="1"/>
          </p:cNvGraphicFramePr>
          <p:nvPr>
            <p:extLst>
              <p:ext uri="{D42A27DB-BD31-4B8C-83A1-F6EECF244321}">
                <p14:modId xmlns:p14="http://schemas.microsoft.com/office/powerpoint/2010/main" val="1449961554"/>
              </p:ext>
            </p:extLst>
          </p:nvPr>
        </p:nvGraphicFramePr>
        <p:xfrm>
          <a:off x="1718995" y="3667749"/>
          <a:ext cx="924814" cy="313728"/>
        </p:xfrm>
        <a:graphic>
          <a:graphicData uri="http://schemas.openxmlformats.org/presentationml/2006/ole">
            <mc:AlternateContent xmlns:mc="http://schemas.openxmlformats.org/markup-compatibility/2006">
              <mc:Choice xmlns:v="urn:schemas-microsoft-com:vml" Requires="v">
                <p:oleObj name="Formula" r:id="rId24" imgW="538560" imgH="182520" progId="Equation.Ribbit">
                  <p:embed/>
                </p:oleObj>
              </mc:Choice>
              <mc:Fallback>
                <p:oleObj name="Formula" r:id="rId24" imgW="538560" imgH="182520" progId="Equation.Ribbit">
                  <p:embed/>
                  <p:pic>
                    <p:nvPicPr>
                      <p:cNvPr id="0" name=""/>
                      <p:cNvPicPr/>
                      <p:nvPr/>
                    </p:nvPicPr>
                    <p:blipFill>
                      <a:blip r:embed="rId25"/>
                      <a:stretch>
                        <a:fillRect/>
                      </a:stretch>
                    </p:blipFill>
                    <p:spPr>
                      <a:xfrm>
                        <a:off x="1718995" y="3667749"/>
                        <a:ext cx="924814" cy="313728"/>
                      </a:xfrm>
                      <a:prstGeom prst="rect">
                        <a:avLst/>
                      </a:prstGeom>
                    </p:spPr>
                  </p:pic>
                </p:oleObj>
              </mc:Fallback>
            </mc:AlternateContent>
          </a:graphicData>
        </a:graphic>
      </p:graphicFrame>
      <p:graphicFrame>
        <p:nvGraphicFramePr>
          <p:cNvPr id="19" name="对象 18"/>
          <p:cNvGraphicFramePr>
            <a:graphicFrameLocks noChangeAspect="1"/>
          </p:cNvGraphicFramePr>
          <p:nvPr>
            <p:extLst>
              <p:ext uri="{D42A27DB-BD31-4B8C-83A1-F6EECF244321}">
                <p14:modId xmlns:p14="http://schemas.microsoft.com/office/powerpoint/2010/main" val="804169112"/>
              </p:ext>
            </p:extLst>
          </p:nvPr>
        </p:nvGraphicFramePr>
        <p:xfrm>
          <a:off x="6340037" y="3703362"/>
          <a:ext cx="288866" cy="261023"/>
        </p:xfrm>
        <a:graphic>
          <a:graphicData uri="http://schemas.openxmlformats.org/presentationml/2006/ole">
            <mc:AlternateContent xmlns:mc="http://schemas.openxmlformats.org/markup-compatibility/2006">
              <mc:Choice xmlns:v="urn:schemas-microsoft-com:vml" Requires="v">
                <p:oleObj name="Formula" r:id="rId26" imgW="132120" imgH="118440" progId="Equation.Ribbit">
                  <p:embed/>
                </p:oleObj>
              </mc:Choice>
              <mc:Fallback>
                <p:oleObj name="Formula" r:id="rId26" imgW="132120" imgH="118440" progId="Equation.Ribbit">
                  <p:embed/>
                  <p:pic>
                    <p:nvPicPr>
                      <p:cNvPr id="0" name=""/>
                      <p:cNvPicPr/>
                      <p:nvPr/>
                    </p:nvPicPr>
                    <p:blipFill>
                      <a:blip r:embed="rId5"/>
                      <a:stretch>
                        <a:fillRect/>
                      </a:stretch>
                    </p:blipFill>
                    <p:spPr>
                      <a:xfrm>
                        <a:off x="6340037" y="3703362"/>
                        <a:ext cx="288866" cy="261023"/>
                      </a:xfrm>
                      <a:prstGeom prst="rect">
                        <a:avLst/>
                      </a:prstGeom>
                    </p:spPr>
                  </p:pic>
                </p:oleObj>
              </mc:Fallback>
            </mc:AlternateContent>
          </a:graphicData>
        </a:graphic>
      </p:graphicFrame>
      <p:graphicFrame>
        <p:nvGraphicFramePr>
          <p:cNvPr id="20" name="对象 19"/>
          <p:cNvGraphicFramePr>
            <a:graphicFrameLocks noChangeAspect="1"/>
          </p:cNvGraphicFramePr>
          <p:nvPr>
            <p:extLst>
              <p:ext uri="{D42A27DB-BD31-4B8C-83A1-F6EECF244321}">
                <p14:modId xmlns:p14="http://schemas.microsoft.com/office/powerpoint/2010/main" val="5364703"/>
              </p:ext>
            </p:extLst>
          </p:nvPr>
        </p:nvGraphicFramePr>
        <p:xfrm>
          <a:off x="1035645" y="3955840"/>
          <a:ext cx="2539039" cy="337262"/>
        </p:xfrm>
        <a:graphic>
          <a:graphicData uri="http://schemas.openxmlformats.org/presentationml/2006/ole">
            <mc:AlternateContent xmlns:mc="http://schemas.openxmlformats.org/markup-compatibility/2006">
              <mc:Choice xmlns:v="urn:schemas-microsoft-com:vml" Requires="v">
                <p:oleObj name="Formula" r:id="rId27" imgW="1341360" imgH="177480" progId="Equation.Ribbit">
                  <p:embed/>
                </p:oleObj>
              </mc:Choice>
              <mc:Fallback>
                <p:oleObj name="Formula" r:id="rId27" imgW="1341360" imgH="177480" progId="Equation.Ribbit">
                  <p:embed/>
                  <p:pic>
                    <p:nvPicPr>
                      <p:cNvPr id="0" name=""/>
                      <p:cNvPicPr/>
                      <p:nvPr/>
                    </p:nvPicPr>
                    <p:blipFill>
                      <a:blip r:embed="rId28"/>
                      <a:stretch>
                        <a:fillRect/>
                      </a:stretch>
                    </p:blipFill>
                    <p:spPr>
                      <a:xfrm>
                        <a:off x="1035645" y="3955840"/>
                        <a:ext cx="2539039" cy="337262"/>
                      </a:xfrm>
                      <a:prstGeom prst="rect">
                        <a:avLst/>
                      </a:prstGeom>
                    </p:spPr>
                  </p:pic>
                </p:oleObj>
              </mc:Fallback>
            </mc:AlternateContent>
          </a:graphicData>
        </a:graphic>
      </p:graphicFrame>
    </p:spTree>
    <p:extLst>
      <p:ext uri="{BB962C8B-B14F-4D97-AF65-F5344CB8AC3E}">
        <p14:creationId xmlns:p14="http://schemas.microsoft.com/office/powerpoint/2010/main" val="401862484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C7994F-B0E7-2A58-E3AF-1BC3271519D4}"/>
              </a:ext>
            </a:extLst>
          </p:cNvPr>
          <p:cNvSpPr>
            <a:spLocks noGrp="1"/>
          </p:cNvSpPr>
          <p:nvPr>
            <p:ph type="title"/>
          </p:nvPr>
        </p:nvSpPr>
        <p:spPr/>
        <p:txBody>
          <a:bodyPr/>
          <a:lstStyle/>
          <a:p>
            <a:endParaRPr lang="zh-CN" altLang="en-US"/>
          </a:p>
        </p:txBody>
      </p:sp>
      <p:pic>
        <p:nvPicPr>
          <p:cNvPr id="4" name="图片 3">
            <a:extLst>
              <a:ext uri="{FF2B5EF4-FFF2-40B4-BE49-F238E27FC236}">
                <a16:creationId xmlns:a16="http://schemas.microsoft.com/office/drawing/2014/main" id="{01B3FFD2-2468-8CAA-28F0-862965A03A40}"/>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tretch>
            <a:fillRect/>
          </a:stretch>
        </p:blipFill>
        <p:spPr>
          <a:xfrm>
            <a:off x="529259" y="934161"/>
            <a:ext cx="7617791" cy="5380494"/>
          </a:xfrm>
          <a:prstGeom prst="rect">
            <a:avLst/>
          </a:prstGeom>
        </p:spPr>
      </p:pic>
      <p:pic>
        <p:nvPicPr>
          <p:cNvPr id="5" name="图片 4">
            <a:extLst>
              <a:ext uri="{FF2B5EF4-FFF2-40B4-BE49-F238E27FC236}">
                <a16:creationId xmlns:a16="http://schemas.microsoft.com/office/drawing/2014/main" id="{9CEC498F-1EDE-3B5E-679E-8DDB4A830EF6}"/>
              </a:ext>
            </a:extLst>
          </p:cNvPr>
          <p:cNvPicPr>
            <a:picLocks noChangeAspect="1"/>
          </p:cNvPicPr>
          <p:nvPr/>
        </p:nvPicPr>
        <p:blipFill>
          <a:blip r:embed="rId4">
            <a:extLst>
              <a:ext uri="{BEBA8EAE-BF5A-486C-A8C5-ECC9F3942E4B}">
                <a14:imgProps xmlns:a14="http://schemas.microsoft.com/office/drawing/2010/main">
                  <a14:imgLayer r:embed="rId5">
                    <a14:imgEffect>
                      <a14:colorTemperature colorTemp="11200"/>
                    </a14:imgEffect>
                  </a14:imgLayer>
                </a14:imgProps>
              </a:ext>
            </a:extLst>
          </a:blip>
          <a:stretch>
            <a:fillRect/>
          </a:stretch>
        </p:blipFill>
        <p:spPr>
          <a:xfrm>
            <a:off x="5124295" y="280077"/>
            <a:ext cx="3022755" cy="654084"/>
          </a:xfrm>
          <a:prstGeom prst="rect">
            <a:avLst/>
          </a:prstGeom>
        </p:spPr>
      </p:pic>
    </p:spTree>
    <p:extLst>
      <p:ext uri="{BB962C8B-B14F-4D97-AF65-F5344CB8AC3E}">
        <p14:creationId xmlns:p14="http://schemas.microsoft.com/office/powerpoint/2010/main" val="208387643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t>高斯混合聚类</a:t>
            </a:r>
          </a:p>
        </p:txBody>
      </p:sp>
      <p:sp>
        <p:nvSpPr>
          <p:cNvPr id="5" name="内容占位符 4"/>
          <p:cNvSpPr>
            <a:spLocks noGrp="1"/>
          </p:cNvSpPr>
          <p:nvPr>
            <p:ph idx="1"/>
          </p:nvPr>
        </p:nvSpPr>
        <p:spPr>
          <a:xfrm>
            <a:off x="193703" y="1051711"/>
            <a:ext cx="2002147" cy="372136"/>
          </a:xfrm>
        </p:spPr>
        <p:txBody>
          <a:bodyPr>
            <a:normAutofit/>
          </a:bodyPr>
          <a:lstStyle/>
          <a:p>
            <a:r>
              <a:rPr altLang="en-US" sz="2000" dirty="0">
                <a:latin typeface="黑体" panose="02010609060101010101" pitchFamily="49" charset="-122"/>
                <a:ea typeface="黑体" panose="02010609060101010101" pitchFamily="49" charset="-122"/>
              </a:rPr>
              <a:t>算法伪代码：</a:t>
            </a:r>
            <a:endParaRPr lang="zh-CN" altLang="en-US" sz="2000" dirty="0">
              <a:latin typeface="黑体" panose="02010609060101010101" pitchFamily="49" charset="-122"/>
              <a:ea typeface="黑体" panose="02010609060101010101" pitchFamily="49" charset="-122"/>
            </a:endParaRPr>
          </a:p>
        </p:txBody>
      </p:sp>
      <p:pic>
        <p:nvPicPr>
          <p:cNvPr id="58371" name="Picture 3" descr="G:\Users\lamda\Desktop\figures\GMM_algo.png"/>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rcRect/>
          <a:stretch>
            <a:fillRect/>
          </a:stretch>
        </p:blipFill>
        <p:spPr bwMode="auto">
          <a:xfrm>
            <a:off x="2302327" y="1091371"/>
            <a:ext cx="5591629" cy="5087662"/>
          </a:xfrm>
          <a:prstGeom prst="rect">
            <a:avLst/>
          </a:prstGeom>
          <a:noFill/>
        </p:spPr>
      </p:pic>
      <p:pic>
        <p:nvPicPr>
          <p:cNvPr id="2" name="图片 1">
            <a:extLst>
              <a:ext uri="{FF2B5EF4-FFF2-40B4-BE49-F238E27FC236}">
                <a16:creationId xmlns:a16="http://schemas.microsoft.com/office/drawing/2014/main" id="{3B857A17-C83B-88C1-9ED9-AE14B307D9E9}"/>
              </a:ext>
            </a:extLst>
          </p:cNvPr>
          <p:cNvPicPr>
            <a:picLocks noChangeAspect="1"/>
          </p:cNvPicPr>
          <p:nvPr/>
        </p:nvPicPr>
        <p:blipFill>
          <a:blip r:embed="rId4">
            <a:extLst>
              <a:ext uri="{BEBA8EAE-BF5A-486C-A8C5-ECC9F3942E4B}">
                <a14:imgProps xmlns:a14="http://schemas.microsoft.com/office/drawing/2010/main">
                  <a14:imgLayer r:embed="rId5">
                    <a14:imgEffect>
                      <a14:colorTemperature colorTemp="5300"/>
                    </a14:imgEffect>
                  </a14:imgLayer>
                </a14:imgProps>
              </a:ext>
            </a:extLst>
          </a:blip>
          <a:stretch>
            <a:fillRect/>
          </a:stretch>
        </p:blipFill>
        <p:spPr>
          <a:xfrm>
            <a:off x="5229824" y="42864"/>
            <a:ext cx="3858411" cy="1444646"/>
          </a:xfrm>
          <a:prstGeom prst="rect">
            <a:avLst/>
          </a:prstGeom>
          <a:ln>
            <a:solidFill>
              <a:schemeClr val="tx1">
                <a:lumMod val="85000"/>
                <a:lumOff val="15000"/>
              </a:schemeClr>
            </a:solidFill>
          </a:ln>
        </p:spPr>
      </p:pic>
      <p:sp>
        <p:nvSpPr>
          <p:cNvPr id="3" name="左大括号 2">
            <a:extLst>
              <a:ext uri="{FF2B5EF4-FFF2-40B4-BE49-F238E27FC236}">
                <a16:creationId xmlns:a16="http://schemas.microsoft.com/office/drawing/2014/main" id="{FC3CEED4-72CC-27C5-0D84-0F9B86CF9A9B}"/>
              </a:ext>
            </a:extLst>
          </p:cNvPr>
          <p:cNvSpPr/>
          <p:nvPr/>
        </p:nvSpPr>
        <p:spPr>
          <a:xfrm>
            <a:off x="1996226" y="1842247"/>
            <a:ext cx="206062" cy="1068378"/>
          </a:xfrm>
          <a:prstGeom prst="leftBrace">
            <a:avLst/>
          </a:prstGeom>
          <a:ln w="254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 name="文本框 5">
            <a:extLst>
              <a:ext uri="{FF2B5EF4-FFF2-40B4-BE49-F238E27FC236}">
                <a16:creationId xmlns:a16="http://schemas.microsoft.com/office/drawing/2014/main" id="{15D01259-BEC3-FC06-D6BB-D7053FFAF9FA}"/>
              </a:ext>
            </a:extLst>
          </p:cNvPr>
          <p:cNvSpPr txBox="1"/>
          <p:nvPr/>
        </p:nvSpPr>
        <p:spPr>
          <a:xfrm>
            <a:off x="717985" y="2237936"/>
            <a:ext cx="1228221" cy="276999"/>
          </a:xfrm>
          <a:prstGeom prst="rect">
            <a:avLst/>
          </a:prstGeom>
          <a:noFill/>
        </p:spPr>
        <p:txBody>
          <a:bodyPr wrap="none" rtlCol="0">
            <a:spAutoFit/>
          </a:bodyPr>
          <a:lstStyle/>
          <a:p>
            <a:r>
              <a:rPr lang="en-US" altLang="zh-CN" sz="1200" b="1" dirty="0">
                <a:solidFill>
                  <a:srgbClr val="C00000"/>
                </a:solidFill>
                <a:latin typeface="方正姚体" panose="02010601030101010101" pitchFamily="2" charset="-122"/>
                <a:ea typeface="方正姚体" panose="02010601030101010101" pitchFamily="2" charset="-122"/>
              </a:rPr>
              <a:t>EM</a:t>
            </a:r>
            <a:r>
              <a:rPr lang="zh-CN" altLang="en-US" sz="1200" b="1" dirty="0">
                <a:solidFill>
                  <a:srgbClr val="C00000"/>
                </a:solidFill>
                <a:latin typeface="方正姚体" panose="02010601030101010101" pitchFamily="2" charset="-122"/>
                <a:ea typeface="方正姚体" panose="02010601030101010101" pitchFamily="2" charset="-122"/>
              </a:rPr>
              <a:t>算法中的</a:t>
            </a:r>
            <a:r>
              <a:rPr lang="en-US" altLang="zh-CN" sz="1200" b="1" dirty="0">
                <a:solidFill>
                  <a:srgbClr val="C00000"/>
                </a:solidFill>
                <a:latin typeface="方正姚体" panose="02010601030101010101" pitchFamily="2" charset="-122"/>
                <a:ea typeface="方正姚体" panose="02010601030101010101" pitchFamily="2" charset="-122"/>
              </a:rPr>
              <a:t>E</a:t>
            </a:r>
            <a:r>
              <a:rPr lang="zh-CN" altLang="en-US" sz="1200" b="1" dirty="0">
                <a:solidFill>
                  <a:srgbClr val="C00000"/>
                </a:solidFill>
                <a:latin typeface="方正姚体" panose="02010601030101010101" pitchFamily="2" charset="-122"/>
                <a:ea typeface="方正姚体" panose="02010601030101010101" pitchFamily="2" charset="-122"/>
              </a:rPr>
              <a:t>步</a:t>
            </a:r>
          </a:p>
        </p:txBody>
      </p:sp>
      <p:sp>
        <p:nvSpPr>
          <p:cNvPr id="7" name="左大括号 6">
            <a:extLst>
              <a:ext uri="{FF2B5EF4-FFF2-40B4-BE49-F238E27FC236}">
                <a16:creationId xmlns:a16="http://schemas.microsoft.com/office/drawing/2014/main" id="{A9AEBADB-031D-EAAD-B560-4FBFA95A89D9}"/>
              </a:ext>
            </a:extLst>
          </p:cNvPr>
          <p:cNvSpPr/>
          <p:nvPr/>
        </p:nvSpPr>
        <p:spPr>
          <a:xfrm>
            <a:off x="1957589" y="3205261"/>
            <a:ext cx="296213" cy="1308784"/>
          </a:xfrm>
          <a:prstGeom prst="leftBrace">
            <a:avLst/>
          </a:prstGeom>
          <a:ln w="254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EDAB74FE-BD56-E7A6-AA0A-4217B4CD3AD8}"/>
              </a:ext>
            </a:extLst>
          </p:cNvPr>
          <p:cNvSpPr txBox="1"/>
          <p:nvPr/>
        </p:nvSpPr>
        <p:spPr>
          <a:xfrm>
            <a:off x="726338" y="3721153"/>
            <a:ext cx="1271502" cy="276999"/>
          </a:xfrm>
          <a:prstGeom prst="rect">
            <a:avLst/>
          </a:prstGeom>
          <a:noFill/>
        </p:spPr>
        <p:txBody>
          <a:bodyPr wrap="none" rtlCol="0">
            <a:spAutoFit/>
          </a:bodyPr>
          <a:lstStyle/>
          <a:p>
            <a:r>
              <a:rPr lang="en-US" altLang="zh-CN" sz="1200" b="1" dirty="0">
                <a:solidFill>
                  <a:srgbClr val="C00000"/>
                </a:solidFill>
                <a:latin typeface="方正姚体" panose="02010601030101010101" pitchFamily="2" charset="-122"/>
                <a:ea typeface="方正姚体" panose="02010601030101010101" pitchFamily="2" charset="-122"/>
              </a:rPr>
              <a:t>EM</a:t>
            </a:r>
            <a:r>
              <a:rPr lang="zh-CN" altLang="en-US" sz="1200" b="1" dirty="0">
                <a:solidFill>
                  <a:srgbClr val="C00000"/>
                </a:solidFill>
                <a:latin typeface="方正姚体" panose="02010601030101010101" pitchFamily="2" charset="-122"/>
                <a:ea typeface="方正姚体" panose="02010601030101010101" pitchFamily="2" charset="-122"/>
              </a:rPr>
              <a:t>算法中的</a:t>
            </a:r>
            <a:r>
              <a:rPr lang="en-US" altLang="zh-CN" sz="1200" b="1" dirty="0">
                <a:solidFill>
                  <a:srgbClr val="C00000"/>
                </a:solidFill>
                <a:latin typeface="方正姚体" panose="02010601030101010101" pitchFamily="2" charset="-122"/>
                <a:ea typeface="方正姚体" panose="02010601030101010101" pitchFamily="2" charset="-122"/>
              </a:rPr>
              <a:t>M</a:t>
            </a:r>
            <a:r>
              <a:rPr lang="zh-CN" altLang="en-US" sz="1200" b="1" dirty="0">
                <a:solidFill>
                  <a:srgbClr val="C00000"/>
                </a:solidFill>
                <a:latin typeface="方正姚体" panose="02010601030101010101" pitchFamily="2" charset="-122"/>
                <a:ea typeface="方正姚体" panose="02010601030101010101" pitchFamily="2" charset="-122"/>
              </a:rPr>
              <a:t>步</a:t>
            </a:r>
          </a:p>
        </p:txBody>
      </p:sp>
    </p:spTree>
    <p:extLst>
      <p:ext uri="{BB962C8B-B14F-4D97-AF65-F5344CB8AC3E}">
        <p14:creationId xmlns:p14="http://schemas.microsoft.com/office/powerpoint/2010/main" val="3490017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0" y="772336"/>
            <a:ext cx="9144000" cy="5313327"/>
          </a:xfrm>
          <a:prstGeom prst="rect">
            <a:avLst/>
          </a:prstGeom>
        </p:spPr>
      </p:pic>
    </p:spTree>
    <p:extLst>
      <p:ext uri="{BB962C8B-B14F-4D97-AF65-F5344CB8AC3E}">
        <p14:creationId xmlns:p14="http://schemas.microsoft.com/office/powerpoint/2010/main" val="352639482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0" y="1729650"/>
            <a:ext cx="7219122" cy="2118271"/>
          </a:xfrm>
          <a:prstGeom prst="rect">
            <a:avLst/>
          </a:prstGeom>
        </p:spPr>
      </p:pic>
      <p:pic>
        <p:nvPicPr>
          <p:cNvPr id="3" name="图片 2"/>
          <p:cNvPicPr>
            <a:picLocks noChangeAspect="1"/>
          </p:cNvPicPr>
          <p:nvPr/>
        </p:nvPicPr>
        <p:blipFill>
          <a:blip r:embed="rId3"/>
          <a:stretch>
            <a:fillRect/>
          </a:stretch>
        </p:blipFill>
        <p:spPr>
          <a:xfrm>
            <a:off x="59634" y="3847921"/>
            <a:ext cx="9144000" cy="2766747"/>
          </a:xfrm>
          <a:prstGeom prst="rect">
            <a:avLst/>
          </a:prstGeom>
        </p:spPr>
      </p:pic>
      <p:pic>
        <p:nvPicPr>
          <p:cNvPr id="4" name="图片 3"/>
          <p:cNvPicPr>
            <a:picLocks noChangeAspect="1"/>
          </p:cNvPicPr>
          <p:nvPr/>
        </p:nvPicPr>
        <p:blipFill>
          <a:blip r:embed="rId4"/>
          <a:stretch>
            <a:fillRect/>
          </a:stretch>
        </p:blipFill>
        <p:spPr>
          <a:xfrm>
            <a:off x="4155150" y="0"/>
            <a:ext cx="4988850" cy="1838643"/>
          </a:xfrm>
          <a:prstGeom prst="rect">
            <a:avLst/>
          </a:prstGeom>
        </p:spPr>
      </p:pic>
      <p:graphicFrame>
        <p:nvGraphicFramePr>
          <p:cNvPr id="5" name="对象 4"/>
          <p:cNvGraphicFramePr>
            <a:graphicFrameLocks noChangeAspect="1"/>
          </p:cNvGraphicFramePr>
          <p:nvPr>
            <p:extLst>
              <p:ext uri="{D42A27DB-BD31-4B8C-83A1-F6EECF244321}">
                <p14:modId xmlns:p14="http://schemas.microsoft.com/office/powerpoint/2010/main" val="1122896597"/>
              </p:ext>
            </p:extLst>
          </p:nvPr>
        </p:nvGraphicFramePr>
        <p:xfrm>
          <a:off x="59634" y="447931"/>
          <a:ext cx="3920170" cy="554160"/>
        </p:xfrm>
        <a:graphic>
          <a:graphicData uri="http://schemas.openxmlformats.org/presentationml/2006/ole">
            <mc:AlternateContent xmlns:mc="http://schemas.openxmlformats.org/markup-compatibility/2006">
              <mc:Choice xmlns:v="urn:schemas-microsoft-com:vml" Requires="v">
                <p:oleObj name="Formula" r:id="rId5" imgW="2122560" imgH="299880" progId="Equation.Ribbit">
                  <p:embed/>
                </p:oleObj>
              </mc:Choice>
              <mc:Fallback>
                <p:oleObj name="Formula" r:id="rId5" imgW="2122560" imgH="299880" progId="Equation.Ribbit">
                  <p:embed/>
                  <p:pic>
                    <p:nvPicPr>
                      <p:cNvPr id="0" name=""/>
                      <p:cNvPicPr/>
                      <p:nvPr/>
                    </p:nvPicPr>
                    <p:blipFill>
                      <a:blip r:embed="rId6"/>
                      <a:stretch>
                        <a:fillRect/>
                      </a:stretch>
                    </p:blipFill>
                    <p:spPr>
                      <a:xfrm>
                        <a:off x="59634" y="447931"/>
                        <a:ext cx="3920170" cy="554160"/>
                      </a:xfrm>
                      <a:prstGeom prst="rect">
                        <a:avLst/>
                      </a:prstGeom>
                    </p:spPr>
                  </p:pic>
                </p:oleObj>
              </mc:Fallback>
            </mc:AlternateContent>
          </a:graphicData>
        </a:graphic>
      </p:graphicFrame>
    </p:spTree>
    <p:extLst>
      <p:ext uri="{BB962C8B-B14F-4D97-AF65-F5344CB8AC3E}">
        <p14:creationId xmlns:p14="http://schemas.microsoft.com/office/powerpoint/2010/main" val="310606545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172337" y="-72887"/>
            <a:ext cx="7971124" cy="6858000"/>
          </a:xfrm>
          <a:prstGeom prst="rect">
            <a:avLst/>
          </a:prstGeom>
        </p:spPr>
      </p:pic>
      <p:pic>
        <p:nvPicPr>
          <p:cNvPr id="5" name="图片 4"/>
          <p:cNvPicPr>
            <a:picLocks noChangeAspect="1"/>
          </p:cNvPicPr>
          <p:nvPr/>
        </p:nvPicPr>
        <p:blipFill>
          <a:blip r:embed="rId3"/>
          <a:stretch>
            <a:fillRect/>
          </a:stretch>
        </p:blipFill>
        <p:spPr>
          <a:xfrm>
            <a:off x="3591339" y="515227"/>
            <a:ext cx="4472609" cy="1330369"/>
          </a:xfrm>
          <a:prstGeom prst="rect">
            <a:avLst/>
          </a:prstGeom>
        </p:spPr>
      </p:pic>
    </p:spTree>
    <p:extLst>
      <p:ext uri="{BB962C8B-B14F-4D97-AF65-F5344CB8AC3E}">
        <p14:creationId xmlns:p14="http://schemas.microsoft.com/office/powerpoint/2010/main" val="21168574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393089" y="-53009"/>
            <a:ext cx="7893996" cy="6858000"/>
          </a:xfrm>
          <a:prstGeom prst="rect">
            <a:avLst/>
          </a:prstGeom>
        </p:spPr>
      </p:pic>
    </p:spTree>
    <p:extLst>
      <p:ext uri="{BB962C8B-B14F-4D97-AF65-F5344CB8AC3E}">
        <p14:creationId xmlns:p14="http://schemas.microsoft.com/office/powerpoint/2010/main" val="316994561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2"/>
          <a:srcRect b="24638"/>
          <a:stretch/>
        </p:blipFill>
        <p:spPr>
          <a:xfrm>
            <a:off x="608761" y="1060174"/>
            <a:ext cx="3646025" cy="5168348"/>
          </a:xfrm>
          <a:prstGeom prst="rect">
            <a:avLst/>
          </a:prstGeom>
        </p:spPr>
      </p:pic>
      <p:grpSp>
        <p:nvGrpSpPr>
          <p:cNvPr id="6" name="组合 5"/>
          <p:cNvGrpSpPr/>
          <p:nvPr/>
        </p:nvGrpSpPr>
        <p:grpSpPr>
          <a:xfrm>
            <a:off x="4330618" y="1081503"/>
            <a:ext cx="3572853" cy="5147019"/>
            <a:chOff x="3926427" y="710442"/>
            <a:chExt cx="3572853" cy="5147019"/>
          </a:xfrm>
        </p:grpSpPr>
        <p:pic>
          <p:nvPicPr>
            <p:cNvPr id="4" name="图片 3"/>
            <p:cNvPicPr>
              <a:picLocks noChangeAspect="1"/>
            </p:cNvPicPr>
            <p:nvPr/>
          </p:nvPicPr>
          <p:blipFill>
            <a:blip r:embed="rId3"/>
            <a:stretch>
              <a:fillRect/>
            </a:stretch>
          </p:blipFill>
          <p:spPr>
            <a:xfrm>
              <a:off x="3926427" y="2400094"/>
              <a:ext cx="3572853" cy="3457367"/>
            </a:xfrm>
            <a:prstGeom prst="rect">
              <a:avLst/>
            </a:prstGeom>
          </p:spPr>
        </p:pic>
        <p:pic>
          <p:nvPicPr>
            <p:cNvPr id="5" name="图片 4"/>
            <p:cNvPicPr>
              <a:picLocks noChangeAspect="1"/>
            </p:cNvPicPr>
            <p:nvPr/>
          </p:nvPicPr>
          <p:blipFill rotWithShape="1">
            <a:blip r:embed="rId2"/>
            <a:srcRect t="74686"/>
            <a:stretch/>
          </p:blipFill>
          <p:spPr>
            <a:xfrm>
              <a:off x="3926427" y="710442"/>
              <a:ext cx="3548611" cy="1689652"/>
            </a:xfrm>
            <a:prstGeom prst="rect">
              <a:avLst/>
            </a:prstGeom>
          </p:spPr>
        </p:pic>
      </p:grpSp>
    </p:spTree>
    <p:extLst>
      <p:ext uri="{BB962C8B-B14F-4D97-AF65-F5344CB8AC3E}">
        <p14:creationId xmlns:p14="http://schemas.microsoft.com/office/powerpoint/2010/main" val="386120399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0" y="1794276"/>
            <a:ext cx="9144000" cy="3269447"/>
          </a:xfrm>
          <a:prstGeom prst="rect">
            <a:avLst/>
          </a:prstGeom>
        </p:spPr>
      </p:pic>
      <p:pic>
        <p:nvPicPr>
          <p:cNvPr id="3" name="图片 2"/>
          <p:cNvPicPr>
            <a:picLocks noChangeAspect="1"/>
          </p:cNvPicPr>
          <p:nvPr/>
        </p:nvPicPr>
        <p:blipFill>
          <a:blip r:embed="rId3"/>
          <a:stretch>
            <a:fillRect/>
          </a:stretch>
        </p:blipFill>
        <p:spPr>
          <a:xfrm>
            <a:off x="5367131" y="5214304"/>
            <a:ext cx="3564213" cy="403789"/>
          </a:xfrm>
          <a:prstGeom prst="rect">
            <a:avLst/>
          </a:prstGeom>
        </p:spPr>
      </p:pic>
      <p:pic>
        <p:nvPicPr>
          <p:cNvPr id="4" name="图片 3"/>
          <p:cNvPicPr>
            <a:picLocks noChangeAspect="1"/>
          </p:cNvPicPr>
          <p:nvPr/>
        </p:nvPicPr>
        <p:blipFill>
          <a:blip r:embed="rId4"/>
          <a:stretch>
            <a:fillRect/>
          </a:stretch>
        </p:blipFill>
        <p:spPr>
          <a:xfrm>
            <a:off x="1073426" y="384145"/>
            <a:ext cx="6407426" cy="1184844"/>
          </a:xfrm>
          <a:prstGeom prst="rect">
            <a:avLst/>
          </a:prstGeom>
        </p:spPr>
      </p:pic>
      <p:pic>
        <p:nvPicPr>
          <p:cNvPr id="5" name="图片 4"/>
          <p:cNvPicPr>
            <a:picLocks noChangeAspect="1"/>
          </p:cNvPicPr>
          <p:nvPr/>
        </p:nvPicPr>
        <p:blipFill>
          <a:blip r:embed="rId5"/>
          <a:stretch>
            <a:fillRect/>
          </a:stretch>
        </p:blipFill>
        <p:spPr>
          <a:xfrm>
            <a:off x="205823" y="5696571"/>
            <a:ext cx="6877050" cy="752475"/>
          </a:xfrm>
          <a:prstGeom prst="rect">
            <a:avLst/>
          </a:prstGeom>
        </p:spPr>
      </p:pic>
    </p:spTree>
    <p:extLst>
      <p:ext uri="{BB962C8B-B14F-4D97-AF65-F5344CB8AC3E}">
        <p14:creationId xmlns:p14="http://schemas.microsoft.com/office/powerpoint/2010/main" val="267042151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0" y="889871"/>
            <a:ext cx="9144000" cy="4667442"/>
          </a:xfrm>
          <a:prstGeom prst="rect">
            <a:avLst/>
          </a:prstGeom>
        </p:spPr>
      </p:pic>
      <p:pic>
        <p:nvPicPr>
          <p:cNvPr id="8" name="图片 7"/>
          <p:cNvPicPr>
            <a:picLocks noChangeAspect="1"/>
          </p:cNvPicPr>
          <p:nvPr/>
        </p:nvPicPr>
        <p:blipFill>
          <a:blip r:embed="rId3"/>
          <a:stretch>
            <a:fillRect/>
          </a:stretch>
        </p:blipFill>
        <p:spPr>
          <a:xfrm>
            <a:off x="6102210" y="947530"/>
            <a:ext cx="2975114" cy="1535802"/>
          </a:xfrm>
          <a:prstGeom prst="rect">
            <a:avLst/>
          </a:prstGeom>
        </p:spPr>
      </p:pic>
    </p:spTree>
    <p:extLst>
      <p:ext uri="{BB962C8B-B14F-4D97-AF65-F5344CB8AC3E}">
        <p14:creationId xmlns:p14="http://schemas.microsoft.com/office/powerpoint/2010/main" val="2395921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755912" y="2785553"/>
            <a:ext cx="4322279" cy="1360099"/>
          </a:xfrm>
          <a:prstGeom prst="rect">
            <a:avLst/>
          </a:prstGeom>
        </p:spPr>
      </p:pic>
      <p:pic>
        <p:nvPicPr>
          <p:cNvPr id="3" name="图片 2"/>
          <p:cNvPicPr>
            <a:picLocks noChangeAspect="1"/>
          </p:cNvPicPr>
          <p:nvPr/>
        </p:nvPicPr>
        <p:blipFill>
          <a:blip r:embed="rId3"/>
          <a:stretch>
            <a:fillRect/>
          </a:stretch>
        </p:blipFill>
        <p:spPr>
          <a:xfrm>
            <a:off x="86139" y="4481694"/>
            <a:ext cx="9144000" cy="558297"/>
          </a:xfrm>
          <a:prstGeom prst="rect">
            <a:avLst/>
          </a:prstGeom>
        </p:spPr>
      </p:pic>
    </p:spTree>
    <p:extLst>
      <p:ext uri="{BB962C8B-B14F-4D97-AF65-F5344CB8AC3E}">
        <p14:creationId xmlns:p14="http://schemas.microsoft.com/office/powerpoint/2010/main" val="18624594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大纲</a:t>
            </a:r>
          </a:p>
        </p:txBody>
      </p:sp>
      <p:sp>
        <p:nvSpPr>
          <p:cNvPr id="6" name="内容占位符 2"/>
          <p:cNvSpPr>
            <a:spLocks noGrp="1"/>
          </p:cNvSpPr>
          <p:nvPr>
            <p:ph idx="1"/>
          </p:nvPr>
        </p:nvSpPr>
        <p:spPr>
          <a:xfrm>
            <a:off x="314139" y="997883"/>
            <a:ext cx="8616950" cy="5174317"/>
          </a:xfrm>
        </p:spPr>
        <p:txBody>
          <a:bodyPr>
            <a:normAutofit fontScale="92500" lnSpcReduction="10000"/>
          </a:bodyPr>
          <a:lstStyle/>
          <a:p>
            <a:pPr marL="0" indent="0">
              <a:buNone/>
            </a:pPr>
            <a:endParaRPr lang="en-US" altLang="zh-CN" sz="2800" dirty="0">
              <a:latin typeface="+mn-ea"/>
              <a:ea typeface="+mn-ea"/>
            </a:endParaRPr>
          </a:p>
          <a:p>
            <a:r>
              <a:rPr lang="zh-CN" altLang="en-US" sz="2800" dirty="0">
                <a:latin typeface="+mn-ea"/>
                <a:ea typeface="+mn-ea"/>
              </a:rPr>
              <a:t> </a:t>
            </a:r>
            <a:r>
              <a:rPr altLang="en-US" sz="2800" dirty="0">
                <a:solidFill>
                  <a:schemeClr val="bg1">
                    <a:lumMod val="75000"/>
                  </a:schemeClr>
                </a:solidFill>
                <a:latin typeface="+mn-ea"/>
                <a:ea typeface="+mn-ea"/>
              </a:rPr>
              <a:t>聚类任务</a:t>
            </a:r>
            <a:endParaRPr lang="en-US" altLang="en-US" sz="2800" dirty="0">
              <a:solidFill>
                <a:schemeClr val="bg1">
                  <a:lumMod val="75000"/>
                </a:schemeClr>
              </a:solidFill>
              <a:latin typeface="+mn-ea"/>
              <a:ea typeface="+mn-ea"/>
            </a:endParaRPr>
          </a:p>
          <a:p>
            <a:endParaRPr lang="en-US" altLang="zh-CN" dirty="0"/>
          </a:p>
          <a:p>
            <a:r>
              <a:rPr lang="zh-CN" altLang="en-US" sz="2800" dirty="0">
                <a:latin typeface="+mn-ea"/>
                <a:ea typeface="+mn-ea"/>
              </a:rPr>
              <a:t> </a:t>
            </a:r>
            <a:r>
              <a:rPr altLang="en-US" sz="2800" dirty="0">
                <a:latin typeface="+mn-ea"/>
                <a:ea typeface="+mn-ea"/>
              </a:rPr>
              <a:t>性能度量</a:t>
            </a:r>
            <a:endParaRPr lang="en-US" altLang="en-US" sz="2800" dirty="0">
              <a:latin typeface="+mn-ea"/>
              <a:ea typeface="+mn-ea"/>
            </a:endParaRPr>
          </a:p>
          <a:p>
            <a:endParaRPr lang="en-US" altLang="zh-CN" dirty="0">
              <a:solidFill>
                <a:schemeClr val="bg2">
                  <a:lumMod val="85000"/>
                </a:schemeClr>
              </a:solidFill>
            </a:endParaRPr>
          </a:p>
          <a:p>
            <a:r>
              <a:rPr lang="zh-CN" altLang="en-US" sz="2800" dirty="0">
                <a:solidFill>
                  <a:schemeClr val="bg2">
                    <a:lumMod val="85000"/>
                  </a:schemeClr>
                </a:solidFill>
                <a:latin typeface="+mn-ea"/>
                <a:ea typeface="+mn-ea"/>
              </a:rPr>
              <a:t> </a:t>
            </a:r>
            <a:r>
              <a:rPr altLang="en-US" sz="2800" dirty="0">
                <a:solidFill>
                  <a:schemeClr val="bg2">
                    <a:lumMod val="85000"/>
                  </a:schemeClr>
                </a:solidFill>
                <a:latin typeface="+mn-ea"/>
                <a:ea typeface="+mn-ea"/>
              </a:rPr>
              <a:t>距离计算</a:t>
            </a:r>
            <a:endParaRPr lang="en-US" altLang="en-US" sz="2800" dirty="0">
              <a:solidFill>
                <a:schemeClr val="bg2">
                  <a:lumMod val="85000"/>
                </a:schemeClr>
              </a:solidFill>
              <a:latin typeface="+mn-ea"/>
              <a:ea typeface="+mn-ea"/>
            </a:endParaRPr>
          </a:p>
          <a:p>
            <a:endParaRPr lang="en-US" altLang="zh-CN" dirty="0">
              <a:solidFill>
                <a:schemeClr val="bg2">
                  <a:lumMod val="85000"/>
                </a:schemeClr>
              </a:solidFill>
            </a:endParaRPr>
          </a:p>
          <a:p>
            <a:r>
              <a:rPr lang="zh-CN" altLang="en-US" sz="2800" dirty="0">
                <a:solidFill>
                  <a:schemeClr val="bg2">
                    <a:lumMod val="85000"/>
                  </a:schemeClr>
                </a:solidFill>
                <a:latin typeface="+mn-ea"/>
                <a:ea typeface="+mn-ea"/>
              </a:rPr>
              <a:t> </a:t>
            </a:r>
            <a:r>
              <a:rPr altLang="en-US" sz="2800" dirty="0">
                <a:solidFill>
                  <a:schemeClr val="bg2">
                    <a:lumMod val="85000"/>
                  </a:schemeClr>
                </a:solidFill>
                <a:latin typeface="+mn-ea"/>
                <a:ea typeface="+mn-ea"/>
              </a:rPr>
              <a:t>原型聚类</a:t>
            </a:r>
            <a:endParaRPr lang="en-US" altLang="en-US" sz="2800" dirty="0">
              <a:solidFill>
                <a:schemeClr val="bg2">
                  <a:lumMod val="85000"/>
                </a:schemeClr>
              </a:solidFill>
              <a:latin typeface="+mn-ea"/>
              <a:ea typeface="+mn-ea"/>
            </a:endParaRPr>
          </a:p>
          <a:p>
            <a:endParaRPr lang="en-US" altLang="en-US" sz="2800" dirty="0">
              <a:solidFill>
                <a:schemeClr val="bg2">
                  <a:lumMod val="85000"/>
                </a:schemeClr>
              </a:solidFill>
              <a:latin typeface="+mn-ea"/>
              <a:ea typeface="+mn-ea"/>
            </a:endParaRPr>
          </a:p>
          <a:p>
            <a:r>
              <a:rPr altLang="en-US" sz="2800" dirty="0">
                <a:solidFill>
                  <a:schemeClr val="bg2">
                    <a:lumMod val="85000"/>
                  </a:schemeClr>
                </a:solidFill>
                <a:latin typeface="+mn-ea"/>
                <a:ea typeface="+mn-ea"/>
              </a:rPr>
              <a:t> 密度聚类</a:t>
            </a:r>
            <a:endParaRPr lang="en-US" altLang="en-US" sz="2800" dirty="0">
              <a:solidFill>
                <a:schemeClr val="bg2">
                  <a:lumMod val="85000"/>
                </a:schemeClr>
              </a:solidFill>
              <a:latin typeface="+mn-ea"/>
              <a:ea typeface="+mn-ea"/>
            </a:endParaRPr>
          </a:p>
          <a:p>
            <a:endParaRPr lang="en-US" altLang="en-US" sz="2800" dirty="0">
              <a:solidFill>
                <a:schemeClr val="bg2">
                  <a:lumMod val="85000"/>
                </a:schemeClr>
              </a:solidFill>
              <a:latin typeface="+mn-ea"/>
              <a:ea typeface="+mn-ea"/>
            </a:endParaRPr>
          </a:p>
          <a:p>
            <a:r>
              <a:rPr lang="en-US" altLang="zh-CN" sz="2800" dirty="0">
                <a:solidFill>
                  <a:schemeClr val="bg2">
                    <a:lumMod val="85000"/>
                  </a:schemeClr>
                </a:solidFill>
                <a:latin typeface="+mn-ea"/>
                <a:ea typeface="+mn-ea"/>
              </a:rPr>
              <a:t> </a:t>
            </a:r>
            <a:r>
              <a:rPr sz="2800" dirty="0">
                <a:solidFill>
                  <a:schemeClr val="bg2">
                    <a:lumMod val="85000"/>
                  </a:schemeClr>
                </a:solidFill>
                <a:latin typeface="+mn-ea"/>
                <a:ea typeface="+mn-ea"/>
              </a:rPr>
              <a:t>层次聚类</a:t>
            </a:r>
            <a:endParaRPr lang="zh-CN" altLang="en-US" sz="2800" dirty="0">
              <a:solidFill>
                <a:schemeClr val="bg2">
                  <a:lumMod val="85000"/>
                </a:schemeClr>
              </a:solidFill>
              <a:latin typeface="+mn-ea"/>
              <a:ea typeface="+mn-ea"/>
            </a:endParaRPr>
          </a:p>
          <a:p>
            <a:pPr marL="1697400" lvl="4" indent="0">
              <a:buNone/>
            </a:pPr>
            <a:endParaRPr lang="en-US" altLang="zh-CN" dirty="0"/>
          </a:p>
        </p:txBody>
      </p:sp>
    </p:spTree>
    <p:extLst>
      <p:ext uri="{BB962C8B-B14F-4D97-AF65-F5344CB8AC3E}">
        <p14:creationId xmlns:p14="http://schemas.microsoft.com/office/powerpoint/2010/main" val="60734078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stretch>
            <a:fillRect/>
          </a:stretch>
        </p:blipFill>
        <p:spPr>
          <a:xfrm>
            <a:off x="46383" y="1037688"/>
            <a:ext cx="9144000" cy="4741767"/>
          </a:xfrm>
          <a:prstGeom prst="rect">
            <a:avLst/>
          </a:prstGeom>
        </p:spPr>
      </p:pic>
      <p:pic>
        <p:nvPicPr>
          <p:cNvPr id="4" name="图片 3"/>
          <p:cNvPicPr>
            <a:picLocks noChangeAspect="1"/>
          </p:cNvPicPr>
          <p:nvPr/>
        </p:nvPicPr>
        <p:blipFill>
          <a:blip r:embed="rId3"/>
          <a:stretch>
            <a:fillRect/>
          </a:stretch>
        </p:blipFill>
        <p:spPr>
          <a:xfrm>
            <a:off x="4060601" y="1139687"/>
            <a:ext cx="5083399" cy="1128134"/>
          </a:xfrm>
          <a:prstGeom prst="rect">
            <a:avLst/>
          </a:prstGeom>
        </p:spPr>
      </p:pic>
    </p:spTree>
    <p:extLst>
      <p:ext uri="{BB962C8B-B14F-4D97-AF65-F5344CB8AC3E}">
        <p14:creationId xmlns:p14="http://schemas.microsoft.com/office/powerpoint/2010/main" val="377257163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2093843" y="1530201"/>
            <a:ext cx="4084568" cy="2161978"/>
          </a:xfrm>
          <a:prstGeom prst="rect">
            <a:avLst/>
          </a:prstGeom>
        </p:spPr>
      </p:pic>
      <p:pic>
        <p:nvPicPr>
          <p:cNvPr id="5" name="图片 4"/>
          <p:cNvPicPr>
            <a:picLocks noChangeAspect="1"/>
          </p:cNvPicPr>
          <p:nvPr/>
        </p:nvPicPr>
        <p:blipFill>
          <a:blip r:embed="rId3"/>
          <a:stretch>
            <a:fillRect/>
          </a:stretch>
        </p:blipFill>
        <p:spPr>
          <a:xfrm>
            <a:off x="-28369" y="4395942"/>
            <a:ext cx="9144000" cy="1087612"/>
          </a:xfrm>
          <a:prstGeom prst="rect">
            <a:avLst/>
          </a:prstGeom>
        </p:spPr>
      </p:pic>
    </p:spTree>
    <p:extLst>
      <p:ext uri="{BB962C8B-B14F-4D97-AF65-F5344CB8AC3E}">
        <p14:creationId xmlns:p14="http://schemas.microsoft.com/office/powerpoint/2010/main" val="285574964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t>高斯混合聚类</a:t>
            </a:r>
          </a:p>
        </p:txBody>
      </p:sp>
      <p:sp>
        <p:nvSpPr>
          <p:cNvPr id="5" name="内容占位符 4"/>
          <p:cNvSpPr>
            <a:spLocks noGrp="1"/>
          </p:cNvSpPr>
          <p:nvPr>
            <p:ph idx="1"/>
          </p:nvPr>
        </p:nvSpPr>
        <p:spPr>
          <a:xfrm>
            <a:off x="260350" y="1266824"/>
            <a:ext cx="8616950" cy="575423"/>
          </a:xfrm>
        </p:spPr>
        <p:txBody>
          <a:bodyPr>
            <a:normAutofit fontScale="70000" lnSpcReduction="20000"/>
          </a:bodyPr>
          <a:lstStyle/>
          <a:p>
            <a:r>
              <a:rPr lang="en-US" altLang="zh-CN" dirty="0"/>
              <a:t>K=3</a:t>
            </a:r>
          </a:p>
          <a:p>
            <a:r>
              <a:rPr lang="zh-CN" altLang="en-US" dirty="0"/>
              <a:t>均值向量</a:t>
            </a:r>
            <a:r>
              <a:rPr lang="en-US" altLang="zh-CN" dirty="0">
                <a:solidFill>
                  <a:srgbClr val="FF0000"/>
                </a:solidFill>
              </a:rPr>
              <a:t>+</a:t>
            </a:r>
            <a:endParaRPr lang="zh-CN" altLang="en-US" dirty="0">
              <a:solidFill>
                <a:srgbClr val="FF0000"/>
              </a:solidFill>
            </a:endParaRPr>
          </a:p>
        </p:txBody>
      </p:sp>
      <p:pic>
        <p:nvPicPr>
          <p:cNvPr id="75778" name="Picture 2" descr="G:\Users\lamda\Desktop\figures\GMM_fig.png"/>
          <p:cNvPicPr>
            <a:picLocks noChangeAspect="1" noChangeArrowheads="1"/>
          </p:cNvPicPr>
          <p:nvPr/>
        </p:nvPicPr>
        <p:blipFill>
          <a:blip r:embed="rId2"/>
          <a:srcRect/>
          <a:stretch>
            <a:fillRect/>
          </a:stretch>
        </p:blipFill>
        <p:spPr bwMode="auto">
          <a:xfrm>
            <a:off x="2006600" y="1165240"/>
            <a:ext cx="5930900" cy="5070459"/>
          </a:xfrm>
          <a:prstGeom prst="rect">
            <a:avLst/>
          </a:prstGeom>
          <a:noFill/>
        </p:spPr>
      </p:pic>
    </p:spTree>
    <p:extLst>
      <p:ext uri="{BB962C8B-B14F-4D97-AF65-F5344CB8AC3E}">
        <p14:creationId xmlns:p14="http://schemas.microsoft.com/office/powerpoint/2010/main" val="349001795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192156" y="66891"/>
            <a:ext cx="8447433" cy="6665213"/>
          </a:xfrm>
          <a:prstGeom prst="rect">
            <a:avLst/>
          </a:prstGeom>
        </p:spPr>
      </p:pic>
      <p:sp>
        <p:nvSpPr>
          <p:cNvPr id="5" name="矩形 4"/>
          <p:cNvSpPr/>
          <p:nvPr/>
        </p:nvSpPr>
        <p:spPr>
          <a:xfrm>
            <a:off x="92766" y="682486"/>
            <a:ext cx="5009321" cy="655983"/>
          </a:xfrm>
          <a:prstGeom prst="rect">
            <a:avLst/>
          </a:prstGeom>
          <a:noFill/>
          <a:ln w="254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192156" y="3531704"/>
            <a:ext cx="6798366" cy="377687"/>
          </a:xfrm>
          <a:prstGeom prst="rect">
            <a:avLst/>
          </a:prstGeom>
          <a:noFill/>
          <a:ln w="254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92155" y="5131904"/>
            <a:ext cx="8269357" cy="377687"/>
          </a:xfrm>
          <a:prstGeom prst="rect">
            <a:avLst/>
          </a:prstGeom>
          <a:noFill/>
          <a:ln w="254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66735247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大纲</a:t>
            </a:r>
          </a:p>
        </p:txBody>
      </p:sp>
      <p:sp>
        <p:nvSpPr>
          <p:cNvPr id="6" name="内容占位符 2"/>
          <p:cNvSpPr>
            <a:spLocks noGrp="1"/>
          </p:cNvSpPr>
          <p:nvPr>
            <p:ph idx="1"/>
          </p:nvPr>
        </p:nvSpPr>
        <p:spPr>
          <a:xfrm>
            <a:off x="314139" y="997883"/>
            <a:ext cx="8616950" cy="5174317"/>
          </a:xfrm>
        </p:spPr>
        <p:txBody>
          <a:bodyPr>
            <a:normAutofit fontScale="92500" lnSpcReduction="10000"/>
          </a:bodyPr>
          <a:lstStyle/>
          <a:p>
            <a:pPr marL="0" indent="0">
              <a:buNone/>
            </a:pPr>
            <a:endParaRPr lang="en-US" altLang="zh-CN" sz="2800" dirty="0">
              <a:latin typeface="+mn-ea"/>
              <a:ea typeface="+mn-ea"/>
            </a:endParaRPr>
          </a:p>
          <a:p>
            <a:r>
              <a:rPr lang="zh-CN" altLang="en-US" sz="2800" dirty="0">
                <a:latin typeface="+mn-ea"/>
                <a:ea typeface="+mn-ea"/>
              </a:rPr>
              <a:t> </a:t>
            </a:r>
            <a:r>
              <a:rPr altLang="en-US" sz="2800" dirty="0">
                <a:solidFill>
                  <a:schemeClr val="bg1">
                    <a:lumMod val="75000"/>
                  </a:schemeClr>
                </a:solidFill>
                <a:latin typeface="+mn-ea"/>
                <a:ea typeface="+mn-ea"/>
              </a:rPr>
              <a:t>聚类任务</a:t>
            </a:r>
            <a:endParaRPr lang="en-US" altLang="en-US" sz="2800" dirty="0">
              <a:solidFill>
                <a:schemeClr val="bg1">
                  <a:lumMod val="75000"/>
                </a:schemeClr>
              </a:solidFill>
              <a:latin typeface="+mn-ea"/>
              <a:ea typeface="+mn-ea"/>
            </a:endParaRPr>
          </a:p>
          <a:p>
            <a:endParaRPr lang="en-US" altLang="zh-CN" dirty="0">
              <a:solidFill>
                <a:schemeClr val="bg1">
                  <a:lumMod val="75000"/>
                </a:schemeClr>
              </a:solidFill>
            </a:endParaRPr>
          </a:p>
          <a:p>
            <a:r>
              <a:rPr lang="zh-CN" altLang="en-US" sz="2800" dirty="0">
                <a:solidFill>
                  <a:schemeClr val="bg1">
                    <a:lumMod val="75000"/>
                  </a:schemeClr>
                </a:solidFill>
                <a:latin typeface="+mn-ea"/>
                <a:ea typeface="+mn-ea"/>
              </a:rPr>
              <a:t> </a:t>
            </a:r>
            <a:r>
              <a:rPr altLang="en-US" sz="2800" dirty="0">
                <a:solidFill>
                  <a:schemeClr val="bg1">
                    <a:lumMod val="75000"/>
                  </a:schemeClr>
                </a:solidFill>
                <a:latin typeface="+mn-ea"/>
                <a:ea typeface="+mn-ea"/>
              </a:rPr>
              <a:t>性能度量</a:t>
            </a:r>
            <a:endParaRPr lang="en-US" altLang="en-US" sz="2800" dirty="0">
              <a:solidFill>
                <a:schemeClr val="bg1">
                  <a:lumMod val="75000"/>
                </a:schemeClr>
              </a:solidFill>
              <a:latin typeface="+mn-ea"/>
              <a:ea typeface="+mn-ea"/>
            </a:endParaRPr>
          </a:p>
          <a:p>
            <a:endParaRPr lang="en-US" altLang="zh-CN" dirty="0">
              <a:solidFill>
                <a:schemeClr val="bg1">
                  <a:lumMod val="75000"/>
                </a:schemeClr>
              </a:solidFill>
            </a:endParaRPr>
          </a:p>
          <a:p>
            <a:r>
              <a:rPr lang="zh-CN" altLang="en-US" sz="2800" dirty="0">
                <a:solidFill>
                  <a:schemeClr val="bg1">
                    <a:lumMod val="75000"/>
                  </a:schemeClr>
                </a:solidFill>
                <a:latin typeface="+mn-ea"/>
                <a:ea typeface="+mn-ea"/>
              </a:rPr>
              <a:t> </a:t>
            </a:r>
            <a:r>
              <a:rPr altLang="en-US" sz="2800" dirty="0">
                <a:solidFill>
                  <a:schemeClr val="bg1">
                    <a:lumMod val="75000"/>
                  </a:schemeClr>
                </a:solidFill>
                <a:latin typeface="+mn-ea"/>
                <a:ea typeface="+mn-ea"/>
              </a:rPr>
              <a:t>距离计算</a:t>
            </a:r>
            <a:endParaRPr lang="en-US" altLang="en-US" sz="2800" dirty="0">
              <a:solidFill>
                <a:schemeClr val="bg1">
                  <a:lumMod val="75000"/>
                </a:schemeClr>
              </a:solidFill>
              <a:latin typeface="+mn-ea"/>
              <a:ea typeface="+mn-ea"/>
            </a:endParaRPr>
          </a:p>
          <a:p>
            <a:endParaRPr lang="en-US" altLang="zh-CN" dirty="0">
              <a:solidFill>
                <a:schemeClr val="bg1">
                  <a:lumMod val="75000"/>
                </a:schemeClr>
              </a:solidFill>
            </a:endParaRPr>
          </a:p>
          <a:p>
            <a:r>
              <a:rPr lang="zh-CN" altLang="en-US" sz="2800" dirty="0">
                <a:solidFill>
                  <a:schemeClr val="bg1">
                    <a:lumMod val="75000"/>
                  </a:schemeClr>
                </a:solidFill>
                <a:latin typeface="+mn-ea"/>
                <a:ea typeface="+mn-ea"/>
              </a:rPr>
              <a:t> </a:t>
            </a:r>
            <a:r>
              <a:rPr altLang="en-US" sz="2800" dirty="0">
                <a:solidFill>
                  <a:schemeClr val="bg1">
                    <a:lumMod val="75000"/>
                  </a:schemeClr>
                </a:solidFill>
                <a:latin typeface="+mn-ea"/>
                <a:ea typeface="+mn-ea"/>
              </a:rPr>
              <a:t>原型聚类</a:t>
            </a:r>
            <a:endParaRPr lang="en-US" altLang="en-US" sz="2800" dirty="0">
              <a:solidFill>
                <a:schemeClr val="bg1">
                  <a:lumMod val="75000"/>
                </a:schemeClr>
              </a:solidFill>
              <a:latin typeface="+mn-ea"/>
              <a:ea typeface="+mn-ea"/>
            </a:endParaRPr>
          </a:p>
          <a:p>
            <a:endParaRPr lang="en-US" altLang="en-US" sz="2800" dirty="0">
              <a:solidFill>
                <a:schemeClr val="bg1">
                  <a:lumMod val="75000"/>
                </a:schemeClr>
              </a:solidFill>
              <a:latin typeface="+mn-ea"/>
              <a:ea typeface="+mn-ea"/>
            </a:endParaRPr>
          </a:p>
          <a:p>
            <a:r>
              <a:rPr altLang="en-US" sz="2800" dirty="0">
                <a:solidFill>
                  <a:schemeClr val="bg1">
                    <a:lumMod val="75000"/>
                  </a:schemeClr>
                </a:solidFill>
                <a:latin typeface="+mn-ea"/>
                <a:ea typeface="+mn-ea"/>
              </a:rPr>
              <a:t> </a:t>
            </a:r>
            <a:r>
              <a:rPr altLang="en-US" sz="2800" dirty="0">
                <a:latin typeface="+mn-ea"/>
                <a:ea typeface="+mn-ea"/>
              </a:rPr>
              <a:t>密度聚类</a:t>
            </a:r>
            <a:endParaRPr lang="en-US" altLang="en-US" sz="2800" dirty="0">
              <a:latin typeface="+mn-ea"/>
              <a:ea typeface="+mn-ea"/>
            </a:endParaRPr>
          </a:p>
          <a:p>
            <a:endParaRPr lang="en-US" altLang="en-US" sz="2800" dirty="0">
              <a:solidFill>
                <a:schemeClr val="bg1">
                  <a:lumMod val="75000"/>
                </a:schemeClr>
              </a:solidFill>
              <a:latin typeface="+mn-ea"/>
              <a:ea typeface="+mn-ea"/>
            </a:endParaRPr>
          </a:p>
          <a:p>
            <a:r>
              <a:rPr lang="en-US" altLang="zh-CN" sz="2800" dirty="0">
                <a:solidFill>
                  <a:schemeClr val="bg1">
                    <a:lumMod val="75000"/>
                  </a:schemeClr>
                </a:solidFill>
                <a:latin typeface="+mn-ea"/>
                <a:ea typeface="+mn-ea"/>
              </a:rPr>
              <a:t> </a:t>
            </a:r>
            <a:r>
              <a:rPr sz="2800" dirty="0">
                <a:solidFill>
                  <a:schemeClr val="bg1">
                    <a:lumMod val="75000"/>
                  </a:schemeClr>
                </a:solidFill>
                <a:latin typeface="+mn-ea"/>
                <a:ea typeface="+mn-ea"/>
              </a:rPr>
              <a:t>层次聚类</a:t>
            </a:r>
            <a:endParaRPr lang="zh-CN" altLang="en-US" sz="2800" dirty="0">
              <a:solidFill>
                <a:schemeClr val="bg1">
                  <a:lumMod val="75000"/>
                </a:schemeClr>
              </a:solidFill>
              <a:latin typeface="+mn-ea"/>
              <a:ea typeface="+mn-ea"/>
            </a:endParaRPr>
          </a:p>
          <a:p>
            <a:pPr marL="1697400" lvl="4" indent="0">
              <a:buNone/>
            </a:pPr>
            <a:endParaRPr lang="en-US" altLang="zh-CN" dirty="0"/>
          </a:p>
        </p:txBody>
      </p:sp>
    </p:spTree>
    <p:extLst>
      <p:ext uri="{BB962C8B-B14F-4D97-AF65-F5344CB8AC3E}">
        <p14:creationId xmlns:p14="http://schemas.microsoft.com/office/powerpoint/2010/main" val="60734078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图片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35355" y="1289758"/>
            <a:ext cx="8313299" cy="37460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25"/>
          <p:cNvSpPr>
            <a:spLocks noChangeArrowheads="1"/>
          </p:cNvSpPr>
          <p:nvPr/>
        </p:nvSpPr>
        <p:spPr bwMode="auto">
          <a:xfrm>
            <a:off x="279487" y="0"/>
            <a:ext cx="6142434" cy="785553"/>
          </a:xfrm>
          <a:prstGeom prst="rect">
            <a:avLst/>
          </a:prstGeom>
        </p:spPr>
        <p:txBody>
          <a:bodyPr vert="horz" lIns="91440" tIns="45720" rIns="91440" bIns="45720" rtlCol="0" anchor="ctr">
            <a:normAutofit/>
          </a:bodyPr>
          <a:lstStyle/>
          <a:p>
            <a:pPr>
              <a:lnSpc>
                <a:spcPct val="90000"/>
              </a:lnSpc>
              <a:spcBef>
                <a:spcPct val="0"/>
              </a:spcBef>
            </a:pPr>
            <a:r>
              <a:rPr lang="zh-CN" altLang="en-US" sz="3600" b="1" dirty="0">
                <a:solidFill>
                  <a:schemeClr val="accent1"/>
                </a:solidFill>
                <a:effectLst>
                  <a:outerShdw blurRad="38100" dist="38100" dir="2700000" algn="tl">
                    <a:srgbClr val="000000">
                      <a:alpha val="43137"/>
                    </a:srgbClr>
                  </a:outerShdw>
                </a:effectLst>
                <a:latin typeface="Verdana" panose="020B0604030504040204" pitchFamily="34" charset="0"/>
                <a:ea typeface="幼圆" panose="02010509060101010101" pitchFamily="49" charset="-122"/>
                <a:cs typeface="+mj-cs"/>
                <a:sym typeface="微软雅黑" panose="020B0503020204020204" pitchFamily="34" charset="-122"/>
              </a:rPr>
              <a:t>复杂的数据分布</a:t>
            </a:r>
          </a:p>
        </p:txBody>
      </p:sp>
    </p:spTree>
    <p:extLst>
      <p:ext uri="{BB962C8B-B14F-4D97-AF65-F5344CB8AC3E}">
        <p14:creationId xmlns:p14="http://schemas.microsoft.com/office/powerpoint/2010/main" val="231895521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t>密度聚类</a:t>
            </a:r>
          </a:p>
        </p:txBody>
      </p:sp>
      <p:sp>
        <p:nvSpPr>
          <p:cNvPr id="5" name="内容占位符 4"/>
          <p:cNvSpPr>
            <a:spLocks noGrp="1"/>
          </p:cNvSpPr>
          <p:nvPr>
            <p:ph idx="1"/>
          </p:nvPr>
        </p:nvSpPr>
        <p:spPr>
          <a:xfrm>
            <a:off x="260350" y="1266823"/>
            <a:ext cx="8883650" cy="5061787"/>
          </a:xfrm>
        </p:spPr>
        <p:txBody>
          <a:bodyPr>
            <a:normAutofit/>
          </a:bodyPr>
          <a:lstStyle/>
          <a:p>
            <a:r>
              <a:rPr lang="zh-CN" altLang="en-US" dirty="0"/>
              <a:t>密度聚类的定义</a:t>
            </a:r>
            <a:endParaRPr lang="en-US" altLang="zh-CN" dirty="0"/>
          </a:p>
          <a:p>
            <a:pPr marL="0" indent="0">
              <a:buNone/>
            </a:pPr>
            <a:r>
              <a:rPr lang="en-US" altLang="zh-CN" dirty="0"/>
              <a:t>    </a:t>
            </a:r>
            <a:r>
              <a:rPr lang="zh-CN" altLang="en-US" dirty="0"/>
              <a:t>密度聚类也称为“基于密度的聚类” </a:t>
            </a:r>
            <a:r>
              <a:rPr lang="en-US" altLang="zh-CN" dirty="0"/>
              <a:t>(density-based clustering)</a:t>
            </a:r>
            <a:r>
              <a:rPr lang="zh-CN" altLang="en-US" dirty="0"/>
              <a:t>。</a:t>
            </a:r>
            <a:endParaRPr lang="en-US" altLang="zh-CN" dirty="0"/>
          </a:p>
          <a:p>
            <a:pPr marL="0" indent="0">
              <a:buNone/>
            </a:pPr>
            <a:r>
              <a:rPr lang="zh-CN" altLang="en-US" dirty="0"/>
              <a:t>    此类算法假设聚类结构能通过样本分布的紧密程度来确定。</a:t>
            </a:r>
            <a:endParaRPr lang="en-US" altLang="zh-CN" dirty="0"/>
          </a:p>
          <a:p>
            <a:pPr marL="0" indent="0">
              <a:buNone/>
            </a:pPr>
            <a:r>
              <a:rPr lang="en-US" altLang="zh-CN" dirty="0"/>
              <a:t>    </a:t>
            </a:r>
            <a:r>
              <a:rPr lang="zh-CN" altLang="en-US" dirty="0"/>
              <a:t>通常情况下，密度聚类算法从样本密度的角度来考察样本之间的可连接性，并基于可连接样本不断扩展聚类簇来获得最终的聚类结果。</a:t>
            </a:r>
            <a:endParaRPr lang="en-US" altLang="zh-CN" dirty="0"/>
          </a:p>
          <a:p>
            <a:pPr marL="0" indent="0">
              <a:buNone/>
            </a:pPr>
            <a:r>
              <a:rPr lang="en-US" altLang="zh-CN" dirty="0"/>
              <a:t>    </a:t>
            </a:r>
            <a:r>
              <a:rPr lang="zh-CN" altLang="en-US" dirty="0"/>
              <a:t>接下来介绍</a:t>
            </a:r>
            <a:r>
              <a:rPr lang="en-US" altLang="zh-CN" dirty="0"/>
              <a:t>DBSCAN</a:t>
            </a:r>
            <a:r>
              <a:rPr lang="zh-CN" altLang="en-US" dirty="0"/>
              <a:t>这一密度聚类算法。</a:t>
            </a:r>
            <a:endParaRPr lang="en-US" altLang="zh-CN" dirty="0"/>
          </a:p>
        </p:txBody>
      </p:sp>
    </p:spTree>
    <p:extLst>
      <p:ext uri="{BB962C8B-B14F-4D97-AF65-F5344CB8AC3E}">
        <p14:creationId xmlns:p14="http://schemas.microsoft.com/office/powerpoint/2010/main" val="349001795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25" name="矩形 25"/>
          <p:cNvSpPr>
            <a:spLocks noChangeArrowheads="1"/>
          </p:cNvSpPr>
          <p:nvPr/>
        </p:nvSpPr>
        <p:spPr bwMode="auto">
          <a:xfrm>
            <a:off x="363297" y="0"/>
            <a:ext cx="3612356" cy="893227"/>
          </a:xfrm>
          <a:prstGeom prst="rect">
            <a:avLst/>
          </a:prstGeom>
        </p:spPr>
        <p:txBody>
          <a:bodyPr vert="horz" lIns="91440" tIns="45720" rIns="91440" bIns="45720" rtlCol="0" anchor="ctr">
            <a:normAutofit/>
          </a:bodyPr>
          <a:lstStyle/>
          <a:p>
            <a:pPr>
              <a:lnSpc>
                <a:spcPct val="90000"/>
              </a:lnSpc>
              <a:spcBef>
                <a:spcPct val="0"/>
              </a:spcBef>
            </a:pPr>
            <a:r>
              <a:rPr lang="en-US" altLang="zh-CN" sz="3600" b="1" dirty="0">
                <a:solidFill>
                  <a:schemeClr val="accent1"/>
                </a:solidFill>
                <a:effectLst>
                  <a:outerShdw blurRad="38100" dist="38100" dir="2700000" algn="tl">
                    <a:srgbClr val="000000">
                      <a:alpha val="43137"/>
                    </a:srgbClr>
                  </a:outerShdw>
                </a:effectLst>
                <a:latin typeface="Verdana" panose="020B0604030504040204" pitchFamily="34" charset="0"/>
                <a:ea typeface="幼圆" panose="02010509060101010101" pitchFamily="49" charset="-122"/>
                <a:cs typeface="+mj-cs"/>
                <a:sym typeface="微软雅黑" panose="020B0503020204020204" pitchFamily="34" charset="-122"/>
              </a:rPr>
              <a:t>DBSCAN</a:t>
            </a:r>
            <a:r>
              <a:rPr lang="zh-CN" altLang="en-US" sz="3600" b="1" dirty="0">
                <a:solidFill>
                  <a:schemeClr val="accent1"/>
                </a:solidFill>
                <a:effectLst>
                  <a:outerShdw blurRad="38100" dist="38100" dir="2700000" algn="tl">
                    <a:srgbClr val="000000">
                      <a:alpha val="43137"/>
                    </a:srgbClr>
                  </a:outerShdw>
                </a:effectLst>
                <a:latin typeface="Verdana" panose="020B0604030504040204" pitchFamily="34" charset="0"/>
                <a:ea typeface="幼圆" panose="02010509060101010101" pitchFamily="49" charset="-122"/>
                <a:cs typeface="+mj-cs"/>
                <a:sym typeface="微软雅黑" panose="020B0503020204020204" pitchFamily="34" charset="-122"/>
              </a:rPr>
              <a:t>算法</a:t>
            </a:r>
          </a:p>
        </p:txBody>
      </p:sp>
      <p:sp>
        <p:nvSpPr>
          <p:cNvPr id="29" name="Shape 461"/>
          <p:cNvSpPr/>
          <p:nvPr/>
        </p:nvSpPr>
        <p:spPr>
          <a:xfrm>
            <a:off x="1759744" y="2457451"/>
            <a:ext cx="0" cy="2889647"/>
          </a:xfrm>
          <a:prstGeom prst="line">
            <a:avLst/>
          </a:prstGeom>
          <a:ln w="6350">
            <a:solidFill>
              <a:schemeClr val="bg1">
                <a:lumMod val="65000"/>
              </a:schemeClr>
            </a:solidFill>
            <a:prstDash val="dash"/>
          </a:ln>
        </p:spPr>
        <p:txBody>
          <a:bodyPr lIns="0" tIns="0" rIns="0" bIns="0"/>
          <a:lstStyle/>
          <a:p>
            <a:pPr defTabSz="171416">
              <a:defRPr sz="2400">
                <a:latin typeface="+mj-lt"/>
                <a:ea typeface="+mj-ea"/>
                <a:cs typeface="+mj-cs"/>
                <a:sym typeface="Helvetica"/>
              </a:defRPr>
            </a:pPr>
            <a:endParaRPr sz="900">
              <a:latin typeface="+mj-lt"/>
              <a:ea typeface="+mj-ea"/>
              <a:cs typeface="+mj-cs"/>
              <a:sym typeface="Helvetica"/>
            </a:endParaRPr>
          </a:p>
        </p:txBody>
      </p:sp>
      <p:sp>
        <p:nvSpPr>
          <p:cNvPr id="33" name="矩形 32"/>
          <p:cNvSpPr/>
          <p:nvPr/>
        </p:nvSpPr>
        <p:spPr>
          <a:xfrm>
            <a:off x="363297" y="1264083"/>
            <a:ext cx="8721068" cy="43084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defTabSz="342832" latinLnBrk="1">
              <a:lnSpc>
                <a:spcPct val="150000"/>
              </a:lnSpc>
              <a:spcBef>
                <a:spcPts val="900"/>
              </a:spcBef>
              <a:buClr>
                <a:schemeClr val="accent1"/>
              </a:buClr>
              <a:buFont typeface="Wingdings" panose="05000000000000000000" pitchFamily="2" charset="2"/>
              <a:buChar char="p"/>
              <a:defRPr/>
            </a:pPr>
            <a:r>
              <a:rPr lang="en-US" altLang="zh-CN" sz="2000" dirty="0">
                <a:latin typeface="+mn-ea"/>
              </a:rPr>
              <a:t>DBSCAN</a:t>
            </a:r>
            <a:r>
              <a:rPr lang="zh-CN" altLang="en-US" sz="2000" dirty="0">
                <a:latin typeface="+mn-ea"/>
              </a:rPr>
              <a:t>（</a:t>
            </a:r>
            <a:r>
              <a:rPr lang="en-US" altLang="zh-CN" sz="2000" dirty="0">
                <a:latin typeface="+mn-ea"/>
              </a:rPr>
              <a:t>Density-Based Spatial Clustering of Application with Noise</a:t>
            </a:r>
            <a:r>
              <a:rPr lang="zh-CN" altLang="en-US" sz="2000" dirty="0">
                <a:latin typeface="+mn-ea"/>
              </a:rPr>
              <a:t>，具有噪声的基于密度的空间聚类应用）是一种基于高密度连接区域的密度聚类算法。该算法将具有足够高密度的区域划分为簇，并可以在带有“噪声”的空间数据库中发现任意形状的聚类，它定义簇为密度相连的点的最大集合。</a:t>
            </a:r>
            <a:endParaRPr lang="en-US" altLang="zh-CN" sz="2000" dirty="0">
              <a:latin typeface="+mn-ea"/>
            </a:endParaRPr>
          </a:p>
          <a:p>
            <a:pPr marL="342900" indent="-342900" defTabSz="342832" latinLnBrk="1">
              <a:lnSpc>
                <a:spcPct val="150000"/>
              </a:lnSpc>
              <a:spcBef>
                <a:spcPts val="900"/>
              </a:spcBef>
              <a:buClr>
                <a:schemeClr val="accent1"/>
              </a:buClr>
              <a:buFont typeface="Wingdings" panose="05000000000000000000" pitchFamily="2" charset="2"/>
              <a:buChar char="p"/>
              <a:defRPr/>
            </a:pPr>
            <a:r>
              <a:rPr lang="zh-CN" altLang="en-US" sz="2000" dirty="0">
                <a:latin typeface="+mn-ea"/>
              </a:rPr>
              <a:t>对</a:t>
            </a:r>
            <a:r>
              <a:rPr lang="en-US" altLang="zh-CN" sz="2000" dirty="0">
                <a:latin typeface="+mn-ea"/>
              </a:rPr>
              <a:t>DBSCAN</a:t>
            </a:r>
            <a:r>
              <a:rPr lang="zh-CN" altLang="en-US" sz="2000" dirty="0">
                <a:latin typeface="+mn-ea"/>
              </a:rPr>
              <a:t>的基本概念：</a:t>
            </a:r>
          </a:p>
          <a:p>
            <a:pPr marL="1028700" lvl="2" indent="-342900">
              <a:spcBef>
                <a:spcPts val="450"/>
              </a:spcBef>
              <a:buFont typeface="Wingdings" panose="05000000000000000000" pitchFamily="2" charset="2"/>
              <a:buChar char="p"/>
              <a:defRPr/>
            </a:pPr>
            <a:r>
              <a:rPr lang="zh-CN" altLang="en-US" sz="2000" dirty="0">
                <a:latin typeface="+mn-ea"/>
              </a:rPr>
              <a:t>对于簇中的任意一个点，它周围局部点密度必须超过某阀值；</a:t>
            </a:r>
          </a:p>
          <a:p>
            <a:pPr marL="1028700" lvl="2" indent="-342900">
              <a:spcBef>
                <a:spcPts val="450"/>
              </a:spcBef>
              <a:buFont typeface="Wingdings" panose="05000000000000000000" pitchFamily="2" charset="2"/>
              <a:buChar char="p"/>
              <a:defRPr/>
            </a:pPr>
            <a:r>
              <a:rPr lang="zh-CN" altLang="en-US" sz="2000" dirty="0">
                <a:latin typeface="+mn-ea"/>
              </a:rPr>
              <a:t>簇中的点在空间上是相互关联的。</a:t>
            </a:r>
          </a:p>
        </p:txBody>
      </p:sp>
    </p:spTree>
    <p:extLst>
      <p:ext uri="{BB962C8B-B14F-4D97-AF65-F5344CB8AC3E}">
        <p14:creationId xmlns:p14="http://schemas.microsoft.com/office/powerpoint/2010/main" val="165269939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t>密度聚类</a:t>
            </a:r>
          </a:p>
        </p:txBody>
      </p:sp>
      <p:sp>
        <p:nvSpPr>
          <p:cNvPr id="5" name="内容占位符 4"/>
          <p:cNvSpPr>
            <a:spLocks noGrp="1"/>
          </p:cNvSpPr>
          <p:nvPr>
            <p:ph idx="1"/>
          </p:nvPr>
        </p:nvSpPr>
        <p:spPr>
          <a:xfrm>
            <a:off x="260350" y="1266824"/>
            <a:ext cx="8616950" cy="4981576"/>
          </a:xfrm>
        </p:spPr>
        <p:txBody>
          <a:bodyPr>
            <a:normAutofit/>
          </a:bodyPr>
          <a:lstStyle/>
          <a:p>
            <a:r>
              <a:rPr lang="en-US" altLang="zh-CN" dirty="0"/>
              <a:t>DBSCAN</a:t>
            </a:r>
            <a:r>
              <a:rPr dirty="0"/>
              <a:t>算法：基于一组“邻域”参数</a:t>
            </a:r>
            <a:r>
              <a:rPr dirty="0">
                <a:solidFill>
                  <a:srgbClr val="FF0000"/>
                </a:solidFill>
              </a:rPr>
              <a:t>                </a:t>
            </a:r>
            <a:r>
              <a:rPr dirty="0"/>
              <a:t> 来刻画样本分布的紧密程度。</a:t>
            </a:r>
            <a:endParaRPr lang="en-US" dirty="0"/>
          </a:p>
          <a:p>
            <a:r>
              <a:rPr altLang="en-US" dirty="0"/>
              <a:t>基本概念：</a:t>
            </a:r>
            <a:endParaRPr lang="en-US" altLang="en-US" dirty="0"/>
          </a:p>
          <a:p>
            <a:pPr lvl="1"/>
            <a:r>
              <a:rPr lang="zh-CN" altLang="en-US" dirty="0"/>
              <a:t>   邻域：对样本           ，其   邻域包含样本集</a:t>
            </a:r>
            <a:r>
              <a:rPr lang="en-US" altLang="zh-CN" dirty="0"/>
              <a:t>    </a:t>
            </a:r>
            <a:r>
              <a:rPr lang="zh-CN" altLang="en-US" dirty="0"/>
              <a:t>中与    的距离不大于    的样本；</a:t>
            </a:r>
            <a:endParaRPr lang="en-US" altLang="zh-CN" dirty="0"/>
          </a:p>
          <a:p>
            <a:pPr lvl="1"/>
            <a:r>
              <a:rPr lang="zh-CN" altLang="en-US" dirty="0"/>
              <a:t>核心对象：若样本    的   邻域至少包含</a:t>
            </a:r>
            <a:r>
              <a:rPr lang="en-US" altLang="zh-CN" sz="1800" dirty="0" err="1"/>
              <a:t>MinPts</a:t>
            </a:r>
            <a:r>
              <a:rPr lang="zh-CN" altLang="en-US" dirty="0"/>
              <a:t>个样本，则该样本点为一个核心对象；</a:t>
            </a:r>
            <a:endParaRPr lang="en-US" altLang="zh-CN" dirty="0"/>
          </a:p>
          <a:p>
            <a:pPr lvl="1"/>
            <a:r>
              <a:rPr lang="zh-CN" altLang="en-US" dirty="0"/>
              <a:t>密度直达：若样本     位于样本   的   邻域中，且   是一个核心对象，则称样本    由    密度直达；</a:t>
            </a:r>
            <a:endParaRPr lang="en-US" altLang="zh-CN" dirty="0"/>
          </a:p>
          <a:p>
            <a:pPr lvl="1"/>
            <a:r>
              <a:rPr lang="zh-CN" altLang="en-US" dirty="0"/>
              <a:t>密度可达：对样本   与    ，若存在样本序列                    ，其中</a:t>
            </a:r>
            <a:endParaRPr lang="en-US" altLang="zh-CN" dirty="0"/>
          </a:p>
          <a:p>
            <a:pPr lvl="1">
              <a:buNone/>
            </a:pPr>
            <a:r>
              <a:rPr lang="en-US" altLang="zh-CN" dirty="0"/>
              <a:t>                            </a:t>
            </a:r>
            <a:r>
              <a:rPr lang="zh-CN" altLang="en-US" dirty="0"/>
              <a:t>且       由    密度直达，则该两样本密度可达； </a:t>
            </a:r>
            <a:r>
              <a:rPr lang="en-US" altLang="zh-CN" dirty="0"/>
              <a:t>     </a:t>
            </a:r>
          </a:p>
          <a:p>
            <a:pPr lvl="1"/>
            <a:r>
              <a:rPr lang="zh-CN" altLang="en-US" dirty="0"/>
              <a:t>密度相连：对样本    与    ，若存在样本    使得两样本均由    密度可达，则称该两样本密度相连。</a:t>
            </a:r>
          </a:p>
        </p:txBody>
      </p:sp>
      <p:graphicFrame>
        <p:nvGraphicFramePr>
          <p:cNvPr id="2" name="对象 1"/>
          <p:cNvGraphicFramePr>
            <a:graphicFrameLocks noChangeAspect="1"/>
          </p:cNvGraphicFramePr>
          <p:nvPr/>
        </p:nvGraphicFramePr>
        <p:xfrm>
          <a:off x="5620750" y="1340712"/>
          <a:ext cx="1449873" cy="336900"/>
        </p:xfrm>
        <a:graphic>
          <a:graphicData uri="http://schemas.openxmlformats.org/presentationml/2006/ole">
            <mc:AlternateContent xmlns:mc="http://schemas.openxmlformats.org/markup-compatibility/2006">
              <mc:Choice xmlns:v="urn:schemas-microsoft-com:vml" Requires="v">
                <p:oleObj name="Formula" r:id="rId2" imgW="764640" imgH="177480" progId="Equation.Ribbit">
                  <p:embed/>
                </p:oleObj>
              </mc:Choice>
              <mc:Fallback>
                <p:oleObj name="Formula" r:id="rId2" imgW="764640" imgH="177480" progId="Equation.Ribbit">
                  <p:embed/>
                  <p:pic>
                    <p:nvPicPr>
                      <p:cNvPr id="0" name=""/>
                      <p:cNvPicPr/>
                      <p:nvPr/>
                    </p:nvPicPr>
                    <p:blipFill>
                      <a:blip r:embed="rId3"/>
                      <a:stretch>
                        <a:fillRect/>
                      </a:stretch>
                    </p:blipFill>
                    <p:spPr>
                      <a:xfrm>
                        <a:off x="5620750" y="1340712"/>
                        <a:ext cx="1449873" cy="336900"/>
                      </a:xfrm>
                      <a:prstGeom prst="rect">
                        <a:avLst/>
                      </a:prstGeom>
                    </p:spPr>
                  </p:pic>
                </p:oleObj>
              </mc:Fallback>
            </mc:AlternateContent>
          </a:graphicData>
        </a:graphic>
      </p:graphicFrame>
      <p:graphicFrame>
        <p:nvGraphicFramePr>
          <p:cNvPr id="29" name="对象 28"/>
          <p:cNvGraphicFramePr>
            <a:graphicFrameLocks noChangeAspect="1"/>
          </p:cNvGraphicFramePr>
          <p:nvPr/>
        </p:nvGraphicFramePr>
        <p:xfrm>
          <a:off x="1047810" y="2438752"/>
          <a:ext cx="196153" cy="280753"/>
        </p:xfrm>
        <a:graphic>
          <a:graphicData uri="http://schemas.openxmlformats.org/presentationml/2006/ole">
            <mc:AlternateContent xmlns:mc="http://schemas.openxmlformats.org/markup-compatibility/2006">
              <mc:Choice xmlns:v="urn:schemas-microsoft-com:vml" Requires="v">
                <p:oleObj name="Formula" r:id="rId4" imgW="61200" imgH="117360" progId="Equation.Ribbit">
                  <p:embed/>
                </p:oleObj>
              </mc:Choice>
              <mc:Fallback>
                <p:oleObj name="Formula" r:id="rId4" imgW="61200" imgH="117360" progId="Equation.Ribbit">
                  <p:embed/>
                  <p:pic>
                    <p:nvPicPr>
                      <p:cNvPr id="0" name=""/>
                      <p:cNvPicPr/>
                      <p:nvPr/>
                    </p:nvPicPr>
                    <p:blipFill>
                      <a:blip r:embed="rId5"/>
                      <a:stretch>
                        <a:fillRect/>
                      </a:stretch>
                    </p:blipFill>
                    <p:spPr>
                      <a:xfrm>
                        <a:off x="1047810" y="2438752"/>
                        <a:ext cx="196153" cy="280753"/>
                      </a:xfrm>
                      <a:prstGeom prst="rect">
                        <a:avLst/>
                      </a:prstGeom>
                    </p:spPr>
                  </p:pic>
                </p:oleObj>
              </mc:Fallback>
            </mc:AlternateContent>
          </a:graphicData>
        </a:graphic>
      </p:graphicFrame>
      <p:graphicFrame>
        <p:nvGraphicFramePr>
          <p:cNvPr id="30" name="对象 29"/>
          <p:cNvGraphicFramePr>
            <a:graphicFrameLocks noChangeAspect="1"/>
          </p:cNvGraphicFramePr>
          <p:nvPr/>
        </p:nvGraphicFramePr>
        <p:xfrm>
          <a:off x="6409789" y="2421192"/>
          <a:ext cx="227909" cy="280561"/>
        </p:xfrm>
        <a:graphic>
          <a:graphicData uri="http://schemas.openxmlformats.org/presentationml/2006/ole">
            <mc:AlternateContent xmlns:mc="http://schemas.openxmlformats.org/markup-compatibility/2006">
              <mc:Choice xmlns:v="urn:schemas-microsoft-com:vml" Requires="v">
                <p:oleObj name="Formula" r:id="rId6" imgW="125640" imgH="154440" progId="Equation.Ribbit">
                  <p:embed/>
                </p:oleObj>
              </mc:Choice>
              <mc:Fallback>
                <p:oleObj name="Formula" r:id="rId6" imgW="125640" imgH="154440" progId="Equation.Ribbit">
                  <p:embed/>
                  <p:pic>
                    <p:nvPicPr>
                      <p:cNvPr id="0" name=""/>
                      <p:cNvPicPr/>
                      <p:nvPr/>
                    </p:nvPicPr>
                    <p:blipFill>
                      <a:blip r:embed="rId7"/>
                      <a:stretch>
                        <a:fillRect/>
                      </a:stretch>
                    </p:blipFill>
                    <p:spPr>
                      <a:xfrm>
                        <a:off x="6409789" y="2421192"/>
                        <a:ext cx="227909" cy="280561"/>
                      </a:xfrm>
                      <a:prstGeom prst="rect">
                        <a:avLst/>
                      </a:prstGeom>
                    </p:spPr>
                  </p:pic>
                </p:oleObj>
              </mc:Fallback>
            </mc:AlternateContent>
          </a:graphicData>
        </a:graphic>
      </p:graphicFrame>
      <p:graphicFrame>
        <p:nvGraphicFramePr>
          <p:cNvPr id="31" name="对象 30"/>
          <p:cNvGraphicFramePr>
            <a:graphicFrameLocks noChangeAspect="1"/>
          </p:cNvGraphicFramePr>
          <p:nvPr/>
        </p:nvGraphicFramePr>
        <p:xfrm>
          <a:off x="2854585" y="2413418"/>
          <a:ext cx="903821" cy="334414"/>
        </p:xfrm>
        <a:graphic>
          <a:graphicData uri="http://schemas.openxmlformats.org/presentationml/2006/ole">
            <mc:AlternateContent xmlns:mc="http://schemas.openxmlformats.org/markup-compatibility/2006">
              <mc:Choice xmlns:v="urn:schemas-microsoft-com:vml" Requires="v">
                <p:oleObj name="Formula" r:id="rId8" imgW="454320" imgH="167760" progId="Equation.Ribbit">
                  <p:embed/>
                </p:oleObj>
              </mc:Choice>
              <mc:Fallback>
                <p:oleObj name="Formula" r:id="rId8" imgW="454320" imgH="167760" progId="Equation.Ribbit">
                  <p:embed/>
                  <p:pic>
                    <p:nvPicPr>
                      <p:cNvPr id="0" name=""/>
                      <p:cNvPicPr/>
                      <p:nvPr/>
                    </p:nvPicPr>
                    <p:blipFill>
                      <a:blip r:embed="rId9"/>
                      <a:stretch>
                        <a:fillRect/>
                      </a:stretch>
                    </p:blipFill>
                    <p:spPr>
                      <a:xfrm>
                        <a:off x="2854585" y="2413418"/>
                        <a:ext cx="903821" cy="334414"/>
                      </a:xfrm>
                      <a:prstGeom prst="rect">
                        <a:avLst/>
                      </a:prstGeom>
                    </p:spPr>
                  </p:pic>
                </p:oleObj>
              </mc:Fallback>
            </mc:AlternateContent>
          </a:graphicData>
        </a:graphic>
      </p:graphicFrame>
      <p:graphicFrame>
        <p:nvGraphicFramePr>
          <p:cNvPr id="32" name="对象 31"/>
          <p:cNvGraphicFramePr>
            <a:graphicFrameLocks noChangeAspect="1"/>
          </p:cNvGraphicFramePr>
          <p:nvPr/>
        </p:nvGraphicFramePr>
        <p:xfrm>
          <a:off x="7256056" y="2438751"/>
          <a:ext cx="276225" cy="268288"/>
        </p:xfrm>
        <a:graphic>
          <a:graphicData uri="http://schemas.openxmlformats.org/presentationml/2006/ole">
            <mc:AlternateContent xmlns:mc="http://schemas.openxmlformats.org/markup-compatibility/2006">
              <mc:Choice xmlns:v="urn:schemas-microsoft-com:vml" Requires="v">
                <p:oleObj name="Formula" r:id="rId10" imgW="134640" imgH="130680" progId="Equation.Ribbit">
                  <p:embed/>
                </p:oleObj>
              </mc:Choice>
              <mc:Fallback>
                <p:oleObj name="Formula" r:id="rId10" imgW="134640" imgH="130680" progId="Equation.Ribbit">
                  <p:embed/>
                  <p:pic>
                    <p:nvPicPr>
                      <p:cNvPr id="0" name=""/>
                      <p:cNvPicPr/>
                      <p:nvPr/>
                    </p:nvPicPr>
                    <p:blipFill>
                      <a:blip r:embed="rId11"/>
                      <a:stretch>
                        <a:fillRect/>
                      </a:stretch>
                    </p:blipFill>
                    <p:spPr>
                      <a:xfrm>
                        <a:off x="7256056" y="2438751"/>
                        <a:ext cx="276225" cy="268288"/>
                      </a:xfrm>
                      <a:prstGeom prst="rect">
                        <a:avLst/>
                      </a:prstGeom>
                    </p:spPr>
                  </p:pic>
                </p:oleObj>
              </mc:Fallback>
            </mc:AlternateContent>
          </a:graphicData>
        </a:graphic>
      </p:graphicFrame>
      <p:graphicFrame>
        <p:nvGraphicFramePr>
          <p:cNvPr id="33" name="对象 32"/>
          <p:cNvGraphicFramePr>
            <a:graphicFrameLocks noChangeAspect="1"/>
          </p:cNvGraphicFramePr>
          <p:nvPr/>
        </p:nvGraphicFramePr>
        <p:xfrm>
          <a:off x="4526961" y="3676713"/>
          <a:ext cx="255588" cy="241300"/>
        </p:xfrm>
        <a:graphic>
          <a:graphicData uri="http://schemas.openxmlformats.org/presentationml/2006/ole">
            <mc:AlternateContent xmlns:mc="http://schemas.openxmlformats.org/markup-compatibility/2006">
              <mc:Choice xmlns:v="urn:schemas-microsoft-com:vml" Requires="v">
                <p:oleObj name="Formula" r:id="rId12" imgW="125280" imgH="118080" progId="Equation.Ribbit">
                  <p:embed/>
                </p:oleObj>
              </mc:Choice>
              <mc:Fallback>
                <p:oleObj name="Formula" r:id="rId12" imgW="125280" imgH="118080" progId="Equation.Ribbit">
                  <p:embed/>
                  <p:pic>
                    <p:nvPicPr>
                      <p:cNvPr id="0" name=""/>
                      <p:cNvPicPr/>
                      <p:nvPr/>
                    </p:nvPicPr>
                    <p:blipFill>
                      <a:blip r:embed="rId13"/>
                      <a:stretch>
                        <a:fillRect/>
                      </a:stretch>
                    </p:blipFill>
                    <p:spPr>
                      <a:xfrm>
                        <a:off x="4526961" y="3676713"/>
                        <a:ext cx="255588" cy="241300"/>
                      </a:xfrm>
                      <a:prstGeom prst="rect">
                        <a:avLst/>
                      </a:prstGeom>
                    </p:spPr>
                  </p:pic>
                </p:oleObj>
              </mc:Fallback>
            </mc:AlternateContent>
          </a:graphicData>
        </a:graphic>
      </p:graphicFrame>
      <p:graphicFrame>
        <p:nvGraphicFramePr>
          <p:cNvPr id="34" name="对象 33"/>
          <p:cNvGraphicFramePr>
            <a:graphicFrameLocks noChangeAspect="1"/>
          </p:cNvGraphicFramePr>
          <p:nvPr/>
        </p:nvGraphicFramePr>
        <p:xfrm>
          <a:off x="6001198" y="4259076"/>
          <a:ext cx="1736725" cy="242888"/>
        </p:xfrm>
        <a:graphic>
          <a:graphicData uri="http://schemas.openxmlformats.org/presentationml/2006/ole">
            <mc:AlternateContent xmlns:mc="http://schemas.openxmlformats.org/markup-compatibility/2006">
              <mc:Choice xmlns:v="urn:schemas-microsoft-com:vml" Requires="v">
                <p:oleObj name="Formula" r:id="rId14" imgW="851760" imgH="117360" progId="Equation.Ribbit">
                  <p:embed/>
                </p:oleObj>
              </mc:Choice>
              <mc:Fallback>
                <p:oleObj name="Formula" r:id="rId14" imgW="851760" imgH="117360" progId="Equation.Ribbit">
                  <p:embed/>
                  <p:pic>
                    <p:nvPicPr>
                      <p:cNvPr id="0" name=""/>
                      <p:cNvPicPr/>
                      <p:nvPr/>
                    </p:nvPicPr>
                    <p:blipFill>
                      <a:blip r:embed="rId15"/>
                      <a:stretch>
                        <a:fillRect/>
                      </a:stretch>
                    </p:blipFill>
                    <p:spPr>
                      <a:xfrm>
                        <a:off x="6001198" y="4259076"/>
                        <a:ext cx="1736725" cy="242888"/>
                      </a:xfrm>
                      <a:prstGeom prst="rect">
                        <a:avLst/>
                      </a:prstGeom>
                    </p:spPr>
                  </p:pic>
                </p:oleObj>
              </mc:Fallback>
            </mc:AlternateContent>
          </a:graphicData>
        </a:graphic>
      </p:graphicFrame>
      <p:graphicFrame>
        <p:nvGraphicFramePr>
          <p:cNvPr id="35" name="对象 34"/>
          <p:cNvGraphicFramePr>
            <a:graphicFrameLocks noChangeAspect="1"/>
          </p:cNvGraphicFramePr>
          <p:nvPr/>
        </p:nvGraphicFramePr>
        <p:xfrm>
          <a:off x="982382" y="4636294"/>
          <a:ext cx="2076450" cy="268287"/>
        </p:xfrm>
        <a:graphic>
          <a:graphicData uri="http://schemas.openxmlformats.org/presentationml/2006/ole">
            <mc:AlternateContent xmlns:mc="http://schemas.openxmlformats.org/markup-compatibility/2006">
              <mc:Choice xmlns:v="urn:schemas-microsoft-com:vml" Requires="v">
                <p:oleObj name="Formula" r:id="rId16" imgW="1018800" imgH="130680" progId="Equation.Ribbit">
                  <p:embed/>
                </p:oleObj>
              </mc:Choice>
              <mc:Fallback>
                <p:oleObj name="Formula" r:id="rId16" imgW="1018800" imgH="130680" progId="Equation.Ribbit">
                  <p:embed/>
                  <p:pic>
                    <p:nvPicPr>
                      <p:cNvPr id="0" name=""/>
                      <p:cNvPicPr/>
                      <p:nvPr/>
                    </p:nvPicPr>
                    <p:blipFill>
                      <a:blip r:embed="rId17"/>
                      <a:stretch>
                        <a:fillRect/>
                      </a:stretch>
                    </p:blipFill>
                    <p:spPr>
                      <a:xfrm>
                        <a:off x="982382" y="4636294"/>
                        <a:ext cx="2076450" cy="268287"/>
                      </a:xfrm>
                      <a:prstGeom prst="rect">
                        <a:avLst/>
                      </a:prstGeom>
                    </p:spPr>
                  </p:pic>
                </p:oleObj>
              </mc:Fallback>
            </mc:AlternateContent>
          </a:graphicData>
        </a:graphic>
      </p:graphicFrame>
      <p:graphicFrame>
        <p:nvGraphicFramePr>
          <p:cNvPr id="36" name="对象 35"/>
          <p:cNvGraphicFramePr>
            <a:graphicFrameLocks noChangeAspect="1"/>
          </p:cNvGraphicFramePr>
          <p:nvPr/>
        </p:nvGraphicFramePr>
        <p:xfrm>
          <a:off x="3474675" y="4647395"/>
          <a:ext cx="523875" cy="268287"/>
        </p:xfrm>
        <a:graphic>
          <a:graphicData uri="http://schemas.openxmlformats.org/presentationml/2006/ole">
            <mc:AlternateContent xmlns:mc="http://schemas.openxmlformats.org/markup-compatibility/2006">
              <mc:Choice xmlns:v="urn:schemas-microsoft-com:vml" Requires="v">
                <p:oleObj name="Formula" r:id="rId18" imgW="257760" imgH="130320" progId="Equation.Ribbit">
                  <p:embed/>
                </p:oleObj>
              </mc:Choice>
              <mc:Fallback>
                <p:oleObj name="Formula" r:id="rId18" imgW="257760" imgH="130320" progId="Equation.Ribbit">
                  <p:embed/>
                  <p:pic>
                    <p:nvPicPr>
                      <p:cNvPr id="0" name=""/>
                      <p:cNvPicPr/>
                      <p:nvPr/>
                    </p:nvPicPr>
                    <p:blipFill>
                      <a:blip r:embed="rId19"/>
                      <a:stretch>
                        <a:fillRect/>
                      </a:stretch>
                    </p:blipFill>
                    <p:spPr>
                      <a:xfrm>
                        <a:off x="3474675" y="4647395"/>
                        <a:ext cx="523875" cy="268287"/>
                      </a:xfrm>
                      <a:prstGeom prst="rect">
                        <a:avLst/>
                      </a:prstGeom>
                    </p:spPr>
                  </p:pic>
                </p:oleObj>
              </mc:Fallback>
            </mc:AlternateContent>
          </a:graphicData>
        </a:graphic>
      </p:graphicFrame>
      <p:graphicFrame>
        <p:nvGraphicFramePr>
          <p:cNvPr id="37" name="对象 36"/>
          <p:cNvGraphicFramePr>
            <a:graphicFrameLocks noChangeAspect="1"/>
          </p:cNvGraphicFramePr>
          <p:nvPr/>
        </p:nvGraphicFramePr>
        <p:xfrm>
          <a:off x="4335462" y="4648993"/>
          <a:ext cx="252413" cy="242887"/>
        </p:xfrm>
        <a:graphic>
          <a:graphicData uri="http://schemas.openxmlformats.org/presentationml/2006/ole">
            <mc:AlternateContent xmlns:mc="http://schemas.openxmlformats.org/markup-compatibility/2006">
              <mc:Choice xmlns:v="urn:schemas-microsoft-com:vml" Requires="v">
                <p:oleObj name="Formula" r:id="rId20" imgW="124560" imgH="117360" progId="Equation.Ribbit">
                  <p:embed/>
                </p:oleObj>
              </mc:Choice>
              <mc:Fallback>
                <p:oleObj name="Formula" r:id="rId20" imgW="124560" imgH="117360" progId="Equation.Ribbit">
                  <p:embed/>
                  <p:pic>
                    <p:nvPicPr>
                      <p:cNvPr id="0" name=""/>
                      <p:cNvPicPr/>
                      <p:nvPr/>
                    </p:nvPicPr>
                    <p:blipFill>
                      <a:blip r:embed="rId21"/>
                      <a:stretch>
                        <a:fillRect/>
                      </a:stretch>
                    </p:blipFill>
                    <p:spPr>
                      <a:xfrm>
                        <a:off x="4335462" y="4648993"/>
                        <a:ext cx="252413" cy="242887"/>
                      </a:xfrm>
                      <a:prstGeom prst="rect">
                        <a:avLst/>
                      </a:prstGeom>
                    </p:spPr>
                  </p:pic>
                </p:oleObj>
              </mc:Fallback>
            </mc:AlternateContent>
          </a:graphicData>
        </a:graphic>
      </p:graphicFrame>
      <p:graphicFrame>
        <p:nvGraphicFramePr>
          <p:cNvPr id="38" name="对象 37"/>
          <p:cNvGraphicFramePr>
            <a:graphicFrameLocks noChangeAspect="1"/>
          </p:cNvGraphicFramePr>
          <p:nvPr/>
        </p:nvGraphicFramePr>
        <p:xfrm>
          <a:off x="5571213" y="4962002"/>
          <a:ext cx="298450" cy="241300"/>
        </p:xfrm>
        <a:graphic>
          <a:graphicData uri="http://schemas.openxmlformats.org/presentationml/2006/ole">
            <mc:AlternateContent xmlns:mc="http://schemas.openxmlformats.org/markup-compatibility/2006">
              <mc:Choice xmlns:v="urn:schemas-microsoft-com:vml" Requires="v">
                <p:oleObj name="Formula" r:id="rId22" imgW="146520" imgH="118080" progId="Equation.Ribbit">
                  <p:embed/>
                </p:oleObj>
              </mc:Choice>
              <mc:Fallback>
                <p:oleObj name="Formula" r:id="rId22" imgW="146520" imgH="118080" progId="Equation.Ribbit">
                  <p:embed/>
                  <p:pic>
                    <p:nvPicPr>
                      <p:cNvPr id="0" name=""/>
                      <p:cNvPicPr/>
                      <p:nvPr/>
                    </p:nvPicPr>
                    <p:blipFill>
                      <a:blip r:embed="rId23"/>
                      <a:stretch>
                        <a:fillRect/>
                      </a:stretch>
                    </p:blipFill>
                    <p:spPr>
                      <a:xfrm>
                        <a:off x="5571213" y="4962002"/>
                        <a:ext cx="298450" cy="241300"/>
                      </a:xfrm>
                      <a:prstGeom prst="rect">
                        <a:avLst/>
                      </a:prstGeom>
                    </p:spPr>
                  </p:pic>
                </p:oleObj>
              </mc:Fallback>
            </mc:AlternateContent>
          </a:graphicData>
        </a:graphic>
      </p:graphicFrame>
      <p:graphicFrame>
        <p:nvGraphicFramePr>
          <p:cNvPr id="39" name="对象 38"/>
          <p:cNvGraphicFramePr>
            <a:graphicFrameLocks noChangeAspect="1"/>
          </p:cNvGraphicFramePr>
          <p:nvPr/>
        </p:nvGraphicFramePr>
        <p:xfrm>
          <a:off x="4346104" y="2438751"/>
          <a:ext cx="196153" cy="280753"/>
        </p:xfrm>
        <a:graphic>
          <a:graphicData uri="http://schemas.openxmlformats.org/presentationml/2006/ole">
            <mc:AlternateContent xmlns:mc="http://schemas.openxmlformats.org/markup-compatibility/2006">
              <mc:Choice xmlns:v="urn:schemas-microsoft-com:vml" Requires="v">
                <p:oleObj name="Formula" r:id="rId24" imgW="61200" imgH="117360" progId="Equation.Ribbit">
                  <p:embed/>
                </p:oleObj>
              </mc:Choice>
              <mc:Fallback>
                <p:oleObj name="Formula" r:id="rId24" imgW="61200" imgH="117360" progId="Equation.Ribbit">
                  <p:embed/>
                  <p:pic>
                    <p:nvPicPr>
                      <p:cNvPr id="0" name=""/>
                      <p:cNvPicPr/>
                      <p:nvPr/>
                    </p:nvPicPr>
                    <p:blipFill>
                      <a:blip r:embed="rId5"/>
                      <a:stretch>
                        <a:fillRect/>
                      </a:stretch>
                    </p:blipFill>
                    <p:spPr>
                      <a:xfrm>
                        <a:off x="4346104" y="2438751"/>
                        <a:ext cx="196153" cy="280753"/>
                      </a:xfrm>
                      <a:prstGeom prst="rect">
                        <a:avLst/>
                      </a:prstGeom>
                    </p:spPr>
                  </p:pic>
                </p:oleObj>
              </mc:Fallback>
            </mc:AlternateContent>
          </a:graphicData>
        </a:graphic>
      </p:graphicFrame>
      <p:graphicFrame>
        <p:nvGraphicFramePr>
          <p:cNvPr id="40" name="对象 39"/>
          <p:cNvGraphicFramePr>
            <a:graphicFrameLocks noChangeAspect="1"/>
          </p:cNvGraphicFramePr>
          <p:nvPr/>
        </p:nvGraphicFramePr>
        <p:xfrm>
          <a:off x="3711129" y="3085895"/>
          <a:ext cx="196153" cy="280753"/>
        </p:xfrm>
        <a:graphic>
          <a:graphicData uri="http://schemas.openxmlformats.org/presentationml/2006/ole">
            <mc:AlternateContent xmlns:mc="http://schemas.openxmlformats.org/markup-compatibility/2006">
              <mc:Choice xmlns:v="urn:schemas-microsoft-com:vml" Requires="v">
                <p:oleObj name="Formula" r:id="rId25" imgW="61200" imgH="117360" progId="Equation.Ribbit">
                  <p:embed/>
                </p:oleObj>
              </mc:Choice>
              <mc:Fallback>
                <p:oleObj name="Formula" r:id="rId25" imgW="61200" imgH="117360" progId="Equation.Ribbit">
                  <p:embed/>
                  <p:pic>
                    <p:nvPicPr>
                      <p:cNvPr id="0" name=""/>
                      <p:cNvPicPr/>
                      <p:nvPr/>
                    </p:nvPicPr>
                    <p:blipFill>
                      <a:blip r:embed="rId5"/>
                      <a:stretch>
                        <a:fillRect/>
                      </a:stretch>
                    </p:blipFill>
                    <p:spPr>
                      <a:xfrm>
                        <a:off x="3711129" y="3085895"/>
                        <a:ext cx="196153" cy="280753"/>
                      </a:xfrm>
                      <a:prstGeom prst="rect">
                        <a:avLst/>
                      </a:prstGeom>
                    </p:spPr>
                  </p:pic>
                </p:oleObj>
              </mc:Fallback>
            </mc:AlternateContent>
          </a:graphicData>
        </a:graphic>
      </p:graphicFrame>
      <p:graphicFrame>
        <p:nvGraphicFramePr>
          <p:cNvPr id="41" name="对象 40"/>
          <p:cNvGraphicFramePr>
            <a:graphicFrameLocks noChangeAspect="1"/>
          </p:cNvGraphicFramePr>
          <p:nvPr/>
        </p:nvGraphicFramePr>
        <p:xfrm>
          <a:off x="3103563" y="3062156"/>
          <a:ext cx="276225" cy="268288"/>
        </p:xfrm>
        <a:graphic>
          <a:graphicData uri="http://schemas.openxmlformats.org/presentationml/2006/ole">
            <mc:AlternateContent xmlns:mc="http://schemas.openxmlformats.org/markup-compatibility/2006">
              <mc:Choice xmlns:v="urn:schemas-microsoft-com:vml" Requires="v">
                <p:oleObj name="Formula" r:id="rId26" imgW="134640" imgH="130680" progId="Equation.Ribbit">
                  <p:embed/>
                </p:oleObj>
              </mc:Choice>
              <mc:Fallback>
                <p:oleObj name="Formula" r:id="rId26" imgW="134640" imgH="130680" progId="Equation.Ribbit">
                  <p:embed/>
                  <p:pic>
                    <p:nvPicPr>
                      <p:cNvPr id="0" name=""/>
                      <p:cNvPicPr/>
                      <p:nvPr/>
                    </p:nvPicPr>
                    <p:blipFill>
                      <a:blip r:embed="rId11"/>
                      <a:stretch>
                        <a:fillRect/>
                      </a:stretch>
                    </p:blipFill>
                    <p:spPr>
                      <a:xfrm>
                        <a:off x="3103563" y="3062156"/>
                        <a:ext cx="276225" cy="268288"/>
                      </a:xfrm>
                      <a:prstGeom prst="rect">
                        <a:avLst/>
                      </a:prstGeom>
                    </p:spPr>
                  </p:pic>
                </p:oleObj>
              </mc:Fallback>
            </mc:AlternateContent>
          </a:graphicData>
        </a:graphic>
      </p:graphicFrame>
      <p:graphicFrame>
        <p:nvGraphicFramePr>
          <p:cNvPr id="42" name="对象 41"/>
          <p:cNvGraphicFramePr>
            <a:graphicFrameLocks noChangeAspect="1"/>
          </p:cNvGraphicFramePr>
          <p:nvPr/>
        </p:nvGraphicFramePr>
        <p:xfrm>
          <a:off x="3121946" y="3652380"/>
          <a:ext cx="276225" cy="268288"/>
        </p:xfrm>
        <a:graphic>
          <a:graphicData uri="http://schemas.openxmlformats.org/presentationml/2006/ole">
            <mc:AlternateContent xmlns:mc="http://schemas.openxmlformats.org/markup-compatibility/2006">
              <mc:Choice xmlns:v="urn:schemas-microsoft-com:vml" Requires="v">
                <p:oleObj name="Formula" r:id="rId27" imgW="134640" imgH="130680" progId="Equation.Ribbit">
                  <p:embed/>
                </p:oleObj>
              </mc:Choice>
              <mc:Fallback>
                <p:oleObj name="Formula" r:id="rId27" imgW="134640" imgH="130680" progId="Equation.Ribbit">
                  <p:embed/>
                  <p:pic>
                    <p:nvPicPr>
                      <p:cNvPr id="0" name=""/>
                      <p:cNvPicPr/>
                      <p:nvPr/>
                    </p:nvPicPr>
                    <p:blipFill>
                      <a:blip r:embed="rId11"/>
                      <a:stretch>
                        <a:fillRect/>
                      </a:stretch>
                    </p:blipFill>
                    <p:spPr>
                      <a:xfrm>
                        <a:off x="3121946" y="3652380"/>
                        <a:ext cx="276225" cy="268288"/>
                      </a:xfrm>
                      <a:prstGeom prst="rect">
                        <a:avLst/>
                      </a:prstGeom>
                    </p:spPr>
                  </p:pic>
                </p:oleObj>
              </mc:Fallback>
            </mc:AlternateContent>
          </a:graphicData>
        </a:graphic>
      </p:graphicFrame>
      <p:graphicFrame>
        <p:nvGraphicFramePr>
          <p:cNvPr id="43" name="对象 42"/>
          <p:cNvGraphicFramePr>
            <a:graphicFrameLocks noChangeAspect="1"/>
          </p:cNvGraphicFramePr>
          <p:nvPr/>
        </p:nvGraphicFramePr>
        <p:xfrm>
          <a:off x="6581716" y="3682516"/>
          <a:ext cx="255588" cy="241300"/>
        </p:xfrm>
        <a:graphic>
          <a:graphicData uri="http://schemas.openxmlformats.org/presentationml/2006/ole">
            <mc:AlternateContent xmlns:mc="http://schemas.openxmlformats.org/markup-compatibility/2006">
              <mc:Choice xmlns:v="urn:schemas-microsoft-com:vml" Requires="v">
                <p:oleObj name="Formula" r:id="rId28" imgW="125280" imgH="118080" progId="Equation.Ribbit">
                  <p:embed/>
                </p:oleObj>
              </mc:Choice>
              <mc:Fallback>
                <p:oleObj name="Formula" r:id="rId28" imgW="125280" imgH="118080" progId="Equation.Ribbit">
                  <p:embed/>
                  <p:pic>
                    <p:nvPicPr>
                      <p:cNvPr id="0" name=""/>
                      <p:cNvPicPr/>
                      <p:nvPr/>
                    </p:nvPicPr>
                    <p:blipFill>
                      <a:blip r:embed="rId13"/>
                      <a:stretch>
                        <a:fillRect/>
                      </a:stretch>
                    </p:blipFill>
                    <p:spPr>
                      <a:xfrm>
                        <a:off x="6581716" y="3682516"/>
                        <a:ext cx="255588" cy="241300"/>
                      </a:xfrm>
                      <a:prstGeom prst="rect">
                        <a:avLst/>
                      </a:prstGeom>
                    </p:spPr>
                  </p:pic>
                </p:oleObj>
              </mc:Fallback>
            </mc:AlternateContent>
          </a:graphicData>
        </a:graphic>
      </p:graphicFrame>
      <p:graphicFrame>
        <p:nvGraphicFramePr>
          <p:cNvPr id="44" name="对象 43"/>
          <p:cNvGraphicFramePr>
            <a:graphicFrameLocks noChangeAspect="1"/>
          </p:cNvGraphicFramePr>
          <p:nvPr/>
        </p:nvGraphicFramePr>
        <p:xfrm>
          <a:off x="2090738" y="3939381"/>
          <a:ext cx="276225" cy="268288"/>
        </p:xfrm>
        <a:graphic>
          <a:graphicData uri="http://schemas.openxmlformats.org/presentationml/2006/ole">
            <mc:AlternateContent xmlns:mc="http://schemas.openxmlformats.org/markup-compatibility/2006">
              <mc:Choice xmlns:v="urn:schemas-microsoft-com:vml" Requires="v">
                <p:oleObj name="Formula" r:id="rId29" imgW="134640" imgH="130680" progId="Equation.Ribbit">
                  <p:embed/>
                </p:oleObj>
              </mc:Choice>
              <mc:Fallback>
                <p:oleObj name="Formula" r:id="rId29" imgW="134640" imgH="130680" progId="Equation.Ribbit">
                  <p:embed/>
                  <p:pic>
                    <p:nvPicPr>
                      <p:cNvPr id="0" name=""/>
                      <p:cNvPicPr/>
                      <p:nvPr/>
                    </p:nvPicPr>
                    <p:blipFill>
                      <a:blip r:embed="rId11"/>
                      <a:stretch>
                        <a:fillRect/>
                      </a:stretch>
                    </p:blipFill>
                    <p:spPr>
                      <a:xfrm>
                        <a:off x="2090738" y="3939381"/>
                        <a:ext cx="276225" cy="268288"/>
                      </a:xfrm>
                      <a:prstGeom prst="rect">
                        <a:avLst/>
                      </a:prstGeom>
                    </p:spPr>
                  </p:pic>
                </p:oleObj>
              </mc:Fallback>
            </mc:AlternateContent>
          </a:graphicData>
        </a:graphic>
      </p:graphicFrame>
      <p:graphicFrame>
        <p:nvGraphicFramePr>
          <p:cNvPr id="45" name="对象 44"/>
          <p:cNvGraphicFramePr>
            <a:graphicFrameLocks noChangeAspect="1"/>
          </p:cNvGraphicFramePr>
          <p:nvPr/>
        </p:nvGraphicFramePr>
        <p:xfrm>
          <a:off x="2712667" y="3952875"/>
          <a:ext cx="255588" cy="241300"/>
        </p:xfrm>
        <a:graphic>
          <a:graphicData uri="http://schemas.openxmlformats.org/presentationml/2006/ole">
            <mc:AlternateContent xmlns:mc="http://schemas.openxmlformats.org/markup-compatibility/2006">
              <mc:Choice xmlns:v="urn:schemas-microsoft-com:vml" Requires="v">
                <p:oleObj name="Formula" r:id="rId30" imgW="125280" imgH="118080" progId="Equation.Ribbit">
                  <p:embed/>
                </p:oleObj>
              </mc:Choice>
              <mc:Fallback>
                <p:oleObj name="Formula" r:id="rId30" imgW="125280" imgH="118080" progId="Equation.Ribbit">
                  <p:embed/>
                  <p:pic>
                    <p:nvPicPr>
                      <p:cNvPr id="0" name=""/>
                      <p:cNvPicPr/>
                      <p:nvPr/>
                    </p:nvPicPr>
                    <p:blipFill>
                      <a:blip r:embed="rId13"/>
                      <a:stretch>
                        <a:fillRect/>
                      </a:stretch>
                    </p:blipFill>
                    <p:spPr>
                      <a:xfrm>
                        <a:off x="2712667" y="3952875"/>
                        <a:ext cx="255588" cy="241300"/>
                      </a:xfrm>
                      <a:prstGeom prst="rect">
                        <a:avLst/>
                      </a:prstGeom>
                    </p:spPr>
                  </p:pic>
                </p:oleObj>
              </mc:Fallback>
            </mc:AlternateContent>
          </a:graphicData>
        </a:graphic>
      </p:graphicFrame>
      <p:graphicFrame>
        <p:nvGraphicFramePr>
          <p:cNvPr id="46" name="对象 45"/>
          <p:cNvGraphicFramePr>
            <a:graphicFrameLocks noChangeAspect="1"/>
          </p:cNvGraphicFramePr>
          <p:nvPr/>
        </p:nvGraphicFramePr>
        <p:xfrm>
          <a:off x="3623701" y="4299588"/>
          <a:ext cx="276225" cy="268288"/>
        </p:xfrm>
        <a:graphic>
          <a:graphicData uri="http://schemas.openxmlformats.org/presentationml/2006/ole">
            <mc:AlternateContent xmlns:mc="http://schemas.openxmlformats.org/markup-compatibility/2006">
              <mc:Choice xmlns:v="urn:schemas-microsoft-com:vml" Requires="v">
                <p:oleObj name="Formula" r:id="rId31" imgW="134640" imgH="130680" progId="Equation.Ribbit">
                  <p:embed/>
                </p:oleObj>
              </mc:Choice>
              <mc:Fallback>
                <p:oleObj name="Formula" r:id="rId31" imgW="134640" imgH="130680" progId="Equation.Ribbit">
                  <p:embed/>
                  <p:pic>
                    <p:nvPicPr>
                      <p:cNvPr id="0" name=""/>
                      <p:cNvPicPr/>
                      <p:nvPr/>
                    </p:nvPicPr>
                    <p:blipFill>
                      <a:blip r:embed="rId11"/>
                      <a:stretch>
                        <a:fillRect/>
                      </a:stretch>
                    </p:blipFill>
                    <p:spPr>
                      <a:xfrm>
                        <a:off x="3623701" y="4299588"/>
                        <a:ext cx="276225" cy="268288"/>
                      </a:xfrm>
                      <a:prstGeom prst="rect">
                        <a:avLst/>
                      </a:prstGeom>
                    </p:spPr>
                  </p:pic>
                </p:oleObj>
              </mc:Fallback>
            </mc:AlternateContent>
          </a:graphicData>
        </a:graphic>
      </p:graphicFrame>
      <p:graphicFrame>
        <p:nvGraphicFramePr>
          <p:cNvPr id="47" name="对象 46"/>
          <p:cNvGraphicFramePr>
            <a:graphicFrameLocks noChangeAspect="1"/>
          </p:cNvGraphicFramePr>
          <p:nvPr/>
        </p:nvGraphicFramePr>
        <p:xfrm>
          <a:off x="3087257" y="4301832"/>
          <a:ext cx="255588" cy="241300"/>
        </p:xfrm>
        <a:graphic>
          <a:graphicData uri="http://schemas.openxmlformats.org/presentationml/2006/ole">
            <mc:AlternateContent xmlns:mc="http://schemas.openxmlformats.org/markup-compatibility/2006">
              <mc:Choice xmlns:v="urn:schemas-microsoft-com:vml" Requires="v">
                <p:oleObj name="Formula" r:id="rId32" imgW="125280" imgH="118080" progId="Equation.Ribbit">
                  <p:embed/>
                </p:oleObj>
              </mc:Choice>
              <mc:Fallback>
                <p:oleObj name="Formula" r:id="rId32" imgW="125280" imgH="118080" progId="Equation.Ribbit">
                  <p:embed/>
                  <p:pic>
                    <p:nvPicPr>
                      <p:cNvPr id="0" name=""/>
                      <p:cNvPicPr/>
                      <p:nvPr/>
                    </p:nvPicPr>
                    <p:blipFill>
                      <a:blip r:embed="rId13"/>
                      <a:stretch>
                        <a:fillRect/>
                      </a:stretch>
                    </p:blipFill>
                    <p:spPr>
                      <a:xfrm>
                        <a:off x="3087257" y="4301832"/>
                        <a:ext cx="255588" cy="241300"/>
                      </a:xfrm>
                      <a:prstGeom prst="rect">
                        <a:avLst/>
                      </a:prstGeom>
                    </p:spPr>
                  </p:pic>
                </p:oleObj>
              </mc:Fallback>
            </mc:AlternateContent>
          </a:graphicData>
        </a:graphic>
      </p:graphicFrame>
      <p:graphicFrame>
        <p:nvGraphicFramePr>
          <p:cNvPr id="48" name="对象 47"/>
          <p:cNvGraphicFramePr>
            <a:graphicFrameLocks noChangeAspect="1"/>
          </p:cNvGraphicFramePr>
          <p:nvPr/>
        </p:nvGraphicFramePr>
        <p:xfrm>
          <a:off x="3113881" y="4977824"/>
          <a:ext cx="255588" cy="241300"/>
        </p:xfrm>
        <a:graphic>
          <a:graphicData uri="http://schemas.openxmlformats.org/presentationml/2006/ole">
            <mc:AlternateContent xmlns:mc="http://schemas.openxmlformats.org/markup-compatibility/2006">
              <mc:Choice xmlns:v="urn:schemas-microsoft-com:vml" Requires="v">
                <p:oleObj name="Formula" r:id="rId33" imgW="125280" imgH="118080" progId="Equation.Ribbit">
                  <p:embed/>
                </p:oleObj>
              </mc:Choice>
              <mc:Fallback>
                <p:oleObj name="Formula" r:id="rId33" imgW="125280" imgH="118080" progId="Equation.Ribbit">
                  <p:embed/>
                  <p:pic>
                    <p:nvPicPr>
                      <p:cNvPr id="0" name=""/>
                      <p:cNvPicPr/>
                      <p:nvPr/>
                    </p:nvPicPr>
                    <p:blipFill>
                      <a:blip r:embed="rId13"/>
                      <a:stretch>
                        <a:fillRect/>
                      </a:stretch>
                    </p:blipFill>
                    <p:spPr>
                      <a:xfrm>
                        <a:off x="3113881" y="4977824"/>
                        <a:ext cx="255588" cy="241300"/>
                      </a:xfrm>
                      <a:prstGeom prst="rect">
                        <a:avLst/>
                      </a:prstGeom>
                    </p:spPr>
                  </p:pic>
                </p:oleObj>
              </mc:Fallback>
            </mc:AlternateContent>
          </a:graphicData>
        </a:graphic>
      </p:graphicFrame>
      <p:graphicFrame>
        <p:nvGraphicFramePr>
          <p:cNvPr id="49" name="对象 48"/>
          <p:cNvGraphicFramePr>
            <a:graphicFrameLocks noChangeAspect="1"/>
          </p:cNvGraphicFramePr>
          <p:nvPr/>
        </p:nvGraphicFramePr>
        <p:xfrm>
          <a:off x="3708074" y="4973000"/>
          <a:ext cx="276225" cy="268288"/>
        </p:xfrm>
        <a:graphic>
          <a:graphicData uri="http://schemas.openxmlformats.org/presentationml/2006/ole">
            <mc:AlternateContent xmlns:mc="http://schemas.openxmlformats.org/markup-compatibility/2006">
              <mc:Choice xmlns:v="urn:schemas-microsoft-com:vml" Requires="v">
                <p:oleObj name="Formula" r:id="rId34" imgW="134640" imgH="130680" progId="Equation.Ribbit">
                  <p:embed/>
                </p:oleObj>
              </mc:Choice>
              <mc:Fallback>
                <p:oleObj name="Formula" r:id="rId34" imgW="134640" imgH="130680" progId="Equation.Ribbit">
                  <p:embed/>
                  <p:pic>
                    <p:nvPicPr>
                      <p:cNvPr id="0" name=""/>
                      <p:cNvPicPr/>
                      <p:nvPr/>
                    </p:nvPicPr>
                    <p:blipFill>
                      <a:blip r:embed="rId11"/>
                      <a:stretch>
                        <a:fillRect/>
                      </a:stretch>
                    </p:blipFill>
                    <p:spPr>
                      <a:xfrm>
                        <a:off x="3708074" y="4973000"/>
                        <a:ext cx="276225" cy="268288"/>
                      </a:xfrm>
                      <a:prstGeom prst="rect">
                        <a:avLst/>
                      </a:prstGeom>
                    </p:spPr>
                  </p:pic>
                </p:oleObj>
              </mc:Fallback>
            </mc:AlternateContent>
          </a:graphicData>
        </a:graphic>
      </p:graphicFrame>
      <p:graphicFrame>
        <p:nvGraphicFramePr>
          <p:cNvPr id="50" name="对象 49"/>
          <p:cNvGraphicFramePr>
            <a:graphicFrameLocks noChangeAspect="1"/>
          </p:cNvGraphicFramePr>
          <p:nvPr/>
        </p:nvGraphicFramePr>
        <p:xfrm>
          <a:off x="7706045" y="4974350"/>
          <a:ext cx="298450" cy="241300"/>
        </p:xfrm>
        <a:graphic>
          <a:graphicData uri="http://schemas.openxmlformats.org/presentationml/2006/ole">
            <mc:AlternateContent xmlns:mc="http://schemas.openxmlformats.org/markup-compatibility/2006">
              <mc:Choice xmlns:v="urn:schemas-microsoft-com:vml" Requires="v">
                <p:oleObj name="Formula" r:id="rId35" imgW="146520" imgH="118080" progId="Equation.Ribbit">
                  <p:embed/>
                </p:oleObj>
              </mc:Choice>
              <mc:Fallback>
                <p:oleObj name="Formula" r:id="rId35" imgW="146520" imgH="118080" progId="Equation.Ribbit">
                  <p:embed/>
                  <p:pic>
                    <p:nvPicPr>
                      <p:cNvPr id="0" name=""/>
                      <p:cNvPicPr/>
                      <p:nvPr/>
                    </p:nvPicPr>
                    <p:blipFill>
                      <a:blip r:embed="rId23"/>
                      <a:stretch>
                        <a:fillRect/>
                      </a:stretch>
                    </p:blipFill>
                    <p:spPr>
                      <a:xfrm>
                        <a:off x="7706045" y="4974350"/>
                        <a:ext cx="298450" cy="241300"/>
                      </a:xfrm>
                      <a:prstGeom prst="rect">
                        <a:avLst/>
                      </a:prstGeom>
                    </p:spPr>
                  </p:pic>
                </p:oleObj>
              </mc:Fallback>
            </mc:AlternateContent>
          </a:graphicData>
        </a:graphic>
      </p:graphicFrame>
      <p:graphicFrame>
        <p:nvGraphicFramePr>
          <p:cNvPr id="51" name="对象 50"/>
          <p:cNvGraphicFramePr>
            <a:graphicFrameLocks noChangeAspect="1"/>
          </p:cNvGraphicFramePr>
          <p:nvPr/>
        </p:nvGraphicFramePr>
        <p:xfrm>
          <a:off x="1632305" y="2713832"/>
          <a:ext cx="196153" cy="280753"/>
        </p:xfrm>
        <a:graphic>
          <a:graphicData uri="http://schemas.openxmlformats.org/presentationml/2006/ole">
            <mc:AlternateContent xmlns:mc="http://schemas.openxmlformats.org/markup-compatibility/2006">
              <mc:Choice xmlns:v="urn:schemas-microsoft-com:vml" Requires="v">
                <p:oleObj name="Formula" r:id="rId36" imgW="61200" imgH="117360" progId="Equation.Ribbit">
                  <p:embed/>
                </p:oleObj>
              </mc:Choice>
              <mc:Fallback>
                <p:oleObj name="Formula" r:id="rId36" imgW="61200" imgH="117360" progId="Equation.Ribbit">
                  <p:embed/>
                  <p:pic>
                    <p:nvPicPr>
                      <p:cNvPr id="0" name=""/>
                      <p:cNvPicPr/>
                      <p:nvPr/>
                    </p:nvPicPr>
                    <p:blipFill>
                      <a:blip r:embed="rId5"/>
                      <a:stretch>
                        <a:fillRect/>
                      </a:stretch>
                    </p:blipFill>
                    <p:spPr>
                      <a:xfrm>
                        <a:off x="1632305" y="2713832"/>
                        <a:ext cx="196153" cy="280753"/>
                      </a:xfrm>
                      <a:prstGeom prst="rect">
                        <a:avLst/>
                      </a:prstGeom>
                    </p:spPr>
                  </p:pic>
                </p:oleObj>
              </mc:Fallback>
            </mc:AlternateContent>
          </a:graphicData>
        </a:graphic>
      </p:graphicFrame>
      <p:graphicFrame>
        <p:nvGraphicFramePr>
          <p:cNvPr id="52" name="对象 51"/>
          <p:cNvGraphicFramePr>
            <a:graphicFrameLocks noChangeAspect="1"/>
          </p:cNvGraphicFramePr>
          <p:nvPr/>
        </p:nvGraphicFramePr>
        <p:xfrm>
          <a:off x="5101393" y="3655342"/>
          <a:ext cx="196153" cy="280753"/>
        </p:xfrm>
        <a:graphic>
          <a:graphicData uri="http://schemas.openxmlformats.org/presentationml/2006/ole">
            <mc:AlternateContent xmlns:mc="http://schemas.openxmlformats.org/markup-compatibility/2006">
              <mc:Choice xmlns:v="urn:schemas-microsoft-com:vml" Requires="v">
                <p:oleObj name="Formula" r:id="rId37" imgW="61200" imgH="117360" progId="Equation.Ribbit">
                  <p:embed/>
                </p:oleObj>
              </mc:Choice>
              <mc:Fallback>
                <p:oleObj name="Formula" r:id="rId37" imgW="61200" imgH="117360" progId="Equation.Ribbit">
                  <p:embed/>
                  <p:pic>
                    <p:nvPicPr>
                      <p:cNvPr id="0" name=""/>
                      <p:cNvPicPr/>
                      <p:nvPr/>
                    </p:nvPicPr>
                    <p:blipFill>
                      <a:blip r:embed="rId5"/>
                      <a:stretch>
                        <a:fillRect/>
                      </a:stretch>
                    </p:blipFill>
                    <p:spPr>
                      <a:xfrm>
                        <a:off x="5101393" y="3655342"/>
                        <a:ext cx="196153" cy="280753"/>
                      </a:xfrm>
                      <a:prstGeom prst="rect">
                        <a:avLst/>
                      </a:prstGeom>
                    </p:spPr>
                  </p:pic>
                </p:oleObj>
              </mc:Fallback>
            </mc:AlternateContent>
          </a:graphicData>
        </a:graphic>
      </p:graphicFrame>
    </p:spTree>
    <p:extLst>
      <p:ext uri="{BB962C8B-B14F-4D97-AF65-F5344CB8AC3E}">
        <p14:creationId xmlns:p14="http://schemas.microsoft.com/office/powerpoint/2010/main" val="229673023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Shape 461"/>
          <p:cNvSpPr/>
          <p:nvPr/>
        </p:nvSpPr>
        <p:spPr>
          <a:xfrm>
            <a:off x="1759744" y="2457451"/>
            <a:ext cx="0" cy="2889647"/>
          </a:xfrm>
          <a:prstGeom prst="line">
            <a:avLst/>
          </a:prstGeom>
          <a:ln w="6350">
            <a:solidFill>
              <a:schemeClr val="bg1">
                <a:lumMod val="65000"/>
              </a:schemeClr>
            </a:solidFill>
            <a:prstDash val="dash"/>
          </a:ln>
        </p:spPr>
        <p:txBody>
          <a:bodyPr lIns="0" tIns="0" rIns="0" bIns="0"/>
          <a:lstStyle/>
          <a:p>
            <a:pPr defTabSz="171416">
              <a:defRPr sz="2400">
                <a:latin typeface="+mj-lt"/>
                <a:ea typeface="+mj-ea"/>
                <a:cs typeface="+mj-cs"/>
                <a:sym typeface="Helvetica"/>
              </a:defRPr>
            </a:pPr>
            <a:endParaRPr sz="900">
              <a:latin typeface="+mj-lt"/>
              <a:ea typeface="+mj-ea"/>
              <a:cs typeface="+mj-cs"/>
              <a:sym typeface="Helvetica"/>
            </a:endParaRPr>
          </a:p>
        </p:txBody>
      </p:sp>
      <p:sp>
        <p:nvSpPr>
          <p:cNvPr id="33" name="矩形 32"/>
          <p:cNvSpPr/>
          <p:nvPr/>
        </p:nvSpPr>
        <p:spPr>
          <a:xfrm>
            <a:off x="474542" y="902516"/>
            <a:ext cx="8046244" cy="4916720"/>
          </a:xfrm>
          <a:prstGeom prst="rect">
            <a:avLst/>
          </a:prstGeom>
          <a:noFill/>
          <a:ln w="12700" cap="flat">
            <a:noFill/>
            <a:prstDash val="solid"/>
            <a:bevel/>
          </a:ln>
          <a:effectLst/>
        </p:spPr>
        <p:style>
          <a:lnRef idx="0">
            <a:scrgbClr r="0" g="0" b="0"/>
          </a:lnRef>
          <a:fillRef idx="0">
            <a:scrgbClr r="0" g="0" b="0"/>
          </a:fillRef>
          <a:effectRef idx="0">
            <a:scrgbClr r="0" g="0" b="0"/>
          </a:effectRef>
          <a:fontRef idx="none"/>
        </p:style>
        <p:txBody>
          <a:bodyPr spcFirstLastPara="1" lIns="34285" tIns="34285" rIns="34285" bIns="34285" spcCol="38100" anchor="ctr">
            <a:spAutoFit/>
          </a:bodyPr>
          <a:lstStyle/>
          <a:p>
            <a:pPr marL="342900" indent="-342900" defTabSz="342832" latinLnBrk="1">
              <a:lnSpc>
                <a:spcPct val="150000"/>
              </a:lnSpc>
              <a:spcBef>
                <a:spcPts val="900"/>
              </a:spcBef>
              <a:buClr>
                <a:schemeClr val="accent1"/>
              </a:buClr>
              <a:buFont typeface="Wingdings" panose="05000000000000000000" pitchFamily="2" charset="2"/>
              <a:buChar char="p"/>
              <a:defRPr/>
            </a:pPr>
            <a:r>
              <a:rPr lang="zh-CN" altLang="zh-CN" sz="2000" dirty="0">
                <a:latin typeface="+mn-ea"/>
              </a:rPr>
              <a:t>任意点</a:t>
            </a:r>
            <a:r>
              <a:rPr lang="en-US" altLang="zh-CN" sz="2000" dirty="0">
                <a:latin typeface="+mn-ea"/>
              </a:rPr>
              <a:t>p</a:t>
            </a:r>
            <a:r>
              <a:rPr lang="zh-CN" altLang="zh-CN" sz="2000" dirty="0">
                <a:latin typeface="+mn-ea"/>
              </a:rPr>
              <a:t>的局部点密度由两个参数定义，即</a:t>
            </a:r>
            <a:r>
              <a:rPr lang="en-US" altLang="zh-CN" sz="2000" b="1" dirty="0" err="1">
                <a:solidFill>
                  <a:srgbClr val="FF0000"/>
                </a:solidFill>
                <a:latin typeface="+mn-ea"/>
              </a:rPr>
              <a:t>Eps</a:t>
            </a:r>
            <a:r>
              <a:rPr lang="zh-CN" altLang="zh-CN" sz="2000" dirty="0">
                <a:latin typeface="+mn-ea"/>
              </a:rPr>
              <a:t>（邻域的最大半径）及</a:t>
            </a:r>
            <a:r>
              <a:rPr lang="en-US" altLang="zh-CN" sz="2000" b="1" dirty="0" err="1">
                <a:solidFill>
                  <a:srgbClr val="FF0000"/>
                </a:solidFill>
                <a:latin typeface="+mn-ea"/>
              </a:rPr>
              <a:t>MinPts</a:t>
            </a:r>
            <a:r>
              <a:rPr lang="zh-CN" altLang="zh-CN" sz="2000" dirty="0">
                <a:latin typeface="+mn-ea"/>
              </a:rPr>
              <a:t>（在</a:t>
            </a:r>
            <a:r>
              <a:rPr lang="en-US" altLang="zh-CN" sz="2000" dirty="0" err="1">
                <a:latin typeface="+mn-ea"/>
              </a:rPr>
              <a:t>Eps</a:t>
            </a:r>
            <a:r>
              <a:rPr lang="zh-CN" altLang="zh-CN" sz="2000" dirty="0">
                <a:latin typeface="+mn-ea"/>
              </a:rPr>
              <a:t>邻域中的最少点数）。相关一些概念的定义如下：</a:t>
            </a:r>
          </a:p>
          <a:p>
            <a:pPr marL="342900" indent="-342900" defTabSz="342832" latinLnBrk="1">
              <a:lnSpc>
                <a:spcPct val="150000"/>
              </a:lnSpc>
              <a:spcBef>
                <a:spcPts val="900"/>
              </a:spcBef>
              <a:buClr>
                <a:schemeClr val="accent1"/>
              </a:buClr>
              <a:buFont typeface="Wingdings" panose="05000000000000000000" pitchFamily="2" charset="2"/>
              <a:buChar char="p"/>
              <a:defRPr/>
            </a:pPr>
            <a:r>
              <a:rPr lang="zh-CN" altLang="zh-CN" sz="2000" b="1" dirty="0">
                <a:solidFill>
                  <a:srgbClr val="FF0000"/>
                </a:solidFill>
                <a:latin typeface="+mn-ea"/>
              </a:rPr>
              <a:t>定义</a:t>
            </a:r>
            <a:r>
              <a:rPr lang="en-US" altLang="zh-CN" sz="2000" b="1" dirty="0">
                <a:solidFill>
                  <a:srgbClr val="FF0000"/>
                </a:solidFill>
                <a:latin typeface="+mn-ea"/>
              </a:rPr>
              <a:t>1</a:t>
            </a:r>
            <a:r>
              <a:rPr lang="zh-CN" altLang="zh-CN" sz="2000" b="1" dirty="0">
                <a:solidFill>
                  <a:srgbClr val="FF0000"/>
                </a:solidFill>
                <a:latin typeface="+mn-ea"/>
              </a:rPr>
              <a:t>（</a:t>
            </a:r>
            <a:r>
              <a:rPr lang="en-US" altLang="zh-CN" sz="2000" b="1" dirty="0" err="1">
                <a:solidFill>
                  <a:srgbClr val="FF0000"/>
                </a:solidFill>
                <a:latin typeface="+mn-ea"/>
              </a:rPr>
              <a:t>Eps</a:t>
            </a:r>
            <a:r>
              <a:rPr lang="zh-CN" altLang="zh-CN" sz="2000" b="1" dirty="0">
                <a:solidFill>
                  <a:srgbClr val="FF0000"/>
                </a:solidFill>
                <a:latin typeface="+mn-ea"/>
              </a:rPr>
              <a:t>邻域）</a:t>
            </a:r>
            <a:r>
              <a:rPr lang="zh-CN" altLang="zh-CN" sz="2000" b="1" dirty="0">
                <a:latin typeface="+mn-ea"/>
              </a:rPr>
              <a:t>　</a:t>
            </a:r>
            <a:endParaRPr lang="en-US" altLang="zh-CN" sz="2000" b="1" dirty="0">
              <a:latin typeface="+mn-ea"/>
            </a:endParaRPr>
          </a:p>
          <a:p>
            <a:pPr>
              <a:lnSpc>
                <a:spcPct val="150000"/>
              </a:lnSpc>
              <a:defRPr/>
            </a:pPr>
            <a:r>
              <a:rPr lang="en-US" altLang="zh-CN" sz="2000" dirty="0">
                <a:latin typeface="+mn-ea"/>
                <a:cs typeface="Times New Roman" pitchFamily="18" charset="0"/>
              </a:rPr>
              <a:t>        </a:t>
            </a:r>
            <a:r>
              <a:rPr lang="zh-CN" altLang="zh-CN" sz="2000" dirty="0">
                <a:latin typeface="+mn-ea"/>
                <a:cs typeface="Times New Roman" pitchFamily="18" charset="0"/>
              </a:rPr>
              <a:t>给定一个对象</a:t>
            </a:r>
            <a:r>
              <a:rPr lang="en-US" altLang="zh-CN" sz="2000" i="1" dirty="0">
                <a:latin typeface="+mn-ea"/>
                <a:cs typeface="Times New Roman" pitchFamily="18" charset="0"/>
              </a:rPr>
              <a:t>p</a:t>
            </a:r>
            <a:r>
              <a:rPr lang="zh-CN" altLang="zh-CN" sz="2000" dirty="0">
                <a:latin typeface="+mn-ea"/>
                <a:cs typeface="Times New Roman" pitchFamily="18" charset="0"/>
              </a:rPr>
              <a:t>，</a:t>
            </a:r>
            <a:r>
              <a:rPr lang="en-US" altLang="zh-CN" sz="2000" i="1" dirty="0">
                <a:latin typeface="+mn-ea"/>
                <a:cs typeface="Times New Roman" pitchFamily="18" charset="0"/>
              </a:rPr>
              <a:t>p</a:t>
            </a:r>
            <a:r>
              <a:rPr lang="zh-CN" altLang="zh-CN" sz="2000" dirty="0">
                <a:latin typeface="+mn-ea"/>
                <a:cs typeface="Times New Roman" pitchFamily="18" charset="0"/>
              </a:rPr>
              <a:t>的</a:t>
            </a:r>
            <a:r>
              <a:rPr lang="en-US" altLang="zh-CN" sz="2000" i="1" dirty="0" err="1">
                <a:latin typeface="+mn-ea"/>
                <a:cs typeface="Times New Roman" pitchFamily="18" charset="0"/>
              </a:rPr>
              <a:t>Eps</a:t>
            </a:r>
            <a:r>
              <a:rPr lang="zh-CN" altLang="zh-CN" sz="2000" dirty="0">
                <a:latin typeface="+mn-ea"/>
                <a:cs typeface="Times New Roman" pitchFamily="18" charset="0"/>
              </a:rPr>
              <a:t>邻域</a:t>
            </a:r>
            <a:r>
              <a:rPr lang="en-US" altLang="zh-CN" sz="2000" i="1" dirty="0" err="1">
                <a:latin typeface="+mn-ea"/>
                <a:cs typeface="Times New Roman" pitchFamily="18" charset="0"/>
              </a:rPr>
              <a:t>N</a:t>
            </a:r>
            <a:r>
              <a:rPr lang="en-US" altLang="zh-CN" sz="2000" i="1" baseline="-25000" dirty="0" err="1">
                <a:latin typeface="+mn-ea"/>
                <a:cs typeface="Times New Roman" pitchFamily="18" charset="0"/>
              </a:rPr>
              <a:t>Eps</a:t>
            </a:r>
            <a:r>
              <a:rPr lang="zh-CN" altLang="zh-CN" sz="2000" dirty="0">
                <a:latin typeface="+mn-ea"/>
                <a:cs typeface="Times New Roman" pitchFamily="18" charset="0"/>
              </a:rPr>
              <a:t>（</a:t>
            </a:r>
            <a:r>
              <a:rPr lang="en-US" altLang="zh-CN" sz="2000" i="1" dirty="0">
                <a:latin typeface="+mn-ea"/>
                <a:cs typeface="Times New Roman" pitchFamily="18" charset="0"/>
              </a:rPr>
              <a:t>p</a:t>
            </a:r>
            <a:r>
              <a:rPr lang="zh-CN" altLang="zh-CN" sz="2000" dirty="0">
                <a:latin typeface="+mn-ea"/>
                <a:cs typeface="Times New Roman" pitchFamily="18" charset="0"/>
              </a:rPr>
              <a:t>）定义为以</a:t>
            </a:r>
            <a:r>
              <a:rPr lang="en-US" altLang="zh-CN" sz="2000" i="1" dirty="0">
                <a:latin typeface="+mn-ea"/>
                <a:cs typeface="Times New Roman" pitchFamily="18" charset="0"/>
              </a:rPr>
              <a:t>p</a:t>
            </a:r>
            <a:r>
              <a:rPr lang="zh-CN" altLang="zh-CN" sz="2000" dirty="0">
                <a:latin typeface="+mn-ea"/>
                <a:cs typeface="Times New Roman" pitchFamily="18" charset="0"/>
              </a:rPr>
              <a:t>为核心，以</a:t>
            </a:r>
            <a:r>
              <a:rPr lang="en-US" altLang="zh-CN" sz="2000" i="1" dirty="0" err="1">
                <a:latin typeface="+mn-ea"/>
                <a:cs typeface="Times New Roman" pitchFamily="18" charset="0"/>
              </a:rPr>
              <a:t>Eps</a:t>
            </a:r>
            <a:r>
              <a:rPr lang="zh-CN" altLang="zh-CN" sz="2000" dirty="0">
                <a:latin typeface="+mn-ea"/>
                <a:cs typeface="Times New Roman" pitchFamily="18" charset="0"/>
              </a:rPr>
              <a:t>为半径的</a:t>
            </a:r>
            <a:r>
              <a:rPr lang="en-US" altLang="zh-CN" sz="2000" i="1" dirty="0">
                <a:latin typeface="+mn-ea"/>
                <a:cs typeface="Times New Roman" pitchFamily="18" charset="0"/>
              </a:rPr>
              <a:t>d</a:t>
            </a:r>
            <a:r>
              <a:rPr lang="zh-CN" altLang="zh-CN" sz="2000" dirty="0">
                <a:latin typeface="+mn-ea"/>
                <a:cs typeface="Times New Roman" pitchFamily="18" charset="0"/>
              </a:rPr>
              <a:t>维超球体区域，即：</a:t>
            </a:r>
            <a:endParaRPr lang="en-US" altLang="zh-CN" sz="2000" dirty="0">
              <a:latin typeface="+mn-ea"/>
              <a:cs typeface="Times New Roman" pitchFamily="18" charset="0"/>
            </a:endParaRPr>
          </a:p>
          <a:p>
            <a:pPr marL="342900" indent="-342900">
              <a:lnSpc>
                <a:spcPct val="150000"/>
              </a:lnSpc>
              <a:buFont typeface="Wingdings" panose="05000000000000000000" pitchFamily="2" charset="2"/>
              <a:buChar char="p"/>
              <a:defRPr/>
            </a:pPr>
            <a:endParaRPr lang="en-US" altLang="zh-CN" sz="2000" dirty="0">
              <a:latin typeface="+mn-ea"/>
              <a:cs typeface="Times New Roman" pitchFamily="18" charset="0"/>
            </a:endParaRPr>
          </a:p>
          <a:p>
            <a:pPr marL="342900" indent="-342900">
              <a:lnSpc>
                <a:spcPct val="150000"/>
              </a:lnSpc>
              <a:buFont typeface="Wingdings" panose="05000000000000000000" pitchFamily="2" charset="2"/>
              <a:buChar char="p"/>
              <a:defRPr/>
            </a:pPr>
            <a:endParaRPr lang="en-US" altLang="zh-CN" sz="2000" dirty="0">
              <a:latin typeface="+mn-ea"/>
              <a:cs typeface="Times New Roman" pitchFamily="18" charset="0"/>
            </a:endParaRPr>
          </a:p>
          <a:p>
            <a:pPr>
              <a:lnSpc>
                <a:spcPct val="150000"/>
              </a:lnSpc>
              <a:defRPr/>
            </a:pPr>
            <a:r>
              <a:rPr lang="en-US" altLang="zh-CN" sz="2000" dirty="0">
                <a:latin typeface="+mn-ea"/>
                <a:cs typeface="Times New Roman" pitchFamily="18" charset="0"/>
              </a:rPr>
              <a:t>         </a:t>
            </a:r>
            <a:r>
              <a:rPr lang="zh-CN" altLang="zh-CN" sz="2000" dirty="0">
                <a:latin typeface="+mn-ea"/>
                <a:cs typeface="Times New Roman" pitchFamily="18" charset="0"/>
              </a:rPr>
              <a:t>其中，</a:t>
            </a:r>
            <a:r>
              <a:rPr lang="en-US" altLang="zh-CN" sz="2000" i="1" dirty="0">
                <a:latin typeface="+mn-ea"/>
                <a:cs typeface="Times New Roman" pitchFamily="18" charset="0"/>
              </a:rPr>
              <a:t>D</a:t>
            </a:r>
            <a:r>
              <a:rPr lang="zh-CN" altLang="zh-CN" sz="2000" dirty="0">
                <a:latin typeface="+mn-ea"/>
                <a:cs typeface="Times New Roman" pitchFamily="18" charset="0"/>
              </a:rPr>
              <a:t>为</a:t>
            </a:r>
            <a:r>
              <a:rPr lang="en-US" altLang="zh-CN" sz="2000" i="1" dirty="0">
                <a:latin typeface="+mn-ea"/>
                <a:cs typeface="Times New Roman" pitchFamily="18" charset="0"/>
              </a:rPr>
              <a:t>d</a:t>
            </a:r>
            <a:r>
              <a:rPr lang="zh-CN" altLang="zh-CN" sz="2000" dirty="0">
                <a:latin typeface="+mn-ea"/>
                <a:cs typeface="Times New Roman" pitchFamily="18" charset="0"/>
              </a:rPr>
              <a:t>维实空间上的数据集</a:t>
            </a:r>
            <a:r>
              <a:rPr lang="zh-CN" altLang="zh-CN" sz="2000" i="1" dirty="0">
                <a:latin typeface="+mn-ea"/>
                <a:cs typeface="Times New Roman" pitchFamily="18" charset="0"/>
              </a:rPr>
              <a:t>，</a:t>
            </a:r>
            <a:r>
              <a:rPr lang="en-US" altLang="zh-CN" sz="2000" i="1" dirty="0">
                <a:latin typeface="+mn-ea"/>
                <a:cs typeface="Times New Roman" pitchFamily="18" charset="0"/>
              </a:rPr>
              <a:t> </a:t>
            </a:r>
            <a:r>
              <a:rPr lang="en-US" altLang="zh-CN" sz="2000" i="1" dirty="0" err="1">
                <a:latin typeface="+mn-ea"/>
                <a:cs typeface="Times New Roman" pitchFamily="18" charset="0"/>
              </a:rPr>
              <a:t>dist</a:t>
            </a:r>
            <a:r>
              <a:rPr lang="en-US" altLang="zh-CN" sz="2000" i="1" dirty="0">
                <a:latin typeface="+mn-ea"/>
                <a:cs typeface="Times New Roman" pitchFamily="18" charset="0"/>
              </a:rPr>
              <a:t> </a:t>
            </a:r>
            <a:r>
              <a:rPr lang="en-US" altLang="zh-CN" sz="2000" dirty="0">
                <a:latin typeface="+mn-ea"/>
                <a:cs typeface="Times New Roman" pitchFamily="18" charset="0"/>
              </a:rPr>
              <a:t>(</a:t>
            </a:r>
            <a:r>
              <a:rPr lang="en-US" altLang="zh-CN" sz="2000" i="1" dirty="0" err="1">
                <a:latin typeface="+mn-ea"/>
                <a:cs typeface="Times New Roman" pitchFamily="18" charset="0"/>
              </a:rPr>
              <a:t>p,q</a:t>
            </a:r>
            <a:r>
              <a:rPr lang="en-US" altLang="zh-CN" sz="2000" dirty="0">
                <a:latin typeface="+mn-ea"/>
                <a:cs typeface="Times New Roman" pitchFamily="18" charset="0"/>
              </a:rPr>
              <a:t>)</a:t>
            </a:r>
            <a:r>
              <a:rPr lang="zh-CN" altLang="zh-CN" sz="2000" dirty="0">
                <a:latin typeface="+mn-ea"/>
                <a:cs typeface="Times New Roman" pitchFamily="18" charset="0"/>
              </a:rPr>
              <a:t>表示</a:t>
            </a:r>
            <a:r>
              <a:rPr lang="en-US" altLang="zh-CN" sz="2000" i="1" dirty="0">
                <a:latin typeface="+mn-ea"/>
                <a:cs typeface="Times New Roman" pitchFamily="18" charset="0"/>
              </a:rPr>
              <a:t>D</a:t>
            </a:r>
            <a:r>
              <a:rPr lang="zh-CN" altLang="zh-CN" sz="2000" dirty="0">
                <a:latin typeface="+mn-ea"/>
                <a:cs typeface="Times New Roman" pitchFamily="18" charset="0"/>
              </a:rPr>
              <a:t>中的</a:t>
            </a:r>
            <a:r>
              <a:rPr lang="en-US" altLang="zh-CN" sz="2000" dirty="0">
                <a:latin typeface="+mn-ea"/>
                <a:cs typeface="Times New Roman" pitchFamily="18" charset="0"/>
              </a:rPr>
              <a:t>2</a:t>
            </a:r>
            <a:r>
              <a:rPr lang="zh-CN" altLang="zh-CN" sz="2000" dirty="0">
                <a:latin typeface="+mn-ea"/>
                <a:cs typeface="Times New Roman" pitchFamily="18" charset="0"/>
              </a:rPr>
              <a:t>个对象</a:t>
            </a:r>
            <a:r>
              <a:rPr lang="en-US" altLang="zh-CN" sz="2000" i="1" dirty="0">
                <a:latin typeface="+mn-ea"/>
                <a:cs typeface="Times New Roman" pitchFamily="18" charset="0"/>
              </a:rPr>
              <a:t>p</a:t>
            </a:r>
            <a:r>
              <a:rPr lang="zh-CN" altLang="zh-CN" sz="2000" dirty="0">
                <a:latin typeface="+mn-ea"/>
                <a:cs typeface="Times New Roman" pitchFamily="18" charset="0"/>
              </a:rPr>
              <a:t>和</a:t>
            </a:r>
            <a:r>
              <a:rPr lang="en-US" altLang="zh-CN" sz="2000" i="1" dirty="0">
                <a:latin typeface="+mn-ea"/>
                <a:cs typeface="Times New Roman" pitchFamily="18" charset="0"/>
              </a:rPr>
              <a:t>q</a:t>
            </a:r>
            <a:r>
              <a:rPr lang="zh-CN" altLang="zh-CN" sz="2000" dirty="0">
                <a:latin typeface="+mn-ea"/>
                <a:cs typeface="Times New Roman" pitchFamily="18" charset="0"/>
              </a:rPr>
              <a:t>之间的距离。</a:t>
            </a:r>
            <a:endParaRPr lang="en-US" altLang="zh-CN" sz="2000" dirty="0">
              <a:latin typeface="+mn-ea"/>
              <a:cs typeface="Times New Roman" pitchFamily="18" charset="0"/>
            </a:endParaRPr>
          </a:p>
          <a:p>
            <a:pPr marL="342900" indent="-342900">
              <a:lnSpc>
                <a:spcPct val="150000"/>
              </a:lnSpc>
              <a:buFont typeface="Wingdings" panose="05000000000000000000" pitchFamily="2" charset="2"/>
              <a:buChar char="p"/>
              <a:defRPr/>
            </a:pPr>
            <a:endParaRPr lang="zh-CN" altLang="en-US" sz="2000" dirty="0">
              <a:latin typeface="+mn-ea"/>
              <a:cs typeface="Times New Roman" pitchFamily="18" charset="0"/>
            </a:endParaRPr>
          </a:p>
        </p:txBody>
      </p:sp>
      <p:pic>
        <p:nvPicPr>
          <p:cNvPr id="31748" name="图片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432084" y="3459698"/>
            <a:ext cx="4662488" cy="715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矩形 25"/>
          <p:cNvSpPr>
            <a:spLocks noChangeArrowheads="1"/>
          </p:cNvSpPr>
          <p:nvPr/>
        </p:nvSpPr>
        <p:spPr bwMode="auto">
          <a:xfrm>
            <a:off x="316912" y="107312"/>
            <a:ext cx="3625609" cy="665460"/>
          </a:xfrm>
          <a:prstGeom prst="rect">
            <a:avLst/>
          </a:prstGeom>
        </p:spPr>
        <p:txBody>
          <a:bodyPr vert="horz" lIns="91440" tIns="45720" rIns="91440" bIns="45720" rtlCol="0" anchor="ctr">
            <a:normAutofit/>
          </a:bodyPr>
          <a:lstStyle/>
          <a:p>
            <a:pPr>
              <a:lnSpc>
                <a:spcPct val="90000"/>
              </a:lnSpc>
              <a:spcBef>
                <a:spcPct val="0"/>
              </a:spcBef>
            </a:pPr>
            <a:r>
              <a:rPr lang="en-US" altLang="zh-CN" sz="3600" b="1" dirty="0">
                <a:solidFill>
                  <a:schemeClr val="accent1"/>
                </a:solidFill>
                <a:effectLst>
                  <a:outerShdw blurRad="38100" dist="38100" dir="2700000" algn="tl">
                    <a:srgbClr val="000000">
                      <a:alpha val="43137"/>
                    </a:srgbClr>
                  </a:outerShdw>
                </a:effectLst>
                <a:latin typeface="Verdana" panose="020B0604030504040204" pitchFamily="34" charset="0"/>
                <a:ea typeface="幼圆" panose="02010509060101010101" pitchFamily="49" charset="-122"/>
                <a:cs typeface="+mj-cs"/>
                <a:sym typeface="微软雅黑" panose="020B0503020204020204" pitchFamily="34" charset="-122"/>
              </a:rPr>
              <a:t>DBSCAN</a:t>
            </a:r>
            <a:r>
              <a:rPr lang="zh-CN" altLang="en-US" sz="3600" b="1" dirty="0">
                <a:solidFill>
                  <a:schemeClr val="accent1"/>
                </a:solidFill>
                <a:effectLst>
                  <a:outerShdw blurRad="38100" dist="38100" dir="2700000" algn="tl">
                    <a:srgbClr val="000000">
                      <a:alpha val="43137"/>
                    </a:srgbClr>
                  </a:outerShdw>
                </a:effectLst>
                <a:latin typeface="Verdana" panose="020B0604030504040204" pitchFamily="34" charset="0"/>
                <a:ea typeface="幼圆" panose="02010509060101010101" pitchFamily="49" charset="-122"/>
                <a:cs typeface="+mj-cs"/>
                <a:sym typeface="微软雅黑" panose="020B0503020204020204" pitchFamily="34" charset="-122"/>
              </a:rPr>
              <a:t>算法</a:t>
            </a:r>
          </a:p>
        </p:txBody>
      </p:sp>
    </p:spTree>
    <p:extLst>
      <p:ext uri="{BB962C8B-B14F-4D97-AF65-F5344CB8AC3E}">
        <p14:creationId xmlns:p14="http://schemas.microsoft.com/office/powerpoint/2010/main" val="28483647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t>性能度量</a:t>
            </a:r>
          </a:p>
        </p:txBody>
      </p:sp>
      <p:sp>
        <p:nvSpPr>
          <p:cNvPr id="5" name="内容占位符 4"/>
          <p:cNvSpPr>
            <a:spLocks noGrp="1"/>
          </p:cNvSpPr>
          <p:nvPr>
            <p:ph idx="1"/>
          </p:nvPr>
        </p:nvSpPr>
        <p:spPr>
          <a:xfrm>
            <a:off x="209073" y="1266822"/>
            <a:ext cx="9020383" cy="4843691"/>
          </a:xfrm>
        </p:spPr>
        <p:txBody>
          <a:bodyPr>
            <a:normAutofit/>
          </a:bodyPr>
          <a:lstStyle/>
          <a:p>
            <a:r>
              <a:rPr altLang="en-US" sz="2000" dirty="0"/>
              <a:t>聚类性能度量</a:t>
            </a:r>
            <a:r>
              <a:rPr lang="zh-CN" altLang="en-US" sz="2000" dirty="0"/>
              <a:t>，</a:t>
            </a:r>
            <a:r>
              <a:rPr altLang="en-US" sz="2000" dirty="0"/>
              <a:t>亦称为聚类“有效性指标”（</a:t>
            </a:r>
            <a:r>
              <a:rPr lang="en-US" altLang="zh-CN" sz="2000" dirty="0"/>
              <a:t>validity index</a:t>
            </a:r>
            <a:r>
              <a:rPr altLang="en-US" sz="2000" dirty="0"/>
              <a:t>）</a:t>
            </a:r>
            <a:endParaRPr lang="en-US" altLang="en-US" sz="2000" dirty="0"/>
          </a:p>
          <a:p>
            <a:r>
              <a:rPr altLang="en-US" sz="2000" dirty="0"/>
              <a:t>直观来讲：</a:t>
            </a:r>
            <a:endParaRPr lang="en-US" altLang="en-US" sz="2000" dirty="0"/>
          </a:p>
          <a:p>
            <a:pPr marL="0" indent="0">
              <a:buNone/>
            </a:pPr>
            <a:r>
              <a:rPr lang="en-US" altLang="zh-CN" sz="2000" dirty="0"/>
              <a:t>    </a:t>
            </a:r>
            <a:r>
              <a:rPr lang="zh-CN" altLang="en-US" sz="2000" dirty="0"/>
              <a:t>我们希望“物以类聚”，即同一簇的样本尽可能彼此相似，不同簇的样本尽可能不同。换言之，</a:t>
            </a:r>
            <a:r>
              <a:rPr altLang="en-US" sz="2000" dirty="0"/>
              <a:t>聚类结果的“</a:t>
            </a:r>
            <a:r>
              <a:rPr altLang="en-US" sz="2000" dirty="0">
                <a:solidFill>
                  <a:srgbClr val="FF0000"/>
                </a:solidFill>
              </a:rPr>
              <a:t>簇内相似度</a:t>
            </a:r>
            <a:r>
              <a:rPr altLang="en-US" sz="2000" dirty="0"/>
              <a:t>”（</a:t>
            </a:r>
            <a:r>
              <a:rPr lang="en-US" altLang="zh-CN" sz="2000" dirty="0"/>
              <a:t>intra-cluster similarity</a:t>
            </a:r>
            <a:r>
              <a:rPr altLang="en-US" sz="2000" dirty="0"/>
              <a:t>）</a:t>
            </a:r>
            <a:r>
              <a:rPr altLang="en-US" sz="2000" dirty="0">
                <a:solidFill>
                  <a:srgbClr val="FF0000"/>
                </a:solidFill>
              </a:rPr>
              <a:t>高</a:t>
            </a:r>
            <a:r>
              <a:rPr lang="zh-CN" altLang="en-US" sz="2000" dirty="0"/>
              <a:t>，</a:t>
            </a:r>
            <a:r>
              <a:rPr altLang="en-US" sz="2000" dirty="0"/>
              <a:t>且“</a:t>
            </a:r>
            <a:r>
              <a:rPr altLang="en-US" sz="2000" dirty="0">
                <a:solidFill>
                  <a:srgbClr val="FF0000"/>
                </a:solidFill>
              </a:rPr>
              <a:t>簇间相似度</a:t>
            </a:r>
            <a:r>
              <a:rPr altLang="en-US" sz="2000" dirty="0"/>
              <a:t>”（</a:t>
            </a:r>
            <a:r>
              <a:rPr lang="en-US" altLang="en-US" sz="2000" dirty="0"/>
              <a:t>inter-cluster similarity</a:t>
            </a:r>
            <a:r>
              <a:rPr altLang="en-US" sz="2000" dirty="0"/>
              <a:t>）</a:t>
            </a:r>
            <a:r>
              <a:rPr altLang="en-US" sz="2000" dirty="0">
                <a:solidFill>
                  <a:srgbClr val="FF0000"/>
                </a:solidFill>
              </a:rPr>
              <a:t>低</a:t>
            </a:r>
            <a:r>
              <a:rPr altLang="en-US" sz="2000" dirty="0"/>
              <a:t>，这样的聚类效果较好</a:t>
            </a:r>
            <a:r>
              <a:rPr lang="en-US" altLang="en-US" sz="2000" dirty="0"/>
              <a:t>.</a:t>
            </a:r>
          </a:p>
          <a:p>
            <a:pPr>
              <a:buNone/>
            </a:pPr>
            <a:endParaRPr lang="zh-CN" altLang="en-US" sz="2000" dirty="0"/>
          </a:p>
        </p:txBody>
      </p:sp>
    </p:spTree>
    <p:extLst>
      <p:ext uri="{BB962C8B-B14F-4D97-AF65-F5344CB8AC3E}">
        <p14:creationId xmlns:p14="http://schemas.microsoft.com/office/powerpoint/2010/main" val="3490017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Shape 461"/>
          <p:cNvSpPr/>
          <p:nvPr/>
        </p:nvSpPr>
        <p:spPr>
          <a:xfrm>
            <a:off x="1759744" y="2457451"/>
            <a:ext cx="0" cy="2889647"/>
          </a:xfrm>
          <a:prstGeom prst="line">
            <a:avLst/>
          </a:prstGeom>
          <a:ln w="6350">
            <a:solidFill>
              <a:schemeClr val="bg1">
                <a:lumMod val="65000"/>
              </a:schemeClr>
            </a:solidFill>
            <a:prstDash val="dash"/>
          </a:ln>
        </p:spPr>
        <p:txBody>
          <a:bodyPr lIns="0" tIns="0" rIns="0" bIns="0"/>
          <a:lstStyle/>
          <a:p>
            <a:pPr defTabSz="171416">
              <a:defRPr sz="2400">
                <a:latin typeface="+mj-lt"/>
                <a:ea typeface="+mj-ea"/>
                <a:cs typeface="+mj-cs"/>
                <a:sym typeface="Helvetica"/>
              </a:defRPr>
            </a:pPr>
            <a:endParaRPr sz="900">
              <a:latin typeface="+mj-lt"/>
              <a:ea typeface="+mj-ea"/>
              <a:cs typeface="+mj-cs"/>
              <a:sym typeface="Helvetica"/>
            </a:endParaRPr>
          </a:p>
        </p:txBody>
      </p:sp>
      <p:sp>
        <p:nvSpPr>
          <p:cNvPr id="33" name="矩形 32"/>
          <p:cNvSpPr/>
          <p:nvPr/>
        </p:nvSpPr>
        <p:spPr>
          <a:xfrm>
            <a:off x="78944" y="974581"/>
            <a:ext cx="7939088" cy="2467332"/>
          </a:xfrm>
          <a:prstGeom prst="rect">
            <a:avLst/>
          </a:prstGeom>
          <a:noFill/>
          <a:ln w="12700" cap="flat">
            <a:noFill/>
            <a:prstDash val="solid"/>
            <a:bevel/>
          </a:ln>
          <a:effectLst/>
        </p:spPr>
        <p:style>
          <a:lnRef idx="0">
            <a:scrgbClr r="0" g="0" b="0"/>
          </a:lnRef>
          <a:fillRef idx="0">
            <a:scrgbClr r="0" g="0" b="0"/>
          </a:fillRef>
          <a:effectRef idx="0">
            <a:scrgbClr r="0" g="0" b="0"/>
          </a:effectRef>
          <a:fontRef idx="none"/>
        </p:style>
        <p:txBody>
          <a:bodyPr spcFirstLastPara="1" lIns="34285" tIns="34285" rIns="34285" bIns="34285" spcCol="38100" anchor="ctr">
            <a:spAutoFit/>
          </a:bodyPr>
          <a:lstStyle/>
          <a:p>
            <a:pPr>
              <a:lnSpc>
                <a:spcPct val="150000"/>
              </a:lnSpc>
              <a:defRPr/>
            </a:pPr>
            <a:r>
              <a:rPr lang="zh-CN" altLang="en-US" sz="2000" dirty="0">
                <a:solidFill>
                  <a:srgbClr val="FFFF00"/>
                </a:solidFill>
                <a:latin typeface="+mn-ea"/>
                <a:cs typeface="Times New Roman" pitchFamily="18" charset="0"/>
              </a:rPr>
              <a:t>    </a:t>
            </a:r>
            <a:r>
              <a:rPr lang="zh-CN" altLang="en-US" sz="2000" b="1" dirty="0">
                <a:solidFill>
                  <a:srgbClr val="FF0000"/>
                </a:solidFill>
                <a:latin typeface="+mn-ea"/>
                <a:cs typeface="Times New Roman" pitchFamily="18" charset="0"/>
              </a:rPr>
              <a:t>定义</a:t>
            </a:r>
            <a:r>
              <a:rPr lang="en-US" altLang="zh-CN" sz="2000" b="1" dirty="0">
                <a:solidFill>
                  <a:srgbClr val="FF0000"/>
                </a:solidFill>
                <a:latin typeface="+mn-ea"/>
                <a:cs typeface="Times New Roman" pitchFamily="18" charset="0"/>
              </a:rPr>
              <a:t>2</a:t>
            </a:r>
            <a:r>
              <a:rPr lang="zh-CN" altLang="en-US" sz="2000" b="1" dirty="0">
                <a:solidFill>
                  <a:srgbClr val="FF0000"/>
                </a:solidFill>
                <a:latin typeface="+mn-ea"/>
                <a:cs typeface="Times New Roman" pitchFamily="18" charset="0"/>
              </a:rPr>
              <a:t>（核心点与边界点）</a:t>
            </a:r>
            <a:r>
              <a:rPr lang="zh-CN" altLang="zh-CN" sz="2000" dirty="0">
                <a:solidFill>
                  <a:srgbClr val="FFFF00"/>
                </a:solidFill>
                <a:latin typeface="+mn-ea"/>
                <a:cs typeface="Times New Roman" pitchFamily="18" charset="0"/>
              </a:rPr>
              <a:t>　</a:t>
            </a:r>
            <a:endParaRPr lang="en-US" altLang="zh-CN" sz="2000" dirty="0">
              <a:solidFill>
                <a:srgbClr val="FFFF00"/>
              </a:solidFill>
              <a:latin typeface="+mn-ea"/>
              <a:cs typeface="Times New Roman" pitchFamily="18" charset="0"/>
            </a:endParaRPr>
          </a:p>
          <a:p>
            <a:pPr>
              <a:lnSpc>
                <a:spcPct val="150000"/>
              </a:lnSpc>
              <a:defRPr/>
            </a:pPr>
            <a:r>
              <a:rPr lang="en-US" altLang="zh-CN" sz="2000" dirty="0">
                <a:latin typeface="+mn-ea"/>
                <a:cs typeface="Times New Roman" pitchFamily="18" charset="0"/>
              </a:rPr>
              <a:t>        </a:t>
            </a:r>
            <a:r>
              <a:rPr lang="zh-CN" altLang="zh-CN" sz="2000" dirty="0">
                <a:latin typeface="+mn-ea"/>
                <a:cs typeface="Times New Roman" pitchFamily="18" charset="0"/>
              </a:rPr>
              <a:t>对于对象</a:t>
            </a:r>
            <a:r>
              <a:rPr lang="en-US" altLang="zh-CN" sz="2000" i="1" dirty="0">
                <a:latin typeface="+mn-ea"/>
                <a:cs typeface="Times New Roman" pitchFamily="18" charset="0"/>
              </a:rPr>
              <a:t>p</a:t>
            </a:r>
            <a:r>
              <a:rPr lang="zh-CN" altLang="zh-CN" sz="2000" dirty="0">
                <a:latin typeface="+mn-ea"/>
                <a:cs typeface="Times New Roman" pitchFamily="18" charset="0"/>
              </a:rPr>
              <a:t>∈</a:t>
            </a:r>
            <a:r>
              <a:rPr lang="en-US" altLang="zh-CN" sz="2000" i="1" dirty="0">
                <a:latin typeface="+mn-ea"/>
                <a:cs typeface="Times New Roman" pitchFamily="18" charset="0"/>
              </a:rPr>
              <a:t>D</a:t>
            </a:r>
            <a:r>
              <a:rPr lang="zh-CN" altLang="zh-CN" sz="2000" dirty="0">
                <a:latin typeface="+mn-ea"/>
                <a:cs typeface="Times New Roman" pitchFamily="18" charset="0"/>
              </a:rPr>
              <a:t>，给定一个整数</a:t>
            </a:r>
            <a:r>
              <a:rPr lang="en-US" altLang="zh-CN" sz="2000" i="1" dirty="0" err="1">
                <a:latin typeface="+mn-ea"/>
                <a:cs typeface="Times New Roman" pitchFamily="18" charset="0"/>
              </a:rPr>
              <a:t>MinPts</a:t>
            </a:r>
            <a:r>
              <a:rPr lang="zh-CN" altLang="zh-CN" sz="2000" dirty="0">
                <a:latin typeface="+mn-ea"/>
                <a:cs typeface="Times New Roman" pitchFamily="18" charset="0"/>
              </a:rPr>
              <a:t>，如果</a:t>
            </a:r>
            <a:r>
              <a:rPr lang="en-US" altLang="zh-CN" sz="2000" i="1" dirty="0">
                <a:latin typeface="+mn-ea"/>
                <a:cs typeface="Times New Roman" pitchFamily="18" charset="0"/>
              </a:rPr>
              <a:t>p</a:t>
            </a:r>
            <a:r>
              <a:rPr lang="zh-CN" altLang="zh-CN" sz="2000" dirty="0">
                <a:latin typeface="+mn-ea"/>
                <a:cs typeface="Times New Roman" pitchFamily="18" charset="0"/>
              </a:rPr>
              <a:t>的</a:t>
            </a:r>
            <a:r>
              <a:rPr lang="en-US" altLang="zh-CN" sz="2000" i="1" dirty="0" err="1">
                <a:latin typeface="+mn-ea"/>
                <a:cs typeface="Times New Roman" pitchFamily="18" charset="0"/>
              </a:rPr>
              <a:t>Eps</a:t>
            </a:r>
            <a:r>
              <a:rPr lang="zh-CN" altLang="zh-CN" sz="2000" dirty="0">
                <a:latin typeface="+mn-ea"/>
                <a:cs typeface="Times New Roman" pitchFamily="18" charset="0"/>
              </a:rPr>
              <a:t>邻域内的对象数满足</a:t>
            </a:r>
            <a:r>
              <a:rPr lang="en-US" altLang="zh-CN" sz="2000" dirty="0">
                <a:latin typeface="+mn-ea"/>
                <a:cs typeface="Times New Roman" pitchFamily="18" charset="0"/>
              </a:rPr>
              <a:t>|</a:t>
            </a:r>
            <a:r>
              <a:rPr lang="en-US" altLang="zh-CN" sz="2000" i="1" dirty="0" err="1">
                <a:latin typeface="+mn-ea"/>
                <a:cs typeface="Times New Roman" pitchFamily="18" charset="0"/>
              </a:rPr>
              <a:t>N</a:t>
            </a:r>
            <a:r>
              <a:rPr lang="en-US" altLang="zh-CN" sz="2000" i="1" baseline="-25000" dirty="0" err="1">
                <a:latin typeface="+mn-ea"/>
                <a:cs typeface="Times New Roman" pitchFamily="18" charset="0"/>
              </a:rPr>
              <a:t>Eps</a:t>
            </a:r>
            <a:r>
              <a:rPr lang="en-US" altLang="zh-CN" sz="2000" dirty="0">
                <a:latin typeface="+mn-ea"/>
                <a:cs typeface="Times New Roman" pitchFamily="18" charset="0"/>
              </a:rPr>
              <a:t>(</a:t>
            </a:r>
            <a:r>
              <a:rPr lang="en-US" altLang="zh-CN" sz="2000" i="1" dirty="0">
                <a:latin typeface="+mn-ea"/>
                <a:cs typeface="Times New Roman" pitchFamily="18" charset="0"/>
              </a:rPr>
              <a:t>p</a:t>
            </a:r>
            <a:r>
              <a:rPr lang="en-US" altLang="zh-CN" sz="2000" dirty="0">
                <a:latin typeface="+mn-ea"/>
                <a:cs typeface="Times New Roman" pitchFamily="18" charset="0"/>
              </a:rPr>
              <a:t>)|≥</a:t>
            </a:r>
            <a:r>
              <a:rPr lang="en-US" altLang="zh-CN" sz="2000" i="1" dirty="0" err="1">
                <a:latin typeface="+mn-ea"/>
                <a:cs typeface="Times New Roman" pitchFamily="18" charset="0"/>
              </a:rPr>
              <a:t>MinPts</a:t>
            </a:r>
            <a:r>
              <a:rPr lang="en-US" altLang="zh-CN" sz="2000" dirty="0">
                <a:latin typeface="+mn-ea"/>
                <a:cs typeface="Times New Roman" pitchFamily="18" charset="0"/>
              </a:rPr>
              <a:t> </a:t>
            </a:r>
            <a:r>
              <a:rPr lang="zh-CN" altLang="zh-CN" sz="2000" dirty="0">
                <a:latin typeface="+mn-ea"/>
                <a:cs typeface="Times New Roman" pitchFamily="18" charset="0"/>
              </a:rPr>
              <a:t>，则称</a:t>
            </a:r>
            <a:r>
              <a:rPr lang="en-US" altLang="zh-CN" sz="2000" i="1" dirty="0">
                <a:latin typeface="+mn-ea"/>
                <a:cs typeface="Times New Roman" pitchFamily="18" charset="0"/>
              </a:rPr>
              <a:t>p</a:t>
            </a:r>
            <a:r>
              <a:rPr lang="zh-CN" altLang="zh-CN" sz="2000" dirty="0">
                <a:latin typeface="+mn-ea"/>
                <a:cs typeface="Times New Roman" pitchFamily="18" charset="0"/>
              </a:rPr>
              <a:t>为</a:t>
            </a:r>
            <a:r>
              <a:rPr lang="en-US" altLang="zh-CN" sz="2000" dirty="0">
                <a:latin typeface="+mn-ea"/>
                <a:cs typeface="Times New Roman" pitchFamily="18" charset="0"/>
              </a:rPr>
              <a:t>(</a:t>
            </a:r>
            <a:r>
              <a:rPr lang="en-US" altLang="zh-CN" sz="2000" i="1" dirty="0" err="1">
                <a:latin typeface="+mn-ea"/>
                <a:cs typeface="Times New Roman" pitchFamily="18" charset="0"/>
              </a:rPr>
              <a:t>Eps</a:t>
            </a:r>
            <a:r>
              <a:rPr lang="zh-CN" altLang="zh-CN" sz="2000" dirty="0">
                <a:latin typeface="+mn-ea"/>
                <a:cs typeface="Times New Roman" pitchFamily="18" charset="0"/>
              </a:rPr>
              <a:t>，</a:t>
            </a:r>
            <a:r>
              <a:rPr lang="en-US" altLang="zh-CN" sz="2000" i="1" dirty="0" err="1">
                <a:latin typeface="+mn-ea"/>
                <a:cs typeface="Times New Roman" pitchFamily="18" charset="0"/>
              </a:rPr>
              <a:t>MinPts</a:t>
            </a:r>
            <a:r>
              <a:rPr lang="en-US" altLang="zh-CN" sz="2000" dirty="0">
                <a:latin typeface="+mn-ea"/>
                <a:cs typeface="Times New Roman" pitchFamily="18" charset="0"/>
              </a:rPr>
              <a:t> ) </a:t>
            </a:r>
            <a:r>
              <a:rPr lang="zh-CN" altLang="zh-CN" sz="2000" dirty="0">
                <a:latin typeface="+mn-ea"/>
                <a:cs typeface="Times New Roman" pitchFamily="18" charset="0"/>
              </a:rPr>
              <a:t>条件下的</a:t>
            </a:r>
            <a:r>
              <a:rPr lang="zh-CN" altLang="zh-CN" sz="2000" dirty="0">
                <a:solidFill>
                  <a:srgbClr val="FF0000"/>
                </a:solidFill>
                <a:latin typeface="+mn-ea"/>
                <a:cs typeface="Times New Roman" pitchFamily="18" charset="0"/>
              </a:rPr>
              <a:t>核心点</a:t>
            </a:r>
            <a:r>
              <a:rPr lang="zh-CN" altLang="zh-CN" sz="2000" dirty="0">
                <a:latin typeface="+mn-ea"/>
                <a:cs typeface="Times New Roman" pitchFamily="18" charset="0"/>
              </a:rPr>
              <a:t>；不是核心点但落在某个核心点的</a:t>
            </a:r>
            <a:r>
              <a:rPr lang="en-US" altLang="zh-CN" sz="2000" i="1" dirty="0" err="1">
                <a:latin typeface="+mn-ea"/>
                <a:cs typeface="Times New Roman" pitchFamily="18" charset="0"/>
              </a:rPr>
              <a:t>Eps</a:t>
            </a:r>
            <a:r>
              <a:rPr lang="zh-CN" altLang="zh-CN" sz="2000" dirty="0">
                <a:latin typeface="+mn-ea"/>
                <a:cs typeface="Times New Roman" pitchFamily="18" charset="0"/>
              </a:rPr>
              <a:t>邻域内的对象称为</a:t>
            </a:r>
            <a:r>
              <a:rPr lang="zh-CN" altLang="zh-CN" sz="2000" dirty="0">
                <a:solidFill>
                  <a:srgbClr val="FF0000"/>
                </a:solidFill>
                <a:latin typeface="+mn-ea"/>
                <a:cs typeface="Times New Roman" pitchFamily="18" charset="0"/>
              </a:rPr>
              <a:t>边界点</a:t>
            </a:r>
            <a:r>
              <a:rPr lang="zh-CN" altLang="zh-CN" sz="2000" dirty="0">
                <a:latin typeface="+mn-ea"/>
                <a:cs typeface="Times New Roman" pitchFamily="18" charset="0"/>
              </a:rPr>
              <a:t>。</a:t>
            </a:r>
            <a:endParaRPr lang="en-US" altLang="zh-CN" sz="2000" dirty="0">
              <a:latin typeface="+mn-ea"/>
              <a:cs typeface="Times New Roman" pitchFamily="18" charset="0"/>
            </a:endParaRPr>
          </a:p>
          <a:p>
            <a:pPr>
              <a:lnSpc>
                <a:spcPct val="150000"/>
              </a:lnSpc>
              <a:spcBef>
                <a:spcPts val="675"/>
              </a:spcBef>
              <a:defRPr/>
            </a:pPr>
            <a:r>
              <a:rPr lang="zh-CN" altLang="en-US" sz="2000" dirty="0">
                <a:solidFill>
                  <a:srgbClr val="FFFF00"/>
                </a:solidFill>
                <a:latin typeface="+mn-ea"/>
                <a:cs typeface="Times New Roman" pitchFamily="18" charset="0"/>
              </a:rPr>
              <a:t>    </a:t>
            </a:r>
            <a:endParaRPr lang="zh-CN" altLang="en-US" sz="2000" dirty="0">
              <a:latin typeface="+mn-ea"/>
              <a:cs typeface="Times New Roman" pitchFamily="18" charset="0"/>
            </a:endParaRPr>
          </a:p>
        </p:txBody>
      </p:sp>
      <p:pic>
        <p:nvPicPr>
          <p:cNvPr id="32773" name="图片 13"/>
          <p:cNvPicPr>
            <a:picLocks noChangeAspect="1"/>
          </p:cNvPicPr>
          <p:nvPr/>
        </p:nvPicPr>
        <p:blipFill>
          <a:blip r:embed="rId2" cstate="print">
            <a:extLst>
              <a:ext uri="{28A0092B-C50C-407E-A947-70E740481C1C}">
                <a14:useLocalDpi xmlns:a14="http://schemas.microsoft.com/office/drawing/2010/main" val="0"/>
              </a:ext>
            </a:extLst>
          </a:blip>
          <a:srcRect l="7112" t="13831"/>
          <a:stretch>
            <a:fillRect/>
          </a:stretch>
        </p:blipFill>
        <p:spPr bwMode="auto">
          <a:xfrm>
            <a:off x="1738313" y="3105150"/>
            <a:ext cx="5422106" cy="2586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25"/>
          <p:cNvSpPr>
            <a:spLocks noChangeArrowheads="1"/>
          </p:cNvSpPr>
          <p:nvPr/>
        </p:nvSpPr>
        <p:spPr bwMode="auto">
          <a:xfrm>
            <a:off x="316912" y="107312"/>
            <a:ext cx="3625609" cy="665460"/>
          </a:xfrm>
          <a:prstGeom prst="rect">
            <a:avLst/>
          </a:prstGeom>
        </p:spPr>
        <p:txBody>
          <a:bodyPr vert="horz" lIns="91440" tIns="45720" rIns="91440" bIns="45720" rtlCol="0" anchor="ctr">
            <a:normAutofit/>
          </a:bodyPr>
          <a:lstStyle/>
          <a:p>
            <a:pPr>
              <a:lnSpc>
                <a:spcPct val="90000"/>
              </a:lnSpc>
              <a:spcBef>
                <a:spcPct val="0"/>
              </a:spcBef>
            </a:pPr>
            <a:r>
              <a:rPr lang="en-US" altLang="zh-CN" sz="3600" b="1" dirty="0">
                <a:solidFill>
                  <a:schemeClr val="accent1"/>
                </a:solidFill>
                <a:effectLst>
                  <a:outerShdw blurRad="38100" dist="38100" dir="2700000" algn="tl">
                    <a:srgbClr val="000000">
                      <a:alpha val="43137"/>
                    </a:srgbClr>
                  </a:outerShdw>
                </a:effectLst>
                <a:latin typeface="Verdana" panose="020B0604030504040204" pitchFamily="34" charset="0"/>
                <a:ea typeface="幼圆" panose="02010509060101010101" pitchFamily="49" charset="-122"/>
                <a:cs typeface="+mj-cs"/>
                <a:sym typeface="微软雅黑" panose="020B0503020204020204" pitchFamily="34" charset="-122"/>
              </a:rPr>
              <a:t>DBSCAN</a:t>
            </a:r>
            <a:r>
              <a:rPr lang="zh-CN" altLang="en-US" sz="3600" b="1" dirty="0">
                <a:solidFill>
                  <a:schemeClr val="accent1"/>
                </a:solidFill>
                <a:effectLst>
                  <a:outerShdw blurRad="38100" dist="38100" dir="2700000" algn="tl">
                    <a:srgbClr val="000000">
                      <a:alpha val="43137"/>
                    </a:srgbClr>
                  </a:outerShdw>
                </a:effectLst>
                <a:latin typeface="Verdana" panose="020B0604030504040204" pitchFamily="34" charset="0"/>
                <a:ea typeface="幼圆" panose="02010509060101010101" pitchFamily="49" charset="-122"/>
                <a:cs typeface="+mj-cs"/>
                <a:sym typeface="微软雅黑" panose="020B0503020204020204" pitchFamily="34" charset="-122"/>
              </a:rPr>
              <a:t>算法</a:t>
            </a:r>
          </a:p>
        </p:txBody>
      </p:sp>
    </p:spTree>
    <p:extLst>
      <p:ext uri="{BB962C8B-B14F-4D97-AF65-F5344CB8AC3E}">
        <p14:creationId xmlns:p14="http://schemas.microsoft.com/office/powerpoint/2010/main" val="375121799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Shape 461"/>
          <p:cNvSpPr/>
          <p:nvPr/>
        </p:nvSpPr>
        <p:spPr>
          <a:xfrm>
            <a:off x="1759744" y="2457451"/>
            <a:ext cx="0" cy="2889647"/>
          </a:xfrm>
          <a:prstGeom prst="line">
            <a:avLst/>
          </a:prstGeom>
          <a:ln w="6350">
            <a:solidFill>
              <a:schemeClr val="bg1">
                <a:lumMod val="65000"/>
              </a:schemeClr>
            </a:solidFill>
            <a:prstDash val="dash"/>
          </a:ln>
        </p:spPr>
        <p:txBody>
          <a:bodyPr lIns="0" tIns="0" rIns="0" bIns="0"/>
          <a:lstStyle/>
          <a:p>
            <a:pPr defTabSz="171416">
              <a:defRPr sz="2400">
                <a:latin typeface="+mj-lt"/>
                <a:ea typeface="+mj-ea"/>
                <a:cs typeface="+mj-cs"/>
                <a:sym typeface="Helvetica"/>
              </a:defRPr>
            </a:pPr>
            <a:endParaRPr sz="900">
              <a:latin typeface="+mj-lt"/>
              <a:ea typeface="+mj-ea"/>
              <a:cs typeface="+mj-cs"/>
              <a:sym typeface="Helvetica"/>
            </a:endParaRPr>
          </a:p>
        </p:txBody>
      </p:sp>
      <p:sp>
        <p:nvSpPr>
          <p:cNvPr id="33" name="矩形 32"/>
          <p:cNvSpPr/>
          <p:nvPr/>
        </p:nvSpPr>
        <p:spPr>
          <a:xfrm>
            <a:off x="158458" y="1814798"/>
            <a:ext cx="4923751" cy="2839229"/>
          </a:xfrm>
          <a:prstGeom prst="rect">
            <a:avLst/>
          </a:prstGeom>
          <a:noFill/>
          <a:ln w="12700" cap="flat">
            <a:noFill/>
            <a:prstDash val="solid"/>
            <a:bevel/>
          </a:ln>
          <a:effectLst/>
        </p:spPr>
        <p:style>
          <a:lnRef idx="0">
            <a:scrgbClr r="0" g="0" b="0"/>
          </a:lnRef>
          <a:fillRef idx="0">
            <a:scrgbClr r="0" g="0" b="0"/>
          </a:fillRef>
          <a:effectRef idx="0">
            <a:scrgbClr r="0" g="0" b="0"/>
          </a:effectRef>
          <a:fontRef idx="none"/>
        </p:style>
        <p:txBody>
          <a:bodyPr spcFirstLastPara="1" wrap="square" lIns="34285" tIns="34285" rIns="34285" bIns="34285" spcCol="38100" anchor="ctr">
            <a:spAutoFit/>
          </a:bodyPr>
          <a:lstStyle/>
          <a:p>
            <a:pPr>
              <a:lnSpc>
                <a:spcPct val="150000"/>
              </a:lnSpc>
              <a:defRPr/>
            </a:pPr>
            <a:r>
              <a:rPr lang="zh-CN" altLang="en-US" sz="2000" b="1" dirty="0">
                <a:solidFill>
                  <a:srgbClr val="FF0000"/>
                </a:solidFill>
                <a:latin typeface="+mn-ea"/>
                <a:cs typeface="Times New Roman" pitchFamily="18" charset="0"/>
              </a:rPr>
              <a:t>定义</a:t>
            </a:r>
            <a:r>
              <a:rPr lang="en-US" altLang="zh-CN" sz="2000" b="1" dirty="0">
                <a:solidFill>
                  <a:srgbClr val="FF0000"/>
                </a:solidFill>
                <a:latin typeface="+mn-ea"/>
                <a:cs typeface="Times New Roman" pitchFamily="18" charset="0"/>
              </a:rPr>
              <a:t>3</a:t>
            </a:r>
            <a:r>
              <a:rPr lang="zh-CN" altLang="en-US" sz="2000" b="1" dirty="0">
                <a:solidFill>
                  <a:srgbClr val="FF0000"/>
                </a:solidFill>
                <a:latin typeface="+mn-ea"/>
                <a:cs typeface="Times New Roman" pitchFamily="18" charset="0"/>
              </a:rPr>
              <a:t>（直接密度可达</a:t>
            </a:r>
            <a:r>
              <a:rPr lang="en-US" altLang="zh-CN" sz="2000" b="1" dirty="0">
                <a:solidFill>
                  <a:srgbClr val="FF0000"/>
                </a:solidFill>
                <a:latin typeface="+mn-ea"/>
                <a:cs typeface="Times New Roman" pitchFamily="18" charset="0"/>
              </a:rPr>
              <a:t>)</a:t>
            </a:r>
            <a:r>
              <a:rPr lang="zh-CN" altLang="en-US" sz="2000" dirty="0">
                <a:solidFill>
                  <a:srgbClr val="FFFF00"/>
                </a:solidFill>
                <a:latin typeface="+mn-ea"/>
                <a:cs typeface="Times New Roman" pitchFamily="18" charset="0"/>
              </a:rPr>
              <a:t>）</a:t>
            </a:r>
            <a:r>
              <a:rPr lang="zh-CN" altLang="zh-CN" sz="2000" dirty="0">
                <a:solidFill>
                  <a:srgbClr val="FFFF00"/>
                </a:solidFill>
                <a:latin typeface="+mn-ea"/>
                <a:cs typeface="Times New Roman" pitchFamily="18" charset="0"/>
              </a:rPr>
              <a:t>　</a:t>
            </a:r>
            <a:endParaRPr lang="en-US" altLang="zh-CN" sz="2000" dirty="0">
              <a:solidFill>
                <a:srgbClr val="FFFF00"/>
              </a:solidFill>
              <a:latin typeface="+mn-ea"/>
              <a:cs typeface="Times New Roman" pitchFamily="18" charset="0"/>
            </a:endParaRPr>
          </a:p>
          <a:p>
            <a:pPr>
              <a:lnSpc>
                <a:spcPct val="150000"/>
              </a:lnSpc>
              <a:defRPr/>
            </a:pPr>
            <a:r>
              <a:rPr lang="en-US" altLang="zh-CN" sz="2000" dirty="0">
                <a:latin typeface="+mn-ea"/>
                <a:cs typeface="Times New Roman" pitchFamily="18" charset="0"/>
              </a:rPr>
              <a:t> </a:t>
            </a:r>
            <a:r>
              <a:rPr lang="zh-CN" altLang="zh-CN" sz="2000" dirty="0">
                <a:latin typeface="+mn-ea"/>
                <a:cs typeface="Times New Roman" pitchFamily="18" charset="0"/>
              </a:rPr>
              <a:t>如图所示，给定</a:t>
            </a:r>
            <a:r>
              <a:rPr lang="en-US" altLang="zh-CN" sz="2000" dirty="0">
                <a:latin typeface="+mn-ea"/>
                <a:cs typeface="Times New Roman" pitchFamily="18" charset="0"/>
              </a:rPr>
              <a:t> (</a:t>
            </a:r>
            <a:r>
              <a:rPr lang="en-US" altLang="zh-CN" sz="2000" i="1" dirty="0" err="1">
                <a:latin typeface="+mn-ea"/>
                <a:cs typeface="Times New Roman" pitchFamily="18" charset="0"/>
              </a:rPr>
              <a:t>Eps</a:t>
            </a:r>
            <a:r>
              <a:rPr lang="zh-CN" altLang="zh-CN" sz="2000" dirty="0">
                <a:latin typeface="+mn-ea"/>
                <a:cs typeface="Times New Roman" pitchFamily="18" charset="0"/>
              </a:rPr>
              <a:t>，</a:t>
            </a:r>
            <a:r>
              <a:rPr lang="en-US" altLang="zh-CN" sz="2000" i="1" dirty="0" err="1">
                <a:latin typeface="+mn-ea"/>
                <a:cs typeface="Times New Roman" pitchFamily="18" charset="0"/>
              </a:rPr>
              <a:t>MinPts</a:t>
            </a:r>
            <a:r>
              <a:rPr lang="en-US" altLang="zh-CN" sz="2000" dirty="0">
                <a:latin typeface="+mn-ea"/>
                <a:cs typeface="Times New Roman" pitchFamily="18" charset="0"/>
              </a:rPr>
              <a:t> ) </a:t>
            </a:r>
            <a:r>
              <a:rPr lang="zh-CN" altLang="zh-CN" sz="2000" dirty="0">
                <a:latin typeface="+mn-ea"/>
                <a:cs typeface="Times New Roman" pitchFamily="18" charset="0"/>
              </a:rPr>
              <a:t>，</a:t>
            </a:r>
            <a:endParaRPr lang="en-US" altLang="zh-CN" sz="2000" dirty="0">
              <a:latin typeface="+mn-ea"/>
              <a:cs typeface="Times New Roman" pitchFamily="18" charset="0"/>
            </a:endParaRPr>
          </a:p>
          <a:p>
            <a:pPr>
              <a:lnSpc>
                <a:spcPct val="150000"/>
              </a:lnSpc>
              <a:defRPr/>
            </a:pPr>
            <a:r>
              <a:rPr lang="en-US" altLang="zh-CN" sz="2000" dirty="0">
                <a:latin typeface="+mn-ea"/>
                <a:cs typeface="Times New Roman" pitchFamily="18" charset="0"/>
              </a:rPr>
              <a:t> </a:t>
            </a:r>
            <a:r>
              <a:rPr lang="zh-CN" altLang="zh-CN" sz="2000" dirty="0">
                <a:latin typeface="+mn-ea"/>
                <a:cs typeface="Times New Roman" pitchFamily="18" charset="0"/>
              </a:rPr>
              <a:t>如果对象</a:t>
            </a:r>
            <a:r>
              <a:rPr lang="en-US" altLang="zh-CN" sz="2000" i="1" dirty="0">
                <a:latin typeface="+mn-ea"/>
                <a:cs typeface="Times New Roman" pitchFamily="18" charset="0"/>
              </a:rPr>
              <a:t>p</a:t>
            </a:r>
            <a:r>
              <a:rPr lang="zh-CN" altLang="zh-CN" sz="2000" dirty="0">
                <a:latin typeface="+mn-ea"/>
                <a:cs typeface="Times New Roman" pitchFamily="18" charset="0"/>
              </a:rPr>
              <a:t>和</a:t>
            </a:r>
            <a:r>
              <a:rPr lang="en-US" altLang="zh-CN" sz="2000" i="1" dirty="0">
                <a:latin typeface="+mn-ea"/>
                <a:cs typeface="Times New Roman" pitchFamily="18" charset="0"/>
              </a:rPr>
              <a:t>q</a:t>
            </a:r>
            <a:r>
              <a:rPr lang="zh-CN" altLang="en-US" sz="2000" dirty="0">
                <a:latin typeface="+mn-ea"/>
                <a:cs typeface="Times New Roman" pitchFamily="18" charset="0"/>
              </a:rPr>
              <a:t>同时</a:t>
            </a:r>
            <a:r>
              <a:rPr lang="zh-CN" altLang="zh-CN" sz="2000" dirty="0">
                <a:latin typeface="+mn-ea"/>
                <a:cs typeface="Times New Roman" pitchFamily="18" charset="0"/>
              </a:rPr>
              <a:t>满足</a:t>
            </a:r>
            <a:r>
              <a:rPr lang="zh-CN" altLang="en-US" sz="2000" dirty="0">
                <a:latin typeface="+mn-ea"/>
                <a:cs typeface="Times New Roman" pitchFamily="18" charset="0"/>
              </a:rPr>
              <a:t>如下条件</a:t>
            </a:r>
            <a:r>
              <a:rPr lang="zh-CN" altLang="zh-CN" sz="2000" dirty="0">
                <a:latin typeface="+mn-ea"/>
                <a:cs typeface="Times New Roman" pitchFamily="18" charset="0"/>
              </a:rPr>
              <a:t>：</a:t>
            </a:r>
          </a:p>
          <a:p>
            <a:pPr marL="457108" lvl="1">
              <a:lnSpc>
                <a:spcPct val="150000"/>
              </a:lnSpc>
              <a:defRPr/>
            </a:pPr>
            <a:r>
              <a:rPr lang="en-US" altLang="zh-CN" sz="2000" i="1" dirty="0">
                <a:latin typeface="+mn-ea"/>
                <a:cs typeface="Times New Roman" pitchFamily="18" charset="0"/>
              </a:rPr>
              <a:t>p</a:t>
            </a:r>
            <a:r>
              <a:rPr lang="zh-CN" altLang="zh-CN" sz="2000" dirty="0">
                <a:latin typeface="+mn-ea"/>
                <a:cs typeface="Times New Roman" pitchFamily="18" charset="0"/>
              </a:rPr>
              <a:t>∈</a:t>
            </a:r>
            <a:r>
              <a:rPr lang="en-US" altLang="zh-CN" sz="2000" i="1" dirty="0">
                <a:latin typeface="+mn-ea"/>
                <a:cs typeface="Times New Roman" pitchFamily="18" charset="0"/>
              </a:rPr>
              <a:t> </a:t>
            </a:r>
            <a:r>
              <a:rPr lang="en-US" altLang="zh-CN" sz="2000" i="1" dirty="0" err="1">
                <a:latin typeface="+mn-ea"/>
                <a:cs typeface="Times New Roman" pitchFamily="18" charset="0"/>
              </a:rPr>
              <a:t>N</a:t>
            </a:r>
            <a:r>
              <a:rPr lang="en-US" altLang="zh-CN" sz="2000" i="1" baseline="-25000" dirty="0" err="1">
                <a:latin typeface="+mn-ea"/>
                <a:cs typeface="Times New Roman" pitchFamily="18" charset="0"/>
              </a:rPr>
              <a:t>Eps</a:t>
            </a:r>
            <a:r>
              <a:rPr lang="en-US" altLang="zh-CN" sz="2000" dirty="0">
                <a:latin typeface="+mn-ea"/>
                <a:cs typeface="Times New Roman" pitchFamily="18" charset="0"/>
              </a:rPr>
              <a:t>(</a:t>
            </a:r>
            <a:r>
              <a:rPr lang="en-US" altLang="zh-CN" sz="2000" i="1" dirty="0">
                <a:latin typeface="+mn-ea"/>
                <a:cs typeface="Times New Roman" pitchFamily="18" charset="0"/>
              </a:rPr>
              <a:t>q</a:t>
            </a:r>
            <a:r>
              <a:rPr lang="en-US" altLang="zh-CN" sz="2000" dirty="0">
                <a:latin typeface="+mn-ea"/>
                <a:cs typeface="Times New Roman" pitchFamily="18" charset="0"/>
              </a:rPr>
              <a:t>)</a:t>
            </a:r>
            <a:r>
              <a:rPr lang="zh-CN" altLang="en-US" sz="2000" dirty="0">
                <a:latin typeface="+mn-ea"/>
                <a:cs typeface="Times New Roman" pitchFamily="18" charset="0"/>
              </a:rPr>
              <a:t> ；</a:t>
            </a:r>
            <a:endParaRPr lang="en-US" altLang="zh-CN" sz="2000" dirty="0">
              <a:latin typeface="+mn-ea"/>
              <a:cs typeface="Times New Roman" pitchFamily="18" charset="0"/>
            </a:endParaRPr>
          </a:p>
          <a:p>
            <a:pPr marL="457108" lvl="1">
              <a:lnSpc>
                <a:spcPct val="150000"/>
              </a:lnSpc>
              <a:defRPr/>
            </a:pPr>
            <a:r>
              <a:rPr lang="en-US" altLang="zh-CN" sz="2000" i="1" dirty="0" err="1">
                <a:latin typeface="+mn-ea"/>
                <a:cs typeface="Times New Roman" pitchFamily="18" charset="0"/>
              </a:rPr>
              <a:t>N</a:t>
            </a:r>
            <a:r>
              <a:rPr lang="en-US" altLang="zh-CN" sz="2000" i="1" baseline="-25000" dirty="0" err="1">
                <a:latin typeface="+mn-ea"/>
                <a:cs typeface="Times New Roman" pitchFamily="18" charset="0"/>
              </a:rPr>
              <a:t>Eps</a:t>
            </a:r>
            <a:r>
              <a:rPr lang="en-US" altLang="zh-CN" sz="2000" dirty="0">
                <a:latin typeface="+mn-ea"/>
                <a:cs typeface="Times New Roman" pitchFamily="18" charset="0"/>
              </a:rPr>
              <a:t>(</a:t>
            </a:r>
            <a:r>
              <a:rPr lang="en-US" altLang="zh-CN" sz="2000" i="1" dirty="0">
                <a:latin typeface="+mn-ea"/>
                <a:cs typeface="Times New Roman" pitchFamily="18" charset="0"/>
              </a:rPr>
              <a:t>q</a:t>
            </a:r>
            <a:r>
              <a:rPr lang="en-US" altLang="zh-CN" sz="2000" dirty="0">
                <a:latin typeface="+mn-ea"/>
                <a:cs typeface="Times New Roman" pitchFamily="18" charset="0"/>
              </a:rPr>
              <a:t>)|≥</a:t>
            </a:r>
            <a:r>
              <a:rPr lang="en-US" altLang="zh-CN" sz="2000" i="1" dirty="0" err="1">
                <a:latin typeface="+mn-ea"/>
                <a:cs typeface="Times New Roman" pitchFamily="18" charset="0"/>
              </a:rPr>
              <a:t>MinPts</a:t>
            </a:r>
            <a:r>
              <a:rPr lang="en-US" altLang="zh-CN" sz="2000" dirty="0">
                <a:latin typeface="+mn-ea"/>
                <a:cs typeface="Times New Roman" pitchFamily="18" charset="0"/>
              </a:rPr>
              <a:t> </a:t>
            </a:r>
            <a:r>
              <a:rPr lang="zh-CN" altLang="zh-CN" sz="2000" dirty="0">
                <a:latin typeface="+mn-ea"/>
                <a:cs typeface="Times New Roman" pitchFamily="18" charset="0"/>
              </a:rPr>
              <a:t>（即</a:t>
            </a:r>
            <a:r>
              <a:rPr lang="en-US" altLang="zh-CN" sz="2000" i="1" dirty="0">
                <a:latin typeface="+mn-ea"/>
                <a:cs typeface="Times New Roman" pitchFamily="18" charset="0"/>
              </a:rPr>
              <a:t>q</a:t>
            </a:r>
            <a:r>
              <a:rPr lang="zh-CN" altLang="zh-CN" sz="2000" dirty="0">
                <a:latin typeface="+mn-ea"/>
                <a:cs typeface="Times New Roman" pitchFamily="18" charset="0"/>
              </a:rPr>
              <a:t>是核心点），</a:t>
            </a:r>
          </a:p>
          <a:p>
            <a:pPr>
              <a:lnSpc>
                <a:spcPct val="150000"/>
              </a:lnSpc>
              <a:defRPr/>
            </a:pPr>
            <a:r>
              <a:rPr lang="zh-CN" altLang="zh-CN" sz="2000" dirty="0">
                <a:latin typeface="+mn-ea"/>
                <a:cs typeface="Times New Roman" pitchFamily="18" charset="0"/>
              </a:rPr>
              <a:t>则称对象</a:t>
            </a:r>
            <a:r>
              <a:rPr lang="en-US" altLang="zh-CN" sz="2000" i="1" dirty="0">
                <a:latin typeface="+mn-ea"/>
                <a:cs typeface="Times New Roman" pitchFamily="18" charset="0"/>
              </a:rPr>
              <a:t>p</a:t>
            </a:r>
            <a:r>
              <a:rPr lang="zh-CN" altLang="zh-CN" sz="2000" dirty="0">
                <a:latin typeface="+mn-ea"/>
                <a:cs typeface="Times New Roman" pitchFamily="18" charset="0"/>
              </a:rPr>
              <a:t>是从对象</a:t>
            </a:r>
            <a:r>
              <a:rPr lang="en-US" altLang="zh-CN" sz="2000" i="1" dirty="0">
                <a:latin typeface="+mn-ea"/>
                <a:cs typeface="Times New Roman" pitchFamily="18" charset="0"/>
              </a:rPr>
              <a:t>q</a:t>
            </a:r>
            <a:r>
              <a:rPr lang="zh-CN" altLang="zh-CN" sz="2000" dirty="0">
                <a:latin typeface="+mn-ea"/>
                <a:cs typeface="Times New Roman" pitchFamily="18" charset="0"/>
              </a:rPr>
              <a:t>出发，直接密度可达的。</a:t>
            </a:r>
            <a:endParaRPr lang="zh-CN" altLang="en-US" sz="2000" dirty="0">
              <a:latin typeface="+mn-ea"/>
              <a:cs typeface="Times New Roman" pitchFamily="18" charset="0"/>
            </a:endParaRPr>
          </a:p>
        </p:txBody>
      </p:sp>
      <p:pic>
        <p:nvPicPr>
          <p:cNvPr id="33796" name="图片 7"/>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586235" y="1472208"/>
            <a:ext cx="4605338" cy="2430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25"/>
          <p:cNvSpPr>
            <a:spLocks noChangeArrowheads="1"/>
          </p:cNvSpPr>
          <p:nvPr/>
        </p:nvSpPr>
        <p:spPr bwMode="auto">
          <a:xfrm>
            <a:off x="316912" y="107312"/>
            <a:ext cx="3625609" cy="665460"/>
          </a:xfrm>
          <a:prstGeom prst="rect">
            <a:avLst/>
          </a:prstGeom>
        </p:spPr>
        <p:txBody>
          <a:bodyPr vert="horz" lIns="91440" tIns="45720" rIns="91440" bIns="45720" rtlCol="0" anchor="ctr">
            <a:normAutofit/>
          </a:bodyPr>
          <a:lstStyle/>
          <a:p>
            <a:pPr>
              <a:lnSpc>
                <a:spcPct val="90000"/>
              </a:lnSpc>
              <a:spcBef>
                <a:spcPct val="0"/>
              </a:spcBef>
            </a:pPr>
            <a:r>
              <a:rPr lang="en-US" altLang="zh-CN" sz="3600" b="1" dirty="0">
                <a:solidFill>
                  <a:schemeClr val="accent1"/>
                </a:solidFill>
                <a:effectLst>
                  <a:outerShdw blurRad="38100" dist="38100" dir="2700000" algn="tl">
                    <a:srgbClr val="000000">
                      <a:alpha val="43137"/>
                    </a:srgbClr>
                  </a:outerShdw>
                </a:effectLst>
                <a:latin typeface="Verdana" panose="020B0604030504040204" pitchFamily="34" charset="0"/>
                <a:ea typeface="幼圆" panose="02010509060101010101" pitchFamily="49" charset="-122"/>
                <a:cs typeface="+mj-cs"/>
                <a:sym typeface="微软雅黑" panose="020B0503020204020204" pitchFamily="34" charset="-122"/>
              </a:rPr>
              <a:t>DBSCAN</a:t>
            </a:r>
            <a:r>
              <a:rPr lang="zh-CN" altLang="en-US" sz="3600" b="1" dirty="0">
                <a:solidFill>
                  <a:schemeClr val="accent1"/>
                </a:solidFill>
                <a:effectLst>
                  <a:outerShdw blurRad="38100" dist="38100" dir="2700000" algn="tl">
                    <a:srgbClr val="000000">
                      <a:alpha val="43137"/>
                    </a:srgbClr>
                  </a:outerShdw>
                </a:effectLst>
                <a:latin typeface="Verdana" panose="020B0604030504040204" pitchFamily="34" charset="0"/>
                <a:ea typeface="幼圆" panose="02010509060101010101" pitchFamily="49" charset="-122"/>
                <a:cs typeface="+mj-cs"/>
                <a:sym typeface="微软雅黑" panose="020B0503020204020204" pitchFamily="34" charset="-122"/>
              </a:rPr>
              <a:t>算法</a:t>
            </a:r>
          </a:p>
        </p:txBody>
      </p:sp>
    </p:spTree>
    <p:extLst>
      <p:ext uri="{BB962C8B-B14F-4D97-AF65-F5344CB8AC3E}">
        <p14:creationId xmlns:p14="http://schemas.microsoft.com/office/powerpoint/2010/main" val="336400166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Shape 461"/>
          <p:cNvSpPr/>
          <p:nvPr/>
        </p:nvSpPr>
        <p:spPr>
          <a:xfrm>
            <a:off x="1759744" y="2457451"/>
            <a:ext cx="0" cy="2889647"/>
          </a:xfrm>
          <a:prstGeom prst="line">
            <a:avLst/>
          </a:prstGeom>
          <a:ln w="6350">
            <a:solidFill>
              <a:schemeClr val="bg1">
                <a:lumMod val="65000"/>
              </a:schemeClr>
            </a:solidFill>
            <a:prstDash val="dash"/>
          </a:ln>
        </p:spPr>
        <p:txBody>
          <a:bodyPr lIns="0" tIns="0" rIns="0" bIns="0"/>
          <a:lstStyle/>
          <a:p>
            <a:pPr defTabSz="171416">
              <a:defRPr sz="2400">
                <a:latin typeface="+mj-lt"/>
                <a:ea typeface="+mj-ea"/>
                <a:cs typeface="+mj-cs"/>
                <a:sym typeface="Helvetica"/>
              </a:defRPr>
            </a:pPr>
            <a:endParaRPr sz="900">
              <a:latin typeface="+mj-lt"/>
              <a:ea typeface="+mj-ea"/>
              <a:cs typeface="+mj-cs"/>
              <a:sym typeface="Helvetica"/>
            </a:endParaRPr>
          </a:p>
        </p:txBody>
      </p:sp>
      <p:sp>
        <p:nvSpPr>
          <p:cNvPr id="33" name="矩形 32"/>
          <p:cNvSpPr/>
          <p:nvPr/>
        </p:nvSpPr>
        <p:spPr>
          <a:xfrm>
            <a:off x="251222" y="1151306"/>
            <a:ext cx="4699397" cy="4775656"/>
          </a:xfrm>
          <a:prstGeom prst="rect">
            <a:avLst/>
          </a:prstGeom>
          <a:noFill/>
          <a:ln w="12700" cap="flat">
            <a:noFill/>
            <a:prstDash val="solid"/>
            <a:bevel/>
          </a:ln>
          <a:effectLst/>
        </p:spPr>
        <p:style>
          <a:lnRef idx="0">
            <a:scrgbClr r="0" g="0" b="0"/>
          </a:lnRef>
          <a:fillRef idx="0">
            <a:scrgbClr r="0" g="0" b="0"/>
          </a:fillRef>
          <a:effectRef idx="0">
            <a:scrgbClr r="0" g="0" b="0"/>
          </a:effectRef>
          <a:fontRef idx="none"/>
        </p:style>
        <p:txBody>
          <a:bodyPr spcFirstLastPara="1" lIns="34285" tIns="34285" rIns="34285" bIns="34285" spcCol="38100" anchor="ctr">
            <a:spAutoFit/>
          </a:bodyPr>
          <a:lstStyle/>
          <a:p>
            <a:pPr>
              <a:lnSpc>
                <a:spcPct val="150000"/>
              </a:lnSpc>
              <a:defRPr/>
            </a:pPr>
            <a:r>
              <a:rPr lang="zh-CN" altLang="en-US" sz="2000" b="1" dirty="0">
                <a:solidFill>
                  <a:srgbClr val="FF0000"/>
                </a:solidFill>
                <a:latin typeface="+mn-ea"/>
                <a:cs typeface="Times New Roman" pitchFamily="18" charset="0"/>
              </a:rPr>
              <a:t>    定义</a:t>
            </a:r>
            <a:r>
              <a:rPr lang="en-US" altLang="zh-CN" sz="2000" b="1" dirty="0">
                <a:solidFill>
                  <a:srgbClr val="FF0000"/>
                </a:solidFill>
                <a:latin typeface="+mn-ea"/>
                <a:cs typeface="Times New Roman" pitchFamily="18" charset="0"/>
              </a:rPr>
              <a:t>4</a:t>
            </a:r>
            <a:r>
              <a:rPr lang="zh-CN" altLang="en-US" sz="2000" b="1" dirty="0">
                <a:solidFill>
                  <a:srgbClr val="FF0000"/>
                </a:solidFill>
                <a:latin typeface="+mn-ea"/>
                <a:cs typeface="Times New Roman" pitchFamily="18" charset="0"/>
              </a:rPr>
              <a:t>（密度可达）</a:t>
            </a:r>
            <a:r>
              <a:rPr lang="zh-CN" altLang="zh-CN" sz="2000" b="1" dirty="0">
                <a:solidFill>
                  <a:srgbClr val="FF0000"/>
                </a:solidFill>
                <a:latin typeface="+mn-ea"/>
                <a:cs typeface="Times New Roman" pitchFamily="18" charset="0"/>
              </a:rPr>
              <a:t>　</a:t>
            </a:r>
            <a:endParaRPr lang="en-US" altLang="zh-CN" sz="2000" b="1" dirty="0">
              <a:solidFill>
                <a:srgbClr val="FF0000"/>
              </a:solidFill>
              <a:latin typeface="+mn-ea"/>
              <a:cs typeface="Times New Roman" pitchFamily="18" charset="0"/>
            </a:endParaRPr>
          </a:p>
          <a:p>
            <a:pPr>
              <a:lnSpc>
                <a:spcPct val="150000"/>
              </a:lnSpc>
              <a:defRPr/>
            </a:pPr>
            <a:r>
              <a:rPr lang="en-US" altLang="zh-CN" sz="2000" dirty="0">
                <a:latin typeface="+mn-ea"/>
                <a:cs typeface="Times New Roman" pitchFamily="18" charset="0"/>
              </a:rPr>
              <a:t>       </a:t>
            </a:r>
            <a:r>
              <a:rPr lang="zh-CN" altLang="zh-CN" sz="2000" dirty="0">
                <a:latin typeface="+mn-ea"/>
                <a:cs typeface="Times New Roman" pitchFamily="18" charset="0"/>
              </a:rPr>
              <a:t>如图所示，给定数据集</a:t>
            </a:r>
            <a:r>
              <a:rPr lang="en-US" altLang="zh-CN" sz="2000" i="1" dirty="0">
                <a:latin typeface="+mn-ea"/>
                <a:cs typeface="Times New Roman" pitchFamily="18" charset="0"/>
              </a:rPr>
              <a:t>D</a:t>
            </a:r>
            <a:r>
              <a:rPr lang="zh-CN" altLang="zh-CN" sz="2000" dirty="0">
                <a:latin typeface="+mn-ea"/>
                <a:cs typeface="Times New Roman" pitchFamily="18" charset="0"/>
              </a:rPr>
              <a:t>，当存在一个对象链</a:t>
            </a:r>
            <a:r>
              <a:rPr lang="en-US" altLang="zh-CN" sz="2000" dirty="0">
                <a:latin typeface="+mn-ea"/>
                <a:cs typeface="Times New Roman" pitchFamily="18" charset="0"/>
              </a:rPr>
              <a:t> </a:t>
            </a:r>
            <a:r>
              <a:rPr lang="en-US" altLang="zh-CN" sz="2000" i="1" dirty="0">
                <a:latin typeface="+mn-ea"/>
                <a:cs typeface="Times New Roman" pitchFamily="18" charset="0"/>
              </a:rPr>
              <a:t>p</a:t>
            </a:r>
            <a:r>
              <a:rPr lang="en-US" altLang="zh-CN" sz="2000" baseline="-25000" dirty="0">
                <a:latin typeface="+mn-ea"/>
                <a:cs typeface="Times New Roman" pitchFamily="18" charset="0"/>
              </a:rPr>
              <a:t>1</a:t>
            </a:r>
            <a:r>
              <a:rPr lang="zh-CN" altLang="zh-CN" sz="2000" dirty="0">
                <a:latin typeface="+mn-ea"/>
                <a:cs typeface="Times New Roman" pitchFamily="18" charset="0"/>
              </a:rPr>
              <a:t>，</a:t>
            </a:r>
            <a:r>
              <a:rPr lang="en-US" altLang="zh-CN" sz="2000" i="1" dirty="0">
                <a:latin typeface="+mn-ea"/>
                <a:cs typeface="Times New Roman" pitchFamily="18" charset="0"/>
              </a:rPr>
              <a:t>p</a:t>
            </a:r>
            <a:r>
              <a:rPr lang="en-US" altLang="zh-CN" sz="2000" baseline="-25000" dirty="0">
                <a:latin typeface="+mn-ea"/>
                <a:cs typeface="Times New Roman" pitchFamily="18" charset="0"/>
              </a:rPr>
              <a:t>2</a:t>
            </a:r>
            <a:r>
              <a:rPr lang="zh-CN" altLang="zh-CN" sz="2000" dirty="0">
                <a:latin typeface="+mn-ea"/>
                <a:cs typeface="Times New Roman" pitchFamily="18" charset="0"/>
              </a:rPr>
              <a:t>，</a:t>
            </a:r>
            <a:r>
              <a:rPr lang="en-US" altLang="zh-CN" sz="2000" i="1" dirty="0">
                <a:latin typeface="+mn-ea"/>
                <a:cs typeface="Times New Roman" pitchFamily="18" charset="0"/>
              </a:rPr>
              <a:t>p</a:t>
            </a:r>
            <a:r>
              <a:rPr lang="en-US" altLang="zh-CN" sz="2000" baseline="-25000" dirty="0">
                <a:latin typeface="+mn-ea"/>
                <a:cs typeface="Times New Roman" pitchFamily="18" charset="0"/>
              </a:rPr>
              <a:t>3</a:t>
            </a:r>
            <a:r>
              <a:rPr lang="zh-CN" altLang="zh-CN" sz="2000" dirty="0">
                <a:latin typeface="+mn-ea"/>
                <a:cs typeface="Times New Roman" pitchFamily="18" charset="0"/>
              </a:rPr>
              <a:t>，…，</a:t>
            </a:r>
            <a:r>
              <a:rPr lang="en-US" altLang="zh-CN" sz="2000" i="1" dirty="0" err="1">
                <a:latin typeface="+mn-ea"/>
                <a:cs typeface="Times New Roman" pitchFamily="18" charset="0"/>
              </a:rPr>
              <a:t>p</a:t>
            </a:r>
            <a:r>
              <a:rPr lang="en-US" altLang="zh-CN" sz="2000" baseline="-25000" dirty="0" err="1">
                <a:latin typeface="+mn-ea"/>
                <a:cs typeface="Times New Roman" pitchFamily="18" charset="0"/>
              </a:rPr>
              <a:t>n</a:t>
            </a:r>
            <a:r>
              <a:rPr lang="zh-CN" altLang="zh-CN" sz="2000" dirty="0">
                <a:latin typeface="+mn-ea"/>
                <a:cs typeface="Times New Roman" pitchFamily="18" charset="0"/>
              </a:rPr>
              <a:t>，</a:t>
            </a:r>
            <a:r>
              <a:rPr lang="en-US" altLang="zh-CN" sz="2000" dirty="0">
                <a:latin typeface="+mn-ea"/>
                <a:cs typeface="Times New Roman" pitchFamily="18" charset="0"/>
              </a:rPr>
              <a:t> </a:t>
            </a:r>
            <a:r>
              <a:rPr lang="zh-CN" altLang="zh-CN" sz="2000" dirty="0">
                <a:latin typeface="+mn-ea"/>
                <a:cs typeface="Times New Roman" pitchFamily="18" charset="0"/>
              </a:rPr>
              <a:t>其中</a:t>
            </a:r>
            <a:r>
              <a:rPr lang="en-US" altLang="zh-CN" sz="2000" dirty="0">
                <a:latin typeface="+mn-ea"/>
                <a:cs typeface="Times New Roman" pitchFamily="18" charset="0"/>
              </a:rPr>
              <a:t> </a:t>
            </a:r>
            <a:r>
              <a:rPr lang="en-US" altLang="zh-CN" sz="2000" i="1" dirty="0">
                <a:latin typeface="+mn-ea"/>
                <a:cs typeface="Times New Roman" pitchFamily="18" charset="0"/>
              </a:rPr>
              <a:t>p</a:t>
            </a:r>
            <a:r>
              <a:rPr lang="en-US" altLang="zh-CN" sz="2000" baseline="-25000" dirty="0">
                <a:latin typeface="+mn-ea"/>
                <a:cs typeface="Times New Roman" pitchFamily="18" charset="0"/>
              </a:rPr>
              <a:t>1 =</a:t>
            </a:r>
            <a:r>
              <a:rPr lang="en-US" altLang="zh-CN" sz="2000" i="1" dirty="0">
                <a:latin typeface="+mn-ea"/>
                <a:cs typeface="Times New Roman" pitchFamily="18" charset="0"/>
              </a:rPr>
              <a:t> q </a:t>
            </a:r>
            <a:r>
              <a:rPr lang="zh-CN" altLang="zh-CN" sz="2000" dirty="0">
                <a:latin typeface="+mn-ea"/>
                <a:cs typeface="Times New Roman" pitchFamily="18" charset="0"/>
              </a:rPr>
              <a:t>，</a:t>
            </a:r>
            <a:r>
              <a:rPr lang="en-US" altLang="zh-CN" sz="2000" i="1" dirty="0">
                <a:latin typeface="+mn-ea"/>
                <a:cs typeface="Times New Roman" pitchFamily="18" charset="0"/>
              </a:rPr>
              <a:t> </a:t>
            </a:r>
            <a:r>
              <a:rPr lang="en-US" altLang="zh-CN" sz="2000" i="1" dirty="0" err="1">
                <a:latin typeface="+mn-ea"/>
                <a:cs typeface="Times New Roman" pitchFamily="18" charset="0"/>
              </a:rPr>
              <a:t>p</a:t>
            </a:r>
            <a:r>
              <a:rPr lang="en-US" altLang="zh-CN" sz="2000" baseline="-25000" dirty="0" err="1">
                <a:latin typeface="+mn-ea"/>
                <a:cs typeface="Times New Roman" pitchFamily="18" charset="0"/>
              </a:rPr>
              <a:t>N</a:t>
            </a:r>
            <a:r>
              <a:rPr lang="en-US" altLang="zh-CN" sz="2000" baseline="-25000" dirty="0">
                <a:latin typeface="+mn-ea"/>
                <a:cs typeface="Times New Roman" pitchFamily="18" charset="0"/>
              </a:rPr>
              <a:t>=</a:t>
            </a:r>
            <a:r>
              <a:rPr lang="en-US" altLang="zh-CN" sz="2000" dirty="0">
                <a:latin typeface="+mn-ea"/>
                <a:cs typeface="Times New Roman" pitchFamily="18" charset="0"/>
              </a:rPr>
              <a:t>  </a:t>
            </a:r>
            <a:r>
              <a:rPr lang="en-US" altLang="zh-CN" sz="2000" i="1" dirty="0">
                <a:latin typeface="+mn-ea"/>
                <a:cs typeface="Times New Roman" pitchFamily="18" charset="0"/>
              </a:rPr>
              <a:t>p</a:t>
            </a:r>
            <a:r>
              <a:rPr lang="zh-CN" altLang="zh-CN" sz="2000" dirty="0">
                <a:latin typeface="+mn-ea"/>
                <a:cs typeface="Times New Roman" pitchFamily="18" charset="0"/>
              </a:rPr>
              <a:t>，对于</a:t>
            </a:r>
            <a:r>
              <a:rPr lang="en-US" altLang="zh-CN" sz="2000" dirty="0">
                <a:latin typeface="+mn-ea"/>
                <a:cs typeface="Times New Roman" pitchFamily="18" charset="0"/>
              </a:rPr>
              <a:t> </a:t>
            </a:r>
            <a:r>
              <a:rPr lang="en-US" altLang="zh-CN" sz="2000" i="1" dirty="0">
                <a:latin typeface="+mn-ea"/>
                <a:cs typeface="Times New Roman" pitchFamily="18" charset="0"/>
              </a:rPr>
              <a:t>p</a:t>
            </a:r>
            <a:r>
              <a:rPr lang="en-US" altLang="zh-CN" sz="2000" baseline="-25000" dirty="0">
                <a:latin typeface="+mn-ea"/>
                <a:cs typeface="Times New Roman" pitchFamily="18" charset="0"/>
              </a:rPr>
              <a:t>i </a:t>
            </a:r>
            <a:r>
              <a:rPr lang="zh-CN" altLang="zh-CN" sz="2000" dirty="0">
                <a:latin typeface="+mn-ea"/>
                <a:cs typeface="Times New Roman" pitchFamily="18" charset="0"/>
              </a:rPr>
              <a:t>∈</a:t>
            </a:r>
            <a:r>
              <a:rPr lang="en-US" altLang="zh-CN" sz="2000" i="1" dirty="0">
                <a:latin typeface="+mn-ea"/>
                <a:cs typeface="Times New Roman" pitchFamily="18" charset="0"/>
              </a:rPr>
              <a:t>D </a:t>
            </a:r>
            <a:r>
              <a:rPr lang="zh-CN" altLang="zh-CN" sz="2000" dirty="0">
                <a:latin typeface="+mn-ea"/>
                <a:cs typeface="Times New Roman" pitchFamily="18" charset="0"/>
              </a:rPr>
              <a:t>，如果在条件</a:t>
            </a:r>
            <a:r>
              <a:rPr lang="en-US" altLang="zh-CN" sz="2000" dirty="0">
                <a:latin typeface="+mn-ea"/>
                <a:cs typeface="Times New Roman" pitchFamily="18" charset="0"/>
              </a:rPr>
              <a:t>(</a:t>
            </a:r>
            <a:r>
              <a:rPr lang="en-US" altLang="zh-CN" sz="2000" i="1" dirty="0" err="1">
                <a:latin typeface="+mn-ea"/>
                <a:cs typeface="Times New Roman" pitchFamily="18" charset="0"/>
              </a:rPr>
              <a:t>Eps</a:t>
            </a:r>
            <a:r>
              <a:rPr lang="zh-CN" altLang="zh-CN" sz="2000" dirty="0">
                <a:latin typeface="+mn-ea"/>
                <a:cs typeface="Times New Roman" pitchFamily="18" charset="0"/>
              </a:rPr>
              <a:t>，</a:t>
            </a:r>
            <a:r>
              <a:rPr lang="en-US" altLang="zh-CN" sz="2000" i="1" dirty="0" err="1">
                <a:latin typeface="+mn-ea"/>
                <a:cs typeface="Times New Roman" pitchFamily="18" charset="0"/>
              </a:rPr>
              <a:t>MinPts</a:t>
            </a:r>
            <a:r>
              <a:rPr lang="en-US" altLang="zh-CN" sz="2000" dirty="0">
                <a:latin typeface="+mn-ea"/>
                <a:cs typeface="Times New Roman" pitchFamily="18" charset="0"/>
              </a:rPr>
              <a:t> ) </a:t>
            </a:r>
            <a:r>
              <a:rPr lang="zh-CN" altLang="zh-CN" sz="2000" dirty="0">
                <a:latin typeface="+mn-ea"/>
                <a:cs typeface="Times New Roman" pitchFamily="18" charset="0"/>
              </a:rPr>
              <a:t>下</a:t>
            </a:r>
            <a:r>
              <a:rPr lang="en-US" altLang="zh-CN" sz="2000" dirty="0">
                <a:latin typeface="+mn-ea"/>
                <a:cs typeface="Times New Roman" pitchFamily="18" charset="0"/>
              </a:rPr>
              <a:t> </a:t>
            </a:r>
            <a:r>
              <a:rPr lang="en-US" altLang="zh-CN" sz="2000" i="1" dirty="0">
                <a:latin typeface="+mn-ea"/>
                <a:cs typeface="Times New Roman" pitchFamily="18" charset="0"/>
              </a:rPr>
              <a:t>p</a:t>
            </a:r>
            <a:r>
              <a:rPr lang="en-US" altLang="zh-CN" sz="2000" baseline="-25000" dirty="0">
                <a:latin typeface="+mn-ea"/>
                <a:cs typeface="Times New Roman" pitchFamily="18" charset="0"/>
              </a:rPr>
              <a:t>i+1</a:t>
            </a:r>
            <a:r>
              <a:rPr lang="zh-CN" altLang="zh-CN" sz="2000" dirty="0">
                <a:latin typeface="+mn-ea"/>
                <a:cs typeface="Times New Roman" pitchFamily="18" charset="0"/>
              </a:rPr>
              <a:t>从</a:t>
            </a:r>
            <a:r>
              <a:rPr lang="en-US" altLang="zh-CN" sz="2000" i="1" dirty="0">
                <a:latin typeface="+mn-ea"/>
                <a:cs typeface="Times New Roman" pitchFamily="18" charset="0"/>
              </a:rPr>
              <a:t>p</a:t>
            </a:r>
            <a:r>
              <a:rPr lang="en-US" altLang="zh-CN" sz="2000" baseline="-25000" dirty="0">
                <a:latin typeface="+mn-ea"/>
                <a:cs typeface="Times New Roman" pitchFamily="18" charset="0"/>
              </a:rPr>
              <a:t>i</a:t>
            </a:r>
            <a:r>
              <a:rPr lang="en-US" altLang="zh-CN" sz="2000" dirty="0">
                <a:latin typeface="+mn-ea"/>
                <a:cs typeface="Times New Roman" pitchFamily="18" charset="0"/>
              </a:rPr>
              <a:t> </a:t>
            </a:r>
            <a:r>
              <a:rPr lang="zh-CN" altLang="zh-CN" sz="2000" dirty="0">
                <a:latin typeface="+mn-ea"/>
                <a:cs typeface="Times New Roman" pitchFamily="18" charset="0"/>
              </a:rPr>
              <a:t>直接密度可达，则称对象</a:t>
            </a:r>
            <a:r>
              <a:rPr lang="en-US" altLang="zh-CN" sz="2000" i="1" dirty="0">
                <a:latin typeface="+mn-ea"/>
                <a:cs typeface="Times New Roman" pitchFamily="18" charset="0"/>
              </a:rPr>
              <a:t>p</a:t>
            </a:r>
            <a:r>
              <a:rPr lang="zh-CN" altLang="zh-CN" sz="2000" dirty="0">
                <a:latin typeface="+mn-ea"/>
                <a:cs typeface="Times New Roman" pitchFamily="18" charset="0"/>
              </a:rPr>
              <a:t>从对象</a:t>
            </a:r>
            <a:r>
              <a:rPr lang="en-US" altLang="zh-CN" sz="2000" i="1" dirty="0">
                <a:latin typeface="+mn-ea"/>
                <a:cs typeface="Times New Roman" pitchFamily="18" charset="0"/>
              </a:rPr>
              <a:t>q</a:t>
            </a:r>
            <a:r>
              <a:rPr lang="zh-CN" altLang="zh-CN" sz="2000" dirty="0">
                <a:latin typeface="+mn-ea"/>
                <a:cs typeface="Times New Roman" pitchFamily="18" charset="0"/>
              </a:rPr>
              <a:t>在条件</a:t>
            </a:r>
            <a:r>
              <a:rPr lang="en-US" altLang="zh-CN" sz="2000" dirty="0">
                <a:latin typeface="+mn-ea"/>
                <a:cs typeface="Times New Roman" pitchFamily="18" charset="0"/>
              </a:rPr>
              <a:t> (</a:t>
            </a:r>
            <a:r>
              <a:rPr lang="en-US" altLang="zh-CN" sz="2000" i="1" dirty="0" err="1">
                <a:latin typeface="+mn-ea"/>
                <a:cs typeface="Times New Roman" pitchFamily="18" charset="0"/>
              </a:rPr>
              <a:t>Eps</a:t>
            </a:r>
            <a:r>
              <a:rPr lang="zh-CN" altLang="zh-CN" sz="2000" dirty="0">
                <a:latin typeface="+mn-ea"/>
                <a:cs typeface="Times New Roman" pitchFamily="18" charset="0"/>
              </a:rPr>
              <a:t>，</a:t>
            </a:r>
            <a:r>
              <a:rPr lang="en-US" altLang="zh-CN" sz="2000" i="1" dirty="0" err="1">
                <a:latin typeface="+mn-ea"/>
                <a:cs typeface="Times New Roman" pitchFamily="18" charset="0"/>
              </a:rPr>
              <a:t>MinPts</a:t>
            </a:r>
            <a:r>
              <a:rPr lang="en-US" altLang="zh-CN" sz="2000" dirty="0">
                <a:latin typeface="+mn-ea"/>
                <a:cs typeface="Times New Roman" pitchFamily="18" charset="0"/>
              </a:rPr>
              <a:t> )</a:t>
            </a:r>
            <a:r>
              <a:rPr lang="zh-CN" altLang="zh-CN" sz="2000" dirty="0">
                <a:latin typeface="+mn-ea"/>
                <a:cs typeface="Times New Roman" pitchFamily="18" charset="0"/>
              </a:rPr>
              <a:t>下密度可达。密度可达是非对称的，即</a:t>
            </a:r>
            <a:r>
              <a:rPr lang="en-US" altLang="zh-CN" sz="2000" i="1" dirty="0">
                <a:latin typeface="+mn-ea"/>
                <a:cs typeface="Times New Roman" pitchFamily="18" charset="0"/>
              </a:rPr>
              <a:t>p</a:t>
            </a:r>
            <a:r>
              <a:rPr lang="zh-CN" altLang="zh-CN" sz="2000" dirty="0">
                <a:latin typeface="+mn-ea"/>
                <a:cs typeface="Times New Roman" pitchFamily="18" charset="0"/>
              </a:rPr>
              <a:t>从</a:t>
            </a:r>
            <a:r>
              <a:rPr lang="en-US" altLang="zh-CN" sz="2000" i="1" dirty="0">
                <a:latin typeface="+mn-ea"/>
                <a:cs typeface="Times New Roman" pitchFamily="18" charset="0"/>
              </a:rPr>
              <a:t>q</a:t>
            </a:r>
            <a:r>
              <a:rPr lang="zh-CN" altLang="zh-CN" sz="2000" dirty="0">
                <a:latin typeface="+mn-ea"/>
                <a:cs typeface="Times New Roman" pitchFamily="18" charset="0"/>
              </a:rPr>
              <a:t>密度可达不能推出</a:t>
            </a:r>
            <a:r>
              <a:rPr lang="en-US" altLang="zh-CN" sz="2000" i="1" dirty="0">
                <a:latin typeface="+mn-ea"/>
                <a:cs typeface="Times New Roman" pitchFamily="18" charset="0"/>
              </a:rPr>
              <a:t>q</a:t>
            </a:r>
            <a:r>
              <a:rPr lang="zh-CN" altLang="zh-CN" sz="2000" dirty="0">
                <a:latin typeface="+mn-ea"/>
                <a:cs typeface="Times New Roman" pitchFamily="18" charset="0"/>
              </a:rPr>
              <a:t>也从</a:t>
            </a:r>
            <a:r>
              <a:rPr lang="en-US" altLang="zh-CN" sz="2000" i="1" dirty="0">
                <a:latin typeface="+mn-ea"/>
                <a:cs typeface="Times New Roman" pitchFamily="18" charset="0"/>
              </a:rPr>
              <a:t>p</a:t>
            </a:r>
            <a:r>
              <a:rPr lang="zh-CN" altLang="zh-CN" sz="2000" dirty="0">
                <a:latin typeface="+mn-ea"/>
                <a:cs typeface="Times New Roman" pitchFamily="18" charset="0"/>
              </a:rPr>
              <a:t>密度可达。</a:t>
            </a:r>
          </a:p>
          <a:p>
            <a:pPr>
              <a:lnSpc>
                <a:spcPct val="150000"/>
              </a:lnSpc>
              <a:spcBef>
                <a:spcPts val="675"/>
              </a:spcBef>
              <a:defRPr/>
            </a:pPr>
            <a:r>
              <a:rPr lang="zh-CN" altLang="en-US" sz="2000" dirty="0">
                <a:latin typeface="+mn-ea"/>
                <a:cs typeface="Times New Roman" pitchFamily="18" charset="0"/>
              </a:rPr>
              <a:t>    </a:t>
            </a:r>
          </a:p>
        </p:txBody>
      </p:sp>
      <p:pic>
        <p:nvPicPr>
          <p:cNvPr id="34820" name="图片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124037" y="1796239"/>
            <a:ext cx="3741744" cy="2974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25"/>
          <p:cNvSpPr>
            <a:spLocks noChangeArrowheads="1"/>
          </p:cNvSpPr>
          <p:nvPr/>
        </p:nvSpPr>
        <p:spPr bwMode="auto">
          <a:xfrm>
            <a:off x="316912" y="107312"/>
            <a:ext cx="3625609" cy="665460"/>
          </a:xfrm>
          <a:prstGeom prst="rect">
            <a:avLst/>
          </a:prstGeom>
        </p:spPr>
        <p:txBody>
          <a:bodyPr vert="horz" lIns="91440" tIns="45720" rIns="91440" bIns="45720" rtlCol="0" anchor="ctr">
            <a:normAutofit/>
          </a:bodyPr>
          <a:lstStyle/>
          <a:p>
            <a:pPr>
              <a:lnSpc>
                <a:spcPct val="90000"/>
              </a:lnSpc>
              <a:spcBef>
                <a:spcPct val="0"/>
              </a:spcBef>
            </a:pPr>
            <a:r>
              <a:rPr lang="en-US" altLang="zh-CN" sz="3600" b="1" dirty="0">
                <a:solidFill>
                  <a:schemeClr val="accent1"/>
                </a:solidFill>
                <a:effectLst>
                  <a:outerShdw blurRad="38100" dist="38100" dir="2700000" algn="tl">
                    <a:srgbClr val="000000">
                      <a:alpha val="43137"/>
                    </a:srgbClr>
                  </a:outerShdw>
                </a:effectLst>
                <a:latin typeface="Verdana" panose="020B0604030504040204" pitchFamily="34" charset="0"/>
                <a:ea typeface="幼圆" panose="02010509060101010101" pitchFamily="49" charset="-122"/>
                <a:cs typeface="+mj-cs"/>
                <a:sym typeface="微软雅黑" panose="020B0503020204020204" pitchFamily="34" charset="-122"/>
              </a:rPr>
              <a:t>DBSCAN</a:t>
            </a:r>
            <a:r>
              <a:rPr lang="zh-CN" altLang="en-US" sz="3600" b="1" dirty="0">
                <a:solidFill>
                  <a:schemeClr val="accent1"/>
                </a:solidFill>
                <a:effectLst>
                  <a:outerShdw blurRad="38100" dist="38100" dir="2700000" algn="tl">
                    <a:srgbClr val="000000">
                      <a:alpha val="43137"/>
                    </a:srgbClr>
                  </a:outerShdw>
                </a:effectLst>
                <a:latin typeface="Verdana" panose="020B0604030504040204" pitchFamily="34" charset="0"/>
                <a:ea typeface="幼圆" panose="02010509060101010101" pitchFamily="49" charset="-122"/>
                <a:cs typeface="+mj-cs"/>
                <a:sym typeface="微软雅黑" panose="020B0503020204020204" pitchFamily="34" charset="-122"/>
              </a:rPr>
              <a:t>算法</a:t>
            </a:r>
          </a:p>
        </p:txBody>
      </p:sp>
    </p:spTree>
    <p:extLst>
      <p:ext uri="{BB962C8B-B14F-4D97-AF65-F5344CB8AC3E}">
        <p14:creationId xmlns:p14="http://schemas.microsoft.com/office/powerpoint/2010/main" val="20577531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Shape 461"/>
          <p:cNvSpPr/>
          <p:nvPr/>
        </p:nvSpPr>
        <p:spPr>
          <a:xfrm>
            <a:off x="1759744" y="2457451"/>
            <a:ext cx="0" cy="2889647"/>
          </a:xfrm>
          <a:prstGeom prst="line">
            <a:avLst/>
          </a:prstGeom>
          <a:ln w="6350">
            <a:solidFill>
              <a:schemeClr val="bg1">
                <a:lumMod val="65000"/>
              </a:schemeClr>
            </a:solidFill>
            <a:prstDash val="dash"/>
          </a:ln>
        </p:spPr>
        <p:txBody>
          <a:bodyPr lIns="0" tIns="0" rIns="0" bIns="0"/>
          <a:lstStyle/>
          <a:p>
            <a:pPr defTabSz="171416">
              <a:defRPr sz="2400">
                <a:latin typeface="+mj-lt"/>
                <a:ea typeface="+mj-ea"/>
                <a:cs typeface="+mj-cs"/>
                <a:sym typeface="Helvetica"/>
              </a:defRPr>
            </a:pPr>
            <a:endParaRPr sz="900">
              <a:latin typeface="+mj-lt"/>
              <a:ea typeface="+mj-ea"/>
              <a:cs typeface="+mj-cs"/>
              <a:sym typeface="Helvetica"/>
            </a:endParaRPr>
          </a:p>
        </p:txBody>
      </p:sp>
      <p:sp>
        <p:nvSpPr>
          <p:cNvPr id="33" name="矩形 32"/>
          <p:cNvSpPr/>
          <p:nvPr/>
        </p:nvSpPr>
        <p:spPr>
          <a:xfrm>
            <a:off x="191588" y="1442489"/>
            <a:ext cx="4050506" cy="3300894"/>
          </a:xfrm>
          <a:prstGeom prst="rect">
            <a:avLst/>
          </a:prstGeom>
          <a:noFill/>
          <a:ln w="12700" cap="flat">
            <a:noFill/>
            <a:prstDash val="solid"/>
            <a:bevel/>
          </a:ln>
          <a:effectLst/>
        </p:spPr>
        <p:style>
          <a:lnRef idx="0">
            <a:scrgbClr r="0" g="0" b="0"/>
          </a:lnRef>
          <a:fillRef idx="0">
            <a:scrgbClr r="0" g="0" b="0"/>
          </a:fillRef>
          <a:effectRef idx="0">
            <a:scrgbClr r="0" g="0" b="0"/>
          </a:effectRef>
          <a:fontRef idx="none"/>
        </p:style>
        <p:txBody>
          <a:bodyPr spcFirstLastPara="1" lIns="34285" tIns="34285" rIns="34285" bIns="34285" spcCol="38100" anchor="ctr">
            <a:spAutoFit/>
          </a:bodyPr>
          <a:lstStyle/>
          <a:p>
            <a:pPr>
              <a:lnSpc>
                <a:spcPct val="150000"/>
              </a:lnSpc>
            </a:pPr>
            <a:r>
              <a:rPr lang="zh-CN" altLang="en-US" sz="2000" b="1" dirty="0">
                <a:solidFill>
                  <a:srgbClr val="FF0000"/>
                </a:solidFill>
                <a:latin typeface="+mn-ea"/>
                <a:cs typeface="Times New Roman" pitchFamily="18" charset="0"/>
              </a:rPr>
              <a:t>    定义</a:t>
            </a:r>
            <a:r>
              <a:rPr lang="en-US" altLang="zh-CN" sz="2000" b="1" dirty="0">
                <a:solidFill>
                  <a:srgbClr val="FF0000"/>
                </a:solidFill>
                <a:latin typeface="+mn-ea"/>
                <a:cs typeface="Times New Roman" pitchFamily="18" charset="0"/>
              </a:rPr>
              <a:t>5</a:t>
            </a:r>
            <a:r>
              <a:rPr lang="zh-CN" altLang="en-US" sz="2000" b="1" dirty="0">
                <a:solidFill>
                  <a:srgbClr val="FF0000"/>
                </a:solidFill>
                <a:latin typeface="+mn-ea"/>
                <a:cs typeface="Times New Roman" pitchFamily="18" charset="0"/>
              </a:rPr>
              <a:t>（密度相连）</a:t>
            </a:r>
            <a:r>
              <a:rPr lang="zh-CN" altLang="zh-CN" sz="2000" b="1" dirty="0">
                <a:solidFill>
                  <a:srgbClr val="FF0000"/>
                </a:solidFill>
                <a:latin typeface="+mn-ea"/>
                <a:cs typeface="Times New Roman" pitchFamily="18" charset="0"/>
              </a:rPr>
              <a:t>　</a:t>
            </a:r>
            <a:endParaRPr lang="en-US" altLang="zh-CN" sz="2000" b="1" dirty="0">
              <a:solidFill>
                <a:srgbClr val="FF0000"/>
              </a:solidFill>
              <a:latin typeface="+mn-ea"/>
              <a:cs typeface="Times New Roman" pitchFamily="18" charset="0"/>
            </a:endParaRPr>
          </a:p>
          <a:p>
            <a:pPr>
              <a:lnSpc>
                <a:spcPct val="150000"/>
              </a:lnSpc>
            </a:pPr>
            <a:r>
              <a:rPr lang="en-US" altLang="zh-CN" sz="2000" b="1" dirty="0">
                <a:solidFill>
                  <a:srgbClr val="FF0000"/>
                </a:solidFill>
                <a:latin typeface="+mn-ea"/>
                <a:cs typeface="Times New Roman" pitchFamily="18" charset="0"/>
              </a:rPr>
              <a:t>       </a:t>
            </a:r>
            <a:r>
              <a:rPr lang="zh-CN" altLang="zh-CN" sz="2000" b="1" dirty="0">
                <a:latin typeface="+mn-ea"/>
                <a:cs typeface="Times New Roman" pitchFamily="18" charset="0"/>
              </a:rPr>
              <a:t>如图所示，如果数据集</a:t>
            </a:r>
            <a:r>
              <a:rPr lang="en-US" altLang="zh-CN" sz="2000" b="1" dirty="0">
                <a:latin typeface="+mn-ea"/>
                <a:cs typeface="Times New Roman" pitchFamily="18" charset="0"/>
              </a:rPr>
              <a:t>D</a:t>
            </a:r>
            <a:r>
              <a:rPr lang="zh-CN" altLang="zh-CN" sz="2000" b="1" dirty="0">
                <a:latin typeface="+mn-ea"/>
                <a:cs typeface="Times New Roman" pitchFamily="18" charset="0"/>
              </a:rPr>
              <a:t>中存在一个对象</a:t>
            </a:r>
            <a:r>
              <a:rPr lang="en-US" altLang="zh-CN" sz="2000" b="1" dirty="0">
                <a:latin typeface="+mn-ea"/>
                <a:cs typeface="Times New Roman" pitchFamily="18" charset="0"/>
              </a:rPr>
              <a:t>o</a:t>
            </a:r>
            <a:r>
              <a:rPr lang="zh-CN" altLang="zh-CN" sz="2000" b="1" dirty="0">
                <a:latin typeface="+mn-ea"/>
                <a:cs typeface="Times New Roman" pitchFamily="18" charset="0"/>
              </a:rPr>
              <a:t>，使得对象</a:t>
            </a:r>
            <a:r>
              <a:rPr lang="en-US" altLang="zh-CN" sz="2000" b="1" dirty="0">
                <a:latin typeface="+mn-ea"/>
                <a:cs typeface="Times New Roman" pitchFamily="18" charset="0"/>
              </a:rPr>
              <a:t>p</a:t>
            </a:r>
            <a:r>
              <a:rPr lang="zh-CN" altLang="zh-CN" sz="2000" b="1" dirty="0">
                <a:latin typeface="+mn-ea"/>
                <a:cs typeface="Times New Roman" pitchFamily="18" charset="0"/>
              </a:rPr>
              <a:t>和</a:t>
            </a:r>
            <a:r>
              <a:rPr lang="en-US" altLang="zh-CN" sz="2000" b="1" dirty="0">
                <a:latin typeface="+mn-ea"/>
                <a:cs typeface="Times New Roman" pitchFamily="18" charset="0"/>
              </a:rPr>
              <a:t>q</a:t>
            </a:r>
            <a:r>
              <a:rPr lang="zh-CN" altLang="zh-CN" sz="2000" b="1" dirty="0">
                <a:latin typeface="+mn-ea"/>
                <a:cs typeface="Times New Roman" pitchFamily="18" charset="0"/>
              </a:rPr>
              <a:t>是从</a:t>
            </a:r>
            <a:r>
              <a:rPr lang="en-US" altLang="zh-CN" sz="2000" b="1" dirty="0">
                <a:latin typeface="+mn-ea"/>
                <a:cs typeface="Times New Roman" pitchFamily="18" charset="0"/>
              </a:rPr>
              <a:t>o</a:t>
            </a:r>
            <a:r>
              <a:rPr lang="zh-CN" altLang="zh-CN" sz="2000" b="1" dirty="0">
                <a:latin typeface="+mn-ea"/>
                <a:cs typeface="Times New Roman" pitchFamily="18" charset="0"/>
              </a:rPr>
              <a:t>在</a:t>
            </a:r>
            <a:r>
              <a:rPr lang="en-US" altLang="zh-CN" sz="2000" b="1" dirty="0">
                <a:latin typeface="+mn-ea"/>
                <a:cs typeface="Times New Roman" pitchFamily="18" charset="0"/>
              </a:rPr>
              <a:t> (</a:t>
            </a:r>
            <a:r>
              <a:rPr lang="en-US" altLang="zh-CN" sz="2000" b="1" dirty="0" err="1">
                <a:latin typeface="+mn-ea"/>
                <a:cs typeface="Times New Roman" pitchFamily="18" charset="0"/>
              </a:rPr>
              <a:t>Eps</a:t>
            </a:r>
            <a:r>
              <a:rPr lang="zh-CN" altLang="zh-CN" sz="2000" b="1" dirty="0">
                <a:latin typeface="+mn-ea"/>
                <a:cs typeface="Times New Roman" pitchFamily="18" charset="0"/>
              </a:rPr>
              <a:t>，</a:t>
            </a:r>
            <a:r>
              <a:rPr lang="en-US" altLang="zh-CN" sz="2000" b="1" dirty="0" err="1">
                <a:latin typeface="+mn-ea"/>
                <a:cs typeface="Times New Roman" pitchFamily="18" charset="0"/>
              </a:rPr>
              <a:t>MinPts</a:t>
            </a:r>
            <a:r>
              <a:rPr lang="en-US" altLang="zh-CN" sz="2000" b="1" dirty="0">
                <a:latin typeface="+mn-ea"/>
                <a:cs typeface="Times New Roman" pitchFamily="18" charset="0"/>
              </a:rPr>
              <a:t> )</a:t>
            </a:r>
            <a:r>
              <a:rPr lang="zh-CN" altLang="zh-CN" sz="2000" b="1" dirty="0">
                <a:latin typeface="+mn-ea"/>
                <a:cs typeface="Times New Roman" pitchFamily="18" charset="0"/>
              </a:rPr>
              <a:t>条件下密度可达的，那么称对象</a:t>
            </a:r>
            <a:r>
              <a:rPr lang="en-US" altLang="zh-CN" sz="2000" b="1" dirty="0">
                <a:latin typeface="+mn-ea"/>
                <a:cs typeface="Times New Roman" pitchFamily="18" charset="0"/>
              </a:rPr>
              <a:t>p</a:t>
            </a:r>
            <a:r>
              <a:rPr lang="zh-CN" altLang="zh-CN" sz="2000" b="1" dirty="0">
                <a:latin typeface="+mn-ea"/>
                <a:cs typeface="Times New Roman" pitchFamily="18" charset="0"/>
              </a:rPr>
              <a:t>和</a:t>
            </a:r>
            <a:r>
              <a:rPr lang="en-US" altLang="zh-CN" sz="2000" b="1" dirty="0">
                <a:latin typeface="+mn-ea"/>
                <a:cs typeface="Times New Roman" pitchFamily="18" charset="0"/>
              </a:rPr>
              <a:t>q</a:t>
            </a:r>
            <a:r>
              <a:rPr lang="zh-CN" altLang="zh-CN" sz="2000" b="1" dirty="0">
                <a:latin typeface="+mn-ea"/>
                <a:cs typeface="Times New Roman" pitchFamily="18" charset="0"/>
              </a:rPr>
              <a:t>在</a:t>
            </a:r>
            <a:r>
              <a:rPr lang="en-US" altLang="zh-CN" sz="2000" b="1" dirty="0">
                <a:latin typeface="+mn-ea"/>
                <a:cs typeface="Times New Roman" pitchFamily="18" charset="0"/>
              </a:rPr>
              <a:t> (</a:t>
            </a:r>
            <a:r>
              <a:rPr lang="en-US" altLang="zh-CN" sz="2000" b="1" dirty="0" err="1">
                <a:latin typeface="+mn-ea"/>
                <a:cs typeface="Times New Roman" pitchFamily="18" charset="0"/>
              </a:rPr>
              <a:t>Eps</a:t>
            </a:r>
            <a:r>
              <a:rPr lang="zh-CN" altLang="zh-CN" sz="2000" b="1" dirty="0">
                <a:latin typeface="+mn-ea"/>
                <a:cs typeface="Times New Roman" pitchFamily="18" charset="0"/>
              </a:rPr>
              <a:t>，</a:t>
            </a:r>
            <a:r>
              <a:rPr lang="en-US" altLang="zh-CN" sz="2000" b="1" dirty="0" err="1">
                <a:latin typeface="+mn-ea"/>
                <a:cs typeface="Times New Roman" pitchFamily="18" charset="0"/>
              </a:rPr>
              <a:t>MinPts</a:t>
            </a:r>
            <a:r>
              <a:rPr lang="en-US" altLang="zh-CN" sz="2000" b="1" dirty="0">
                <a:latin typeface="+mn-ea"/>
                <a:cs typeface="Times New Roman" pitchFamily="18" charset="0"/>
              </a:rPr>
              <a:t> )</a:t>
            </a:r>
            <a:r>
              <a:rPr lang="zh-CN" altLang="zh-CN" sz="2000" b="1" dirty="0">
                <a:latin typeface="+mn-ea"/>
                <a:cs typeface="Times New Roman" pitchFamily="18" charset="0"/>
              </a:rPr>
              <a:t>条件下密度相连。密度相连是对称的。</a:t>
            </a:r>
          </a:p>
        </p:txBody>
      </p:sp>
      <p:pic>
        <p:nvPicPr>
          <p:cNvPr id="35844" name="图片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242094" y="1969087"/>
            <a:ext cx="4795730" cy="2774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25"/>
          <p:cNvSpPr>
            <a:spLocks noChangeArrowheads="1"/>
          </p:cNvSpPr>
          <p:nvPr/>
        </p:nvSpPr>
        <p:spPr bwMode="auto">
          <a:xfrm>
            <a:off x="316912" y="107312"/>
            <a:ext cx="3625609" cy="665460"/>
          </a:xfrm>
          <a:prstGeom prst="rect">
            <a:avLst/>
          </a:prstGeom>
        </p:spPr>
        <p:txBody>
          <a:bodyPr vert="horz" lIns="91440" tIns="45720" rIns="91440" bIns="45720" rtlCol="0" anchor="ctr">
            <a:normAutofit/>
          </a:bodyPr>
          <a:lstStyle/>
          <a:p>
            <a:pPr>
              <a:lnSpc>
                <a:spcPct val="90000"/>
              </a:lnSpc>
              <a:spcBef>
                <a:spcPct val="0"/>
              </a:spcBef>
            </a:pPr>
            <a:r>
              <a:rPr lang="en-US" altLang="zh-CN" sz="3600" b="1" dirty="0">
                <a:solidFill>
                  <a:schemeClr val="accent1"/>
                </a:solidFill>
                <a:effectLst>
                  <a:outerShdw blurRad="38100" dist="38100" dir="2700000" algn="tl">
                    <a:srgbClr val="000000">
                      <a:alpha val="43137"/>
                    </a:srgbClr>
                  </a:outerShdw>
                </a:effectLst>
                <a:latin typeface="Verdana" panose="020B0604030504040204" pitchFamily="34" charset="0"/>
                <a:ea typeface="幼圆" panose="02010509060101010101" pitchFamily="49" charset="-122"/>
                <a:cs typeface="+mj-cs"/>
                <a:sym typeface="微软雅黑" panose="020B0503020204020204" pitchFamily="34" charset="-122"/>
              </a:rPr>
              <a:t>DBSCAN</a:t>
            </a:r>
            <a:r>
              <a:rPr lang="zh-CN" altLang="en-US" sz="3600" b="1" dirty="0">
                <a:solidFill>
                  <a:schemeClr val="accent1"/>
                </a:solidFill>
                <a:effectLst>
                  <a:outerShdw blurRad="38100" dist="38100" dir="2700000" algn="tl">
                    <a:srgbClr val="000000">
                      <a:alpha val="43137"/>
                    </a:srgbClr>
                  </a:outerShdw>
                </a:effectLst>
                <a:latin typeface="Verdana" panose="020B0604030504040204" pitchFamily="34" charset="0"/>
                <a:ea typeface="幼圆" panose="02010509060101010101" pitchFamily="49" charset="-122"/>
                <a:cs typeface="+mj-cs"/>
                <a:sym typeface="微软雅黑" panose="020B0503020204020204" pitchFamily="34" charset="-122"/>
              </a:rPr>
              <a:t>算法</a:t>
            </a:r>
          </a:p>
        </p:txBody>
      </p:sp>
    </p:spTree>
    <p:extLst>
      <p:ext uri="{BB962C8B-B14F-4D97-AF65-F5344CB8AC3E}">
        <p14:creationId xmlns:p14="http://schemas.microsoft.com/office/powerpoint/2010/main" val="150905322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t>密度聚类</a:t>
            </a:r>
          </a:p>
        </p:txBody>
      </p:sp>
      <mc:AlternateContent xmlns:mc="http://schemas.openxmlformats.org/markup-compatibility/2006" xmlns:a14="http://schemas.microsoft.com/office/drawing/2010/main">
        <mc:Choice Requires="a14">
          <p:sp>
            <p:nvSpPr>
              <p:cNvPr id="5" name="内容占位符 4"/>
              <p:cNvSpPr>
                <a:spLocks noGrp="1"/>
              </p:cNvSpPr>
              <p:nvPr>
                <p:ph idx="1"/>
              </p:nvPr>
            </p:nvSpPr>
            <p:spPr>
              <a:xfrm>
                <a:off x="260350" y="1266823"/>
                <a:ext cx="8883650" cy="5061787"/>
              </a:xfrm>
            </p:spPr>
            <p:txBody>
              <a:bodyPr>
                <a:normAutofit/>
              </a:bodyPr>
              <a:lstStyle/>
              <a:p>
                <a:r>
                  <a:rPr lang="zh-CN" altLang="en-US" dirty="0"/>
                  <a:t>一个例子</a:t>
                </a:r>
                <a:endParaRPr lang="en-US" altLang="zh-CN" dirty="0"/>
              </a:p>
              <a:p>
                <a:pPr marL="0" indent="0">
                  <a:buNone/>
                </a:pPr>
                <a:r>
                  <a:rPr lang="zh-CN" altLang="en-US" dirty="0"/>
                  <a:t>    令</a:t>
                </a:r>
                <a14:m>
                  <m:oMath xmlns:m="http://schemas.openxmlformats.org/officeDocument/2006/math">
                    <m:r>
                      <a:rPr lang="en-US" altLang="zh-CN" b="0" i="1" smtClean="0">
                        <a:latin typeface="Cambria Math" panose="02040503050406030204" pitchFamily="18" charset="0"/>
                      </a:rPr>
                      <m:t>𝑀𝑖𝑛𝑃𝑡𝑠</m:t>
                    </m:r>
                    <m:r>
                      <a:rPr lang="en-US" altLang="zh-CN" b="0" i="1" smtClean="0">
                        <a:latin typeface="Cambria Math" panose="02040503050406030204" pitchFamily="18" charset="0"/>
                      </a:rPr>
                      <m:t>=</m:t>
                    </m:r>
                    <m:r>
                      <a:rPr lang="en-US" altLang="zh-CN" b="0" i="1" smtClean="0">
                        <a:latin typeface="Cambria Math" panose="02040503050406030204" pitchFamily="18" charset="0"/>
                      </a:rPr>
                      <m:t>3</m:t>
                    </m:r>
                  </m:oMath>
                </a14:m>
                <a:r>
                  <a:rPr lang="zh-CN" altLang="en-US" dirty="0"/>
                  <a:t>，则</a:t>
                </a:r>
                <a:endParaRPr lang="en-US" altLang="zh-CN" dirty="0"/>
              </a:p>
              <a:p>
                <a:pPr marL="0" indent="0">
                  <a:buNone/>
                </a:pPr>
                <a:r>
                  <a:rPr lang="zh-CN" altLang="en-US" dirty="0"/>
                  <a:t>    虚线显示出   领域。</a:t>
                </a:r>
                <a:endParaRPr lang="en-US" altLang="zh-CN" dirty="0"/>
              </a:p>
              <a:p>
                <a:pPr marL="0" indent="0">
                  <a:buNone/>
                </a:pPr>
                <a:r>
                  <a:rPr lang="en-US" altLang="zh-CN" dirty="0"/>
                  <a:t>       </a:t>
                </a:r>
                <a:r>
                  <a:rPr lang="zh-CN" altLang="en-US" dirty="0"/>
                  <a:t>是核心对象。</a:t>
                </a:r>
                <a:endParaRPr lang="en-US" altLang="zh-CN" dirty="0"/>
              </a:p>
              <a:p>
                <a:pPr marL="0" indent="0">
                  <a:buNone/>
                </a:pPr>
                <a:r>
                  <a:rPr lang="zh-CN" altLang="en-US" dirty="0"/>
                  <a:t>       由    密度直达。</a:t>
                </a:r>
                <a:endParaRPr lang="en-US" altLang="zh-CN" dirty="0"/>
              </a:p>
              <a:p>
                <a:pPr marL="0" indent="0">
                  <a:buNone/>
                </a:pPr>
                <a:r>
                  <a:rPr lang="zh-CN" altLang="en-US" dirty="0"/>
                  <a:t>       由    密度可达。</a:t>
                </a:r>
                <a:endParaRPr lang="en-US" altLang="zh-CN" dirty="0"/>
              </a:p>
              <a:p>
                <a:pPr marL="0" indent="0">
                  <a:buNone/>
                </a:pPr>
                <a:r>
                  <a:rPr lang="zh-CN" altLang="en-US" dirty="0"/>
                  <a:t>       与    密度相连。</a:t>
                </a:r>
                <a:endParaRPr lang="en-US" altLang="zh-CN" dirty="0"/>
              </a:p>
              <a:p>
                <a:pPr marL="0" indent="0">
                  <a:buNone/>
                </a:pPr>
                <a:endParaRPr lang="en-US" altLang="zh-CN" dirty="0"/>
              </a:p>
            </p:txBody>
          </p:sp>
        </mc:Choice>
        <mc:Fallback xmlns="">
          <p:sp>
            <p:nvSpPr>
              <p:cNvPr id="5" name="内容占位符 4"/>
              <p:cNvSpPr>
                <a:spLocks noGrp="1" noRot="1" noChangeAspect="1" noMove="1" noResize="1" noEditPoints="1" noAdjustHandles="1" noChangeArrowheads="1" noChangeShapeType="1" noTextEdit="1"/>
              </p:cNvSpPr>
              <p:nvPr>
                <p:ph idx="1"/>
              </p:nvPr>
            </p:nvSpPr>
            <p:spPr>
              <a:xfrm>
                <a:off x="260350" y="1266823"/>
                <a:ext cx="8883650" cy="5061787"/>
              </a:xfrm>
              <a:blipFill rotWithShape="0">
                <a:blip r:embed="rId3"/>
                <a:stretch>
                  <a:fillRect l="-755" t="-1807"/>
                </a:stretch>
              </a:blipFill>
            </p:spPr>
            <p:txBody>
              <a:bodyPr/>
              <a:lstStyle/>
              <a:p>
                <a:r>
                  <a:rPr lang="zh-CN" altLang="en-US">
                    <a:noFill/>
                  </a:rPr>
                  <a:t> </a:t>
                </a:r>
              </a:p>
            </p:txBody>
          </p:sp>
        </mc:Fallback>
      </mc:AlternateContent>
      <p:pic>
        <p:nvPicPr>
          <p:cNvPr id="2" name="图片 1"/>
          <p:cNvPicPr>
            <a:picLocks noChangeAspect="1"/>
          </p:cNvPicPr>
          <p:nvPr/>
        </p:nvPicPr>
        <p:blipFill>
          <a:blip r:embed="rId4"/>
          <a:stretch>
            <a:fillRect/>
          </a:stretch>
        </p:blipFill>
        <p:spPr>
          <a:xfrm>
            <a:off x="3457742" y="1668127"/>
            <a:ext cx="5264994" cy="2482768"/>
          </a:xfrm>
          <a:prstGeom prst="rect">
            <a:avLst/>
          </a:prstGeom>
        </p:spPr>
      </p:pic>
      <p:graphicFrame>
        <p:nvGraphicFramePr>
          <p:cNvPr id="6" name="对象 5"/>
          <p:cNvGraphicFramePr>
            <a:graphicFrameLocks noChangeAspect="1"/>
          </p:cNvGraphicFramePr>
          <p:nvPr/>
        </p:nvGraphicFramePr>
        <p:xfrm>
          <a:off x="2217817" y="2235593"/>
          <a:ext cx="196153" cy="280753"/>
        </p:xfrm>
        <a:graphic>
          <a:graphicData uri="http://schemas.openxmlformats.org/presentationml/2006/ole">
            <mc:AlternateContent xmlns:mc="http://schemas.openxmlformats.org/markup-compatibility/2006">
              <mc:Choice xmlns:v="urn:schemas-microsoft-com:vml" Requires="v">
                <p:oleObj name="Formula" r:id="rId5" imgW="61200" imgH="117360" progId="Equation.Ribbit">
                  <p:embed/>
                </p:oleObj>
              </mc:Choice>
              <mc:Fallback>
                <p:oleObj name="Formula" r:id="rId5" imgW="61200" imgH="117360" progId="Equation.Ribbit">
                  <p:embed/>
                  <p:pic>
                    <p:nvPicPr>
                      <p:cNvPr id="0" name=""/>
                      <p:cNvPicPr/>
                      <p:nvPr/>
                    </p:nvPicPr>
                    <p:blipFill>
                      <a:blip r:embed="rId6"/>
                      <a:stretch>
                        <a:fillRect/>
                      </a:stretch>
                    </p:blipFill>
                    <p:spPr>
                      <a:xfrm>
                        <a:off x="2217817" y="2235593"/>
                        <a:ext cx="196153" cy="280753"/>
                      </a:xfrm>
                      <a:prstGeom prst="rect">
                        <a:avLst/>
                      </a:prstGeom>
                    </p:spPr>
                  </p:pic>
                </p:oleObj>
              </mc:Fallback>
            </mc:AlternateContent>
          </a:graphicData>
        </a:graphic>
      </p:graphicFrame>
      <p:graphicFrame>
        <p:nvGraphicFramePr>
          <p:cNvPr id="7" name="对象 6"/>
          <p:cNvGraphicFramePr>
            <a:graphicFrameLocks noChangeAspect="1"/>
          </p:cNvGraphicFramePr>
          <p:nvPr/>
        </p:nvGraphicFramePr>
        <p:xfrm>
          <a:off x="758647" y="2666623"/>
          <a:ext cx="282575" cy="242888"/>
        </p:xfrm>
        <a:graphic>
          <a:graphicData uri="http://schemas.openxmlformats.org/presentationml/2006/ole">
            <mc:AlternateContent xmlns:mc="http://schemas.openxmlformats.org/markup-compatibility/2006">
              <mc:Choice xmlns:v="urn:schemas-microsoft-com:vml" Requires="v">
                <p:oleObj name="Formula" r:id="rId7" imgW="137880" imgH="117360" progId="Equation.Ribbit">
                  <p:embed/>
                </p:oleObj>
              </mc:Choice>
              <mc:Fallback>
                <p:oleObj name="Formula" r:id="rId7" imgW="137880" imgH="117360" progId="Equation.Ribbit">
                  <p:embed/>
                  <p:pic>
                    <p:nvPicPr>
                      <p:cNvPr id="0" name=""/>
                      <p:cNvPicPr/>
                      <p:nvPr/>
                    </p:nvPicPr>
                    <p:blipFill>
                      <a:blip r:embed="rId8"/>
                      <a:stretch>
                        <a:fillRect/>
                      </a:stretch>
                    </p:blipFill>
                    <p:spPr>
                      <a:xfrm>
                        <a:off x="758647" y="2666623"/>
                        <a:ext cx="282575" cy="242888"/>
                      </a:xfrm>
                      <a:prstGeom prst="rect">
                        <a:avLst/>
                      </a:prstGeom>
                    </p:spPr>
                  </p:pic>
                </p:oleObj>
              </mc:Fallback>
            </mc:AlternateContent>
          </a:graphicData>
        </a:graphic>
      </p:graphicFrame>
      <p:graphicFrame>
        <p:nvGraphicFramePr>
          <p:cNvPr id="8" name="对象 7"/>
          <p:cNvGraphicFramePr>
            <a:graphicFrameLocks noChangeAspect="1"/>
          </p:cNvGraphicFramePr>
          <p:nvPr/>
        </p:nvGraphicFramePr>
        <p:xfrm>
          <a:off x="754677" y="3112708"/>
          <a:ext cx="290513" cy="242888"/>
        </p:xfrm>
        <a:graphic>
          <a:graphicData uri="http://schemas.openxmlformats.org/presentationml/2006/ole">
            <mc:AlternateContent xmlns:mc="http://schemas.openxmlformats.org/markup-compatibility/2006">
              <mc:Choice xmlns:v="urn:schemas-microsoft-com:vml" Requires="v">
                <p:oleObj name="Formula" r:id="rId9" imgW="141480" imgH="117360" progId="Equation.Ribbit">
                  <p:embed/>
                </p:oleObj>
              </mc:Choice>
              <mc:Fallback>
                <p:oleObj name="Formula" r:id="rId9" imgW="141480" imgH="117360" progId="Equation.Ribbit">
                  <p:embed/>
                  <p:pic>
                    <p:nvPicPr>
                      <p:cNvPr id="0" name=""/>
                      <p:cNvPicPr/>
                      <p:nvPr/>
                    </p:nvPicPr>
                    <p:blipFill>
                      <a:blip r:embed="rId10"/>
                      <a:stretch>
                        <a:fillRect/>
                      </a:stretch>
                    </p:blipFill>
                    <p:spPr>
                      <a:xfrm>
                        <a:off x="754677" y="3112708"/>
                        <a:ext cx="290513" cy="242888"/>
                      </a:xfrm>
                      <a:prstGeom prst="rect">
                        <a:avLst/>
                      </a:prstGeom>
                    </p:spPr>
                  </p:pic>
                </p:oleObj>
              </mc:Fallback>
            </mc:AlternateContent>
          </a:graphicData>
        </a:graphic>
      </p:graphicFrame>
      <p:graphicFrame>
        <p:nvGraphicFramePr>
          <p:cNvPr id="9" name="对象 8"/>
          <p:cNvGraphicFramePr>
            <a:graphicFrameLocks noChangeAspect="1"/>
          </p:cNvGraphicFramePr>
          <p:nvPr/>
        </p:nvGraphicFramePr>
        <p:xfrm>
          <a:off x="755470" y="3551654"/>
          <a:ext cx="288925" cy="246062"/>
        </p:xfrm>
        <a:graphic>
          <a:graphicData uri="http://schemas.openxmlformats.org/presentationml/2006/ole">
            <mc:AlternateContent xmlns:mc="http://schemas.openxmlformats.org/markup-compatibility/2006">
              <mc:Choice xmlns:v="urn:schemas-microsoft-com:vml" Requires="v">
                <p:oleObj name="Formula" r:id="rId11" imgW="141840" imgH="118440" progId="Equation.Ribbit">
                  <p:embed/>
                </p:oleObj>
              </mc:Choice>
              <mc:Fallback>
                <p:oleObj name="Formula" r:id="rId11" imgW="141840" imgH="118440" progId="Equation.Ribbit">
                  <p:embed/>
                  <p:pic>
                    <p:nvPicPr>
                      <p:cNvPr id="0" name=""/>
                      <p:cNvPicPr/>
                      <p:nvPr/>
                    </p:nvPicPr>
                    <p:blipFill>
                      <a:blip r:embed="rId12"/>
                      <a:stretch>
                        <a:fillRect/>
                      </a:stretch>
                    </p:blipFill>
                    <p:spPr>
                      <a:xfrm>
                        <a:off x="755470" y="3551654"/>
                        <a:ext cx="288925" cy="246062"/>
                      </a:xfrm>
                      <a:prstGeom prst="rect">
                        <a:avLst/>
                      </a:prstGeom>
                    </p:spPr>
                  </p:pic>
                </p:oleObj>
              </mc:Fallback>
            </mc:AlternateContent>
          </a:graphicData>
        </a:graphic>
      </p:graphicFrame>
      <p:graphicFrame>
        <p:nvGraphicFramePr>
          <p:cNvPr id="10" name="对象 9"/>
          <p:cNvGraphicFramePr>
            <a:graphicFrameLocks noChangeAspect="1"/>
          </p:cNvGraphicFramePr>
          <p:nvPr/>
        </p:nvGraphicFramePr>
        <p:xfrm>
          <a:off x="1363973" y="3934448"/>
          <a:ext cx="292100" cy="242888"/>
        </p:xfrm>
        <a:graphic>
          <a:graphicData uri="http://schemas.openxmlformats.org/presentationml/2006/ole">
            <mc:AlternateContent xmlns:mc="http://schemas.openxmlformats.org/markup-compatibility/2006">
              <mc:Choice xmlns:v="urn:schemas-microsoft-com:vml" Requires="v">
                <p:oleObj name="Formula" r:id="rId13" imgW="143280" imgH="117360" progId="Equation.Ribbit">
                  <p:embed/>
                </p:oleObj>
              </mc:Choice>
              <mc:Fallback>
                <p:oleObj name="Formula" r:id="rId13" imgW="143280" imgH="117360" progId="Equation.Ribbit">
                  <p:embed/>
                  <p:pic>
                    <p:nvPicPr>
                      <p:cNvPr id="0" name=""/>
                      <p:cNvPicPr/>
                      <p:nvPr/>
                    </p:nvPicPr>
                    <p:blipFill>
                      <a:blip r:embed="rId14"/>
                      <a:stretch>
                        <a:fillRect/>
                      </a:stretch>
                    </p:blipFill>
                    <p:spPr>
                      <a:xfrm>
                        <a:off x="1363973" y="3934448"/>
                        <a:ext cx="292100" cy="242888"/>
                      </a:xfrm>
                      <a:prstGeom prst="rect">
                        <a:avLst/>
                      </a:prstGeom>
                    </p:spPr>
                  </p:pic>
                </p:oleObj>
              </mc:Fallback>
            </mc:AlternateContent>
          </a:graphicData>
        </a:graphic>
      </p:graphicFrame>
      <p:graphicFrame>
        <p:nvGraphicFramePr>
          <p:cNvPr id="11" name="对象 10"/>
          <p:cNvGraphicFramePr>
            <a:graphicFrameLocks noChangeAspect="1"/>
          </p:cNvGraphicFramePr>
          <p:nvPr/>
        </p:nvGraphicFramePr>
        <p:xfrm>
          <a:off x="1363973" y="3101040"/>
          <a:ext cx="282575" cy="242888"/>
        </p:xfrm>
        <a:graphic>
          <a:graphicData uri="http://schemas.openxmlformats.org/presentationml/2006/ole">
            <mc:AlternateContent xmlns:mc="http://schemas.openxmlformats.org/markup-compatibility/2006">
              <mc:Choice xmlns:v="urn:schemas-microsoft-com:vml" Requires="v">
                <p:oleObj name="Formula" r:id="rId15" imgW="137880" imgH="117360" progId="Equation.Ribbit">
                  <p:embed/>
                </p:oleObj>
              </mc:Choice>
              <mc:Fallback>
                <p:oleObj name="Formula" r:id="rId15" imgW="137880" imgH="117360" progId="Equation.Ribbit">
                  <p:embed/>
                  <p:pic>
                    <p:nvPicPr>
                      <p:cNvPr id="0" name=""/>
                      <p:cNvPicPr/>
                      <p:nvPr/>
                    </p:nvPicPr>
                    <p:blipFill>
                      <a:blip r:embed="rId8"/>
                      <a:stretch>
                        <a:fillRect/>
                      </a:stretch>
                    </p:blipFill>
                    <p:spPr>
                      <a:xfrm>
                        <a:off x="1363973" y="3101040"/>
                        <a:ext cx="282575" cy="242888"/>
                      </a:xfrm>
                      <a:prstGeom prst="rect">
                        <a:avLst/>
                      </a:prstGeom>
                    </p:spPr>
                  </p:pic>
                </p:oleObj>
              </mc:Fallback>
            </mc:AlternateContent>
          </a:graphicData>
        </a:graphic>
      </p:graphicFrame>
      <p:graphicFrame>
        <p:nvGraphicFramePr>
          <p:cNvPr id="12" name="对象 11"/>
          <p:cNvGraphicFramePr>
            <a:graphicFrameLocks noChangeAspect="1"/>
          </p:cNvGraphicFramePr>
          <p:nvPr/>
        </p:nvGraphicFramePr>
        <p:xfrm>
          <a:off x="1363973" y="3517744"/>
          <a:ext cx="282575" cy="242888"/>
        </p:xfrm>
        <a:graphic>
          <a:graphicData uri="http://schemas.openxmlformats.org/presentationml/2006/ole">
            <mc:AlternateContent xmlns:mc="http://schemas.openxmlformats.org/markup-compatibility/2006">
              <mc:Choice xmlns:v="urn:schemas-microsoft-com:vml" Requires="v">
                <p:oleObj name="Formula" r:id="rId16" imgW="137880" imgH="117360" progId="Equation.Ribbit">
                  <p:embed/>
                </p:oleObj>
              </mc:Choice>
              <mc:Fallback>
                <p:oleObj name="Formula" r:id="rId16" imgW="137880" imgH="117360" progId="Equation.Ribbit">
                  <p:embed/>
                  <p:pic>
                    <p:nvPicPr>
                      <p:cNvPr id="0" name=""/>
                      <p:cNvPicPr/>
                      <p:nvPr/>
                    </p:nvPicPr>
                    <p:blipFill>
                      <a:blip r:embed="rId8"/>
                      <a:stretch>
                        <a:fillRect/>
                      </a:stretch>
                    </p:blipFill>
                    <p:spPr>
                      <a:xfrm>
                        <a:off x="1363973" y="3517744"/>
                        <a:ext cx="282575" cy="242888"/>
                      </a:xfrm>
                      <a:prstGeom prst="rect">
                        <a:avLst/>
                      </a:prstGeom>
                    </p:spPr>
                  </p:pic>
                </p:oleObj>
              </mc:Fallback>
            </mc:AlternateContent>
          </a:graphicData>
        </a:graphic>
      </p:graphicFrame>
      <p:graphicFrame>
        <p:nvGraphicFramePr>
          <p:cNvPr id="13" name="对象 12"/>
          <p:cNvGraphicFramePr>
            <a:graphicFrameLocks noChangeAspect="1"/>
          </p:cNvGraphicFramePr>
          <p:nvPr/>
        </p:nvGraphicFramePr>
        <p:xfrm>
          <a:off x="763265" y="3941302"/>
          <a:ext cx="288925" cy="246062"/>
        </p:xfrm>
        <a:graphic>
          <a:graphicData uri="http://schemas.openxmlformats.org/presentationml/2006/ole">
            <mc:AlternateContent xmlns:mc="http://schemas.openxmlformats.org/markup-compatibility/2006">
              <mc:Choice xmlns:v="urn:schemas-microsoft-com:vml" Requires="v">
                <p:oleObj name="Formula" r:id="rId17" imgW="141840" imgH="118440" progId="Equation.Ribbit">
                  <p:embed/>
                </p:oleObj>
              </mc:Choice>
              <mc:Fallback>
                <p:oleObj name="Formula" r:id="rId17" imgW="141840" imgH="118440" progId="Equation.Ribbit">
                  <p:embed/>
                  <p:pic>
                    <p:nvPicPr>
                      <p:cNvPr id="0" name=""/>
                      <p:cNvPicPr/>
                      <p:nvPr/>
                    </p:nvPicPr>
                    <p:blipFill>
                      <a:blip r:embed="rId12"/>
                      <a:stretch>
                        <a:fillRect/>
                      </a:stretch>
                    </p:blipFill>
                    <p:spPr>
                      <a:xfrm>
                        <a:off x="763265" y="3941302"/>
                        <a:ext cx="288925" cy="246062"/>
                      </a:xfrm>
                      <a:prstGeom prst="rect">
                        <a:avLst/>
                      </a:prstGeom>
                    </p:spPr>
                  </p:pic>
                </p:oleObj>
              </mc:Fallback>
            </mc:AlternateContent>
          </a:graphicData>
        </a:graphic>
      </p:graphicFrame>
    </p:spTree>
    <p:extLst>
      <p:ext uri="{BB962C8B-B14F-4D97-AF65-F5344CB8AC3E}">
        <p14:creationId xmlns:p14="http://schemas.microsoft.com/office/powerpoint/2010/main" val="335862451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9" name="矩形 25"/>
          <p:cNvSpPr>
            <a:spLocks noChangeArrowheads="1"/>
          </p:cNvSpPr>
          <p:nvPr/>
        </p:nvSpPr>
        <p:spPr bwMode="auto">
          <a:xfrm>
            <a:off x="210327" y="0"/>
            <a:ext cx="4355047" cy="833023"/>
          </a:xfrm>
          <a:prstGeom prst="rect">
            <a:avLst/>
          </a:prstGeom>
        </p:spPr>
        <p:txBody>
          <a:bodyPr vert="horz" lIns="91440" tIns="45720" rIns="91440" bIns="45720" rtlCol="0" anchor="ctr">
            <a:normAutofit/>
          </a:bodyPr>
          <a:lstStyle/>
          <a:p>
            <a:pPr>
              <a:lnSpc>
                <a:spcPct val="90000"/>
              </a:lnSpc>
              <a:spcBef>
                <a:spcPct val="0"/>
              </a:spcBef>
            </a:pPr>
            <a:r>
              <a:rPr lang="en-US" altLang="zh-CN" sz="3600" b="1" dirty="0">
                <a:solidFill>
                  <a:schemeClr val="accent1"/>
                </a:solidFill>
                <a:effectLst>
                  <a:outerShdw blurRad="38100" dist="38100" dir="2700000" algn="tl">
                    <a:srgbClr val="000000">
                      <a:alpha val="43137"/>
                    </a:srgbClr>
                  </a:outerShdw>
                </a:effectLst>
                <a:latin typeface="Verdana" panose="020B0604030504040204" pitchFamily="34" charset="0"/>
                <a:ea typeface="幼圆" panose="02010509060101010101" pitchFamily="49" charset="-122"/>
                <a:cs typeface="+mj-cs"/>
                <a:sym typeface="微软雅黑" panose="020B0503020204020204" pitchFamily="34" charset="-122"/>
              </a:rPr>
              <a:t>DBSCAN</a:t>
            </a:r>
            <a:r>
              <a:rPr lang="zh-CN" altLang="en-US" sz="3600" b="1" dirty="0">
                <a:solidFill>
                  <a:schemeClr val="accent1"/>
                </a:solidFill>
                <a:effectLst>
                  <a:outerShdw blurRad="38100" dist="38100" dir="2700000" algn="tl">
                    <a:srgbClr val="000000">
                      <a:alpha val="43137"/>
                    </a:srgbClr>
                  </a:outerShdw>
                </a:effectLst>
                <a:latin typeface="Verdana" panose="020B0604030504040204" pitchFamily="34" charset="0"/>
                <a:ea typeface="幼圆" panose="02010509060101010101" pitchFamily="49" charset="-122"/>
                <a:cs typeface="+mj-cs"/>
                <a:sym typeface="微软雅黑" panose="020B0503020204020204" pitchFamily="34" charset="-122"/>
              </a:rPr>
              <a:t>算法流程</a:t>
            </a:r>
          </a:p>
        </p:txBody>
      </p:sp>
      <p:sp>
        <p:nvSpPr>
          <p:cNvPr id="29" name="Shape 461"/>
          <p:cNvSpPr/>
          <p:nvPr/>
        </p:nvSpPr>
        <p:spPr>
          <a:xfrm>
            <a:off x="1759744" y="2457451"/>
            <a:ext cx="0" cy="2889647"/>
          </a:xfrm>
          <a:prstGeom prst="line">
            <a:avLst/>
          </a:prstGeom>
          <a:ln w="6350">
            <a:solidFill>
              <a:schemeClr val="bg1">
                <a:lumMod val="65000"/>
              </a:schemeClr>
            </a:solidFill>
            <a:prstDash val="dash"/>
          </a:ln>
        </p:spPr>
        <p:txBody>
          <a:bodyPr lIns="0" tIns="0" rIns="0" bIns="0"/>
          <a:lstStyle/>
          <a:p>
            <a:pPr defTabSz="171416">
              <a:defRPr sz="2400">
                <a:latin typeface="+mj-lt"/>
                <a:ea typeface="+mj-ea"/>
                <a:cs typeface="+mj-cs"/>
                <a:sym typeface="Helvetica"/>
              </a:defRPr>
            </a:pPr>
            <a:endParaRPr sz="900">
              <a:latin typeface="+mj-lt"/>
              <a:ea typeface="+mj-ea"/>
              <a:cs typeface="+mj-cs"/>
              <a:sym typeface="Helvetica"/>
            </a:endParaRPr>
          </a:p>
        </p:txBody>
      </p:sp>
      <p:sp>
        <p:nvSpPr>
          <p:cNvPr id="33" name="矩形 32"/>
          <p:cNvSpPr/>
          <p:nvPr/>
        </p:nvSpPr>
        <p:spPr>
          <a:xfrm>
            <a:off x="313755" y="1092631"/>
            <a:ext cx="8770610" cy="4685888"/>
          </a:xfrm>
          <a:prstGeom prst="rect">
            <a:avLst/>
          </a:prstGeom>
          <a:noFill/>
          <a:ln w="12700" cap="flat">
            <a:noFill/>
            <a:prstDash val="solid"/>
            <a:bevel/>
          </a:ln>
          <a:effectLst/>
        </p:spPr>
        <p:style>
          <a:lnRef idx="0">
            <a:scrgbClr r="0" g="0" b="0"/>
          </a:lnRef>
          <a:fillRef idx="0">
            <a:scrgbClr r="0" g="0" b="0"/>
          </a:fillRef>
          <a:effectRef idx="0">
            <a:scrgbClr r="0" g="0" b="0"/>
          </a:effectRef>
          <a:fontRef idx="none"/>
        </p:style>
        <p:txBody>
          <a:bodyPr wrap="square" lIns="34285" tIns="34285" rIns="34285" bIns="34285" anchor="ctr">
            <a:spAutoFit/>
          </a:bodyPr>
          <a:lstStyle>
            <a:lvl1pPr indent="227013" defTabSz="455613">
              <a:defRPr>
                <a:solidFill>
                  <a:schemeClr val="tx1"/>
                </a:solidFill>
                <a:latin typeface="Century Schoolbook" panose="02040604050505020304" pitchFamily="18" charset="0"/>
              </a:defRPr>
            </a:lvl1pPr>
            <a:lvl2pPr marL="742950" indent="-285750" defTabSz="455613">
              <a:defRPr>
                <a:solidFill>
                  <a:schemeClr val="tx1"/>
                </a:solidFill>
                <a:latin typeface="Century Schoolbook" panose="02040604050505020304" pitchFamily="18" charset="0"/>
              </a:defRPr>
            </a:lvl2pPr>
            <a:lvl3pPr marL="1143000" indent="-228600" defTabSz="455613">
              <a:defRPr>
                <a:solidFill>
                  <a:schemeClr val="tx1"/>
                </a:solidFill>
                <a:latin typeface="Century Schoolbook" panose="02040604050505020304" pitchFamily="18" charset="0"/>
              </a:defRPr>
            </a:lvl3pPr>
            <a:lvl4pPr marL="1600200" indent="-228600" defTabSz="455613">
              <a:defRPr>
                <a:solidFill>
                  <a:schemeClr val="tx1"/>
                </a:solidFill>
                <a:latin typeface="Century Schoolbook" panose="02040604050505020304" pitchFamily="18" charset="0"/>
              </a:defRPr>
            </a:lvl4pPr>
            <a:lvl5pPr marL="2057400" indent="-228600" defTabSz="455613">
              <a:defRPr>
                <a:solidFill>
                  <a:schemeClr val="tx1"/>
                </a:solidFill>
                <a:latin typeface="Century Schoolbook" panose="02040604050505020304" pitchFamily="18" charset="0"/>
              </a:defRPr>
            </a:lvl5pPr>
            <a:lvl6pPr marL="2514600" indent="-228600" defTabSz="455613" eaLnBrk="0" fontAlgn="base" hangingPunct="0">
              <a:spcBef>
                <a:spcPct val="0"/>
              </a:spcBef>
              <a:spcAft>
                <a:spcPct val="0"/>
              </a:spcAft>
              <a:defRPr>
                <a:solidFill>
                  <a:schemeClr val="tx1"/>
                </a:solidFill>
                <a:latin typeface="Century Schoolbook" panose="02040604050505020304" pitchFamily="18" charset="0"/>
              </a:defRPr>
            </a:lvl6pPr>
            <a:lvl7pPr marL="2971800" indent="-228600" defTabSz="455613" eaLnBrk="0" fontAlgn="base" hangingPunct="0">
              <a:spcBef>
                <a:spcPct val="0"/>
              </a:spcBef>
              <a:spcAft>
                <a:spcPct val="0"/>
              </a:spcAft>
              <a:defRPr>
                <a:solidFill>
                  <a:schemeClr val="tx1"/>
                </a:solidFill>
                <a:latin typeface="Century Schoolbook" panose="02040604050505020304" pitchFamily="18" charset="0"/>
              </a:defRPr>
            </a:lvl7pPr>
            <a:lvl8pPr marL="3429000" indent="-228600" defTabSz="455613" eaLnBrk="0" fontAlgn="base" hangingPunct="0">
              <a:spcBef>
                <a:spcPct val="0"/>
              </a:spcBef>
              <a:spcAft>
                <a:spcPct val="0"/>
              </a:spcAft>
              <a:defRPr>
                <a:solidFill>
                  <a:schemeClr val="tx1"/>
                </a:solidFill>
                <a:latin typeface="Century Schoolbook" panose="02040604050505020304" pitchFamily="18" charset="0"/>
              </a:defRPr>
            </a:lvl8pPr>
            <a:lvl9pPr marL="3886200" indent="-228600" defTabSz="455613" eaLnBrk="0" fontAlgn="base" hangingPunct="0">
              <a:spcBef>
                <a:spcPct val="0"/>
              </a:spcBef>
              <a:spcAft>
                <a:spcPct val="0"/>
              </a:spcAft>
              <a:defRPr>
                <a:solidFill>
                  <a:schemeClr val="tx1"/>
                </a:solidFill>
                <a:latin typeface="Century Schoolbook" panose="02040604050505020304" pitchFamily="18" charset="0"/>
              </a:defRPr>
            </a:lvl9pPr>
          </a:lstStyle>
          <a:p>
            <a:pPr latinLnBrk="1">
              <a:lnSpc>
                <a:spcPct val="150000"/>
              </a:lnSpc>
              <a:defRPr/>
            </a:pPr>
            <a:r>
              <a:rPr lang="zh-CN" altLang="en-US" sz="2000" dirty="0">
                <a:latin typeface="+mn-ea"/>
                <a:sym typeface="微软雅黑" panose="020B0503020204020204" pitchFamily="34" charset="-122"/>
              </a:rPr>
              <a:t>  </a:t>
            </a:r>
            <a:r>
              <a:rPr lang="zh-CN" altLang="en-US" sz="2000" dirty="0">
                <a:solidFill>
                  <a:srgbClr val="C00000"/>
                </a:solidFill>
                <a:latin typeface="+mn-ea"/>
                <a:sym typeface="微软雅黑" panose="020B0503020204020204" pitchFamily="34" charset="-122"/>
              </a:rPr>
              <a:t>算法</a:t>
            </a:r>
            <a:r>
              <a:rPr lang="zh-CN" altLang="en-US" sz="2000" dirty="0">
                <a:latin typeface="+mn-ea"/>
                <a:sym typeface="微软雅黑" panose="020B0503020204020204" pitchFamily="34" charset="-122"/>
              </a:rPr>
              <a:t>：</a:t>
            </a:r>
            <a:r>
              <a:rPr lang="en-US" altLang="zh-CN" sz="2000" dirty="0">
                <a:latin typeface="+mn-ea"/>
                <a:cs typeface="Times New Roman" panose="02020603050405020304" pitchFamily="18" charset="0"/>
                <a:sym typeface="微软雅黑" panose="020B0503020204020204" pitchFamily="34" charset="-122"/>
              </a:rPr>
              <a:t>DBSCAN</a:t>
            </a:r>
            <a:r>
              <a:rPr lang="zh-CN" altLang="en-US" sz="2000" dirty="0">
                <a:latin typeface="+mn-ea"/>
                <a:cs typeface="Times New Roman" panose="02020603050405020304" pitchFamily="18" charset="0"/>
                <a:sym typeface="微软雅黑" panose="020B0503020204020204" pitchFamily="34" charset="-122"/>
              </a:rPr>
              <a:t>。基于高密度连接区域的密度聚类算法。</a:t>
            </a:r>
            <a:endParaRPr lang="zh-CN" altLang="en-US" sz="2000" dirty="0">
              <a:latin typeface="+mn-ea"/>
              <a:sym typeface="微软雅黑" panose="020B0503020204020204" pitchFamily="34" charset="-122"/>
            </a:endParaRPr>
          </a:p>
          <a:p>
            <a:pPr latinLnBrk="1">
              <a:lnSpc>
                <a:spcPct val="150000"/>
              </a:lnSpc>
              <a:defRPr/>
            </a:pPr>
            <a:r>
              <a:rPr lang="zh-CN" altLang="en-US" sz="2000" dirty="0">
                <a:latin typeface="+mn-ea"/>
                <a:sym typeface="微软雅黑" panose="020B0503020204020204" pitchFamily="34" charset="-122"/>
              </a:rPr>
              <a:t>  </a:t>
            </a:r>
            <a:r>
              <a:rPr lang="zh-CN" altLang="en-US" sz="2000" dirty="0">
                <a:solidFill>
                  <a:srgbClr val="C00000"/>
                </a:solidFill>
                <a:latin typeface="+mn-ea"/>
                <a:sym typeface="微软雅黑" panose="020B0503020204020204" pitchFamily="34" charset="-122"/>
              </a:rPr>
              <a:t>输入</a:t>
            </a:r>
            <a:r>
              <a:rPr lang="zh-CN" altLang="en-US" sz="2000" dirty="0">
                <a:latin typeface="+mn-ea"/>
                <a:sym typeface="微软雅黑" panose="020B0503020204020204" pitchFamily="34" charset="-122"/>
              </a:rPr>
              <a:t>：</a:t>
            </a:r>
            <a:r>
              <a:rPr lang="en-US" altLang="zh-CN" sz="2000" i="1" dirty="0">
                <a:latin typeface="+mn-ea"/>
              </a:rPr>
              <a:t> Eps</a:t>
            </a:r>
            <a:r>
              <a:rPr lang="zh-CN" altLang="zh-CN" sz="2000" dirty="0">
                <a:latin typeface="+mn-ea"/>
              </a:rPr>
              <a:t>、</a:t>
            </a:r>
            <a:r>
              <a:rPr lang="en-US" altLang="zh-CN" sz="2000" i="1" dirty="0" err="1">
                <a:latin typeface="+mn-ea"/>
              </a:rPr>
              <a:t>MinPts</a:t>
            </a:r>
            <a:r>
              <a:rPr lang="zh-CN" altLang="zh-CN" sz="2000" dirty="0">
                <a:latin typeface="+mn-ea"/>
              </a:rPr>
              <a:t>和包含</a:t>
            </a:r>
            <a:r>
              <a:rPr lang="en-US" altLang="zh-CN" sz="2000" i="1" dirty="0">
                <a:latin typeface="+mn-ea"/>
              </a:rPr>
              <a:t>n</a:t>
            </a:r>
            <a:r>
              <a:rPr lang="zh-CN" altLang="zh-CN" sz="2000" dirty="0">
                <a:latin typeface="+mn-ea"/>
              </a:rPr>
              <a:t>个对象的数据库。</a:t>
            </a:r>
            <a:endParaRPr lang="en-US" altLang="zh-CN" sz="2000" dirty="0">
              <a:latin typeface="+mn-ea"/>
            </a:endParaRPr>
          </a:p>
          <a:p>
            <a:pPr latinLnBrk="1">
              <a:lnSpc>
                <a:spcPct val="150000"/>
              </a:lnSpc>
              <a:defRPr/>
            </a:pPr>
            <a:r>
              <a:rPr lang="zh-CN" altLang="en-US" sz="2000" dirty="0">
                <a:latin typeface="+mn-ea"/>
                <a:sym typeface="微软雅黑" panose="020B0503020204020204" pitchFamily="34" charset="-122"/>
              </a:rPr>
              <a:t>  </a:t>
            </a:r>
            <a:r>
              <a:rPr lang="zh-CN" altLang="en-US" sz="2000" dirty="0">
                <a:solidFill>
                  <a:srgbClr val="C00000"/>
                </a:solidFill>
                <a:latin typeface="+mn-ea"/>
                <a:sym typeface="微软雅黑" panose="020B0503020204020204" pitchFamily="34" charset="-122"/>
              </a:rPr>
              <a:t>输出</a:t>
            </a:r>
            <a:r>
              <a:rPr lang="zh-CN" altLang="en-US" sz="2000" dirty="0">
                <a:latin typeface="+mn-ea"/>
                <a:sym typeface="微软雅黑" panose="020B0503020204020204" pitchFamily="34" charset="-122"/>
              </a:rPr>
              <a:t>：基于密度的聚类结果。</a:t>
            </a:r>
          </a:p>
          <a:p>
            <a:pPr latinLnBrk="1">
              <a:lnSpc>
                <a:spcPct val="150000"/>
              </a:lnSpc>
              <a:defRPr/>
            </a:pPr>
            <a:r>
              <a:rPr lang="zh-CN" altLang="en-US" sz="2000" dirty="0">
                <a:latin typeface="+mn-ea"/>
                <a:sym typeface="微软雅黑" panose="020B0503020204020204" pitchFamily="34" charset="-122"/>
              </a:rPr>
              <a:t>  方法：</a:t>
            </a:r>
          </a:p>
          <a:p>
            <a:pPr latinLnBrk="1">
              <a:lnSpc>
                <a:spcPct val="150000"/>
              </a:lnSpc>
              <a:defRPr/>
            </a:pPr>
            <a:r>
              <a:rPr lang="zh-CN" altLang="en-US" sz="2000" dirty="0">
                <a:latin typeface="+mn-ea"/>
                <a:sym typeface="微软雅黑" panose="020B0503020204020204" pitchFamily="34" charset="-122"/>
              </a:rPr>
              <a:t>    ①</a:t>
            </a:r>
            <a:r>
              <a:rPr lang="zh-CN" altLang="zh-CN" sz="2000" dirty="0">
                <a:latin typeface="+mn-ea"/>
              </a:rPr>
              <a:t>任意选取一个没有加簇标签的点</a:t>
            </a:r>
            <a:r>
              <a:rPr lang="en-US" altLang="zh-CN" sz="2000" i="1" dirty="0">
                <a:latin typeface="+mn-ea"/>
              </a:rPr>
              <a:t>p </a:t>
            </a:r>
            <a:r>
              <a:rPr lang="zh-CN" altLang="en-US" sz="2000" dirty="0">
                <a:latin typeface="+mn-ea"/>
                <a:sym typeface="微软雅黑" panose="020B0503020204020204" pitchFamily="34" charset="-122"/>
              </a:rPr>
              <a:t>；</a:t>
            </a:r>
          </a:p>
          <a:p>
            <a:pPr latinLnBrk="1">
              <a:lnSpc>
                <a:spcPct val="150000"/>
              </a:lnSpc>
              <a:defRPr/>
            </a:pPr>
            <a:r>
              <a:rPr lang="zh-CN" altLang="en-US" sz="2000" dirty="0">
                <a:latin typeface="+mn-ea"/>
                <a:sym typeface="微软雅黑" panose="020B0503020204020204" pitchFamily="34" charset="-122"/>
              </a:rPr>
              <a:t>    ②</a:t>
            </a:r>
            <a:r>
              <a:rPr lang="zh-CN" altLang="zh-CN" sz="2000" dirty="0">
                <a:latin typeface="+mn-ea"/>
              </a:rPr>
              <a:t>得到所有从</a:t>
            </a:r>
            <a:r>
              <a:rPr lang="en-US" altLang="zh-CN" sz="2000" i="1" dirty="0">
                <a:latin typeface="+mn-ea"/>
              </a:rPr>
              <a:t>p</a:t>
            </a:r>
            <a:r>
              <a:rPr lang="zh-CN" altLang="zh-CN" sz="2000" dirty="0">
                <a:latin typeface="+mn-ea"/>
              </a:rPr>
              <a:t>关于</a:t>
            </a:r>
            <a:r>
              <a:rPr lang="en-US" altLang="zh-CN" sz="2000" i="1" dirty="0">
                <a:latin typeface="+mn-ea"/>
              </a:rPr>
              <a:t>Eps</a:t>
            </a:r>
            <a:r>
              <a:rPr lang="zh-CN" altLang="zh-CN" sz="2000" dirty="0">
                <a:latin typeface="+mn-ea"/>
              </a:rPr>
              <a:t>和</a:t>
            </a:r>
            <a:r>
              <a:rPr lang="en-US" altLang="zh-CN" sz="2000" i="1" dirty="0" err="1">
                <a:latin typeface="+mn-ea"/>
              </a:rPr>
              <a:t>MinPts</a:t>
            </a:r>
            <a:r>
              <a:rPr lang="zh-CN" altLang="zh-CN" sz="2000" dirty="0">
                <a:latin typeface="+mn-ea"/>
              </a:rPr>
              <a:t>密度可达的点</a:t>
            </a:r>
            <a:r>
              <a:rPr lang="zh-CN" altLang="en-US" sz="2000" dirty="0">
                <a:latin typeface="+mn-ea"/>
                <a:sym typeface="微软雅黑" panose="020B0503020204020204" pitchFamily="34" charset="-122"/>
              </a:rPr>
              <a:t>；</a:t>
            </a:r>
          </a:p>
          <a:p>
            <a:pPr latinLnBrk="1">
              <a:lnSpc>
                <a:spcPct val="150000"/>
              </a:lnSpc>
              <a:defRPr/>
            </a:pPr>
            <a:r>
              <a:rPr lang="zh-CN" altLang="en-US" sz="2000" dirty="0">
                <a:latin typeface="+mn-ea"/>
                <a:sym typeface="微软雅黑" panose="020B0503020204020204" pitchFamily="34" charset="-122"/>
              </a:rPr>
              <a:t>    ③</a:t>
            </a:r>
            <a:r>
              <a:rPr lang="zh-CN" altLang="zh-CN" sz="2000" dirty="0">
                <a:latin typeface="+mn-ea"/>
              </a:rPr>
              <a:t>如果</a:t>
            </a:r>
            <a:r>
              <a:rPr lang="en-US" altLang="zh-CN" sz="2000" i="1" dirty="0">
                <a:latin typeface="+mn-ea"/>
              </a:rPr>
              <a:t>p</a:t>
            </a:r>
            <a:r>
              <a:rPr lang="zh-CN" altLang="zh-CN" sz="2000" dirty="0">
                <a:latin typeface="+mn-ea"/>
              </a:rPr>
              <a:t>是一个核心点，形成一个新的簇，给簇内所有对象点加簇标签</a:t>
            </a:r>
            <a:r>
              <a:rPr lang="zh-CN" altLang="en-US" sz="2000" dirty="0">
                <a:latin typeface="+mn-ea"/>
                <a:sym typeface="微软雅黑" panose="020B0503020204020204" pitchFamily="34" charset="-122"/>
              </a:rPr>
              <a:t>；</a:t>
            </a:r>
          </a:p>
          <a:p>
            <a:pPr latinLnBrk="1">
              <a:lnSpc>
                <a:spcPct val="150000"/>
              </a:lnSpc>
              <a:defRPr/>
            </a:pPr>
            <a:r>
              <a:rPr lang="zh-CN" altLang="en-US" sz="2000" dirty="0">
                <a:latin typeface="+mn-ea"/>
                <a:sym typeface="微软雅黑" panose="020B0503020204020204" pitchFamily="34" charset="-122"/>
              </a:rPr>
              <a:t>    ④</a:t>
            </a:r>
            <a:r>
              <a:rPr lang="zh-CN" altLang="zh-CN" sz="2000" dirty="0">
                <a:latin typeface="+mn-ea"/>
              </a:rPr>
              <a:t>如果</a:t>
            </a:r>
            <a:r>
              <a:rPr lang="en-US" altLang="zh-CN" sz="2000" i="1" dirty="0">
                <a:latin typeface="+mn-ea"/>
              </a:rPr>
              <a:t>p</a:t>
            </a:r>
            <a:r>
              <a:rPr lang="zh-CN" altLang="zh-CN" sz="2000" dirty="0">
                <a:latin typeface="+mn-ea"/>
              </a:rPr>
              <a:t>是一个边界点，没有从</a:t>
            </a:r>
            <a:r>
              <a:rPr lang="en-US" altLang="zh-CN" sz="2000" i="1" dirty="0">
                <a:latin typeface="+mn-ea"/>
              </a:rPr>
              <a:t>p</a:t>
            </a:r>
            <a:r>
              <a:rPr lang="zh-CN" altLang="zh-CN" sz="2000" dirty="0">
                <a:latin typeface="+mn-ea"/>
              </a:rPr>
              <a:t>密度可达的点，</a:t>
            </a:r>
            <a:r>
              <a:rPr lang="en-US" altLang="zh-CN" sz="2000" dirty="0">
                <a:latin typeface="+mn-ea"/>
              </a:rPr>
              <a:t>DBSCAN</a:t>
            </a:r>
            <a:r>
              <a:rPr lang="zh-CN" altLang="zh-CN" sz="2000" dirty="0">
                <a:latin typeface="+mn-ea"/>
              </a:rPr>
              <a:t>将访问数据库中的下一个点； </a:t>
            </a:r>
            <a:endParaRPr lang="en-US" altLang="zh-CN" sz="2000" dirty="0">
              <a:latin typeface="+mn-ea"/>
            </a:endParaRPr>
          </a:p>
          <a:p>
            <a:pPr latinLnBrk="1">
              <a:lnSpc>
                <a:spcPct val="150000"/>
              </a:lnSpc>
              <a:defRPr/>
            </a:pPr>
            <a:r>
              <a:rPr lang="en-US" altLang="zh-CN" sz="2000" dirty="0">
                <a:latin typeface="+mn-ea"/>
                <a:sym typeface="微软雅黑" panose="020B0503020204020204" pitchFamily="34" charset="-122"/>
              </a:rPr>
              <a:t>    </a:t>
            </a:r>
            <a:r>
              <a:rPr lang="zh-CN" altLang="zh-CN" sz="2000" dirty="0">
                <a:latin typeface="+mn-ea"/>
                <a:sym typeface="微软雅黑" panose="020B0503020204020204" pitchFamily="34" charset="-122"/>
              </a:rPr>
              <a:t>⑤</a:t>
            </a:r>
            <a:r>
              <a:rPr lang="zh-CN" altLang="zh-CN" sz="2000" dirty="0">
                <a:latin typeface="+mn-ea"/>
              </a:rPr>
              <a:t>继续这一过程，直到数据库中的所有点都被处理。 </a:t>
            </a:r>
          </a:p>
        </p:txBody>
      </p:sp>
    </p:spTree>
    <p:extLst>
      <p:ext uri="{BB962C8B-B14F-4D97-AF65-F5344CB8AC3E}">
        <p14:creationId xmlns:p14="http://schemas.microsoft.com/office/powerpoint/2010/main" val="127517369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t>密度聚类</a:t>
            </a:r>
          </a:p>
        </p:txBody>
      </p:sp>
      <mc:AlternateContent xmlns:mc="http://schemas.openxmlformats.org/markup-compatibility/2006" xmlns:a14="http://schemas.microsoft.com/office/drawing/2010/main">
        <mc:Choice Requires="a14">
          <p:sp>
            <p:nvSpPr>
              <p:cNvPr id="5" name="内容占位符 4"/>
              <p:cNvSpPr>
                <a:spLocks noGrp="1"/>
              </p:cNvSpPr>
              <p:nvPr>
                <p:ph idx="1"/>
              </p:nvPr>
            </p:nvSpPr>
            <p:spPr>
              <a:xfrm>
                <a:off x="260350" y="1266823"/>
                <a:ext cx="8883650" cy="5061787"/>
              </a:xfrm>
            </p:spPr>
            <p:txBody>
              <a:bodyPr>
                <a:normAutofit/>
              </a:bodyPr>
              <a:lstStyle/>
              <a:p>
                <a:r>
                  <a:rPr lang="zh-CN" altLang="en-US" dirty="0"/>
                  <a:t>对“簇”的定义</a:t>
                </a:r>
                <a:endParaRPr lang="en-US" altLang="zh-CN" dirty="0"/>
              </a:p>
              <a:p>
                <a:pPr marL="0" indent="0">
                  <a:buNone/>
                </a:pPr>
                <a:r>
                  <a:rPr lang="en-US" altLang="zh-CN" dirty="0"/>
                  <a:t>    </a:t>
                </a:r>
                <a:r>
                  <a:rPr lang="zh-CN" altLang="en-US" dirty="0"/>
                  <a:t>由密度可达关系导出的最大密度相连样本集合。</a:t>
                </a:r>
                <a:endParaRPr lang="en-US" altLang="zh-CN" dirty="0"/>
              </a:p>
              <a:p>
                <a:r>
                  <a:rPr lang="zh-CN" altLang="en-US" dirty="0"/>
                  <a:t>对“簇”的形式化描述</a:t>
                </a:r>
                <a:endParaRPr lang="en-US" altLang="zh-CN" dirty="0"/>
              </a:p>
              <a:p>
                <a:pPr marL="0" indent="0">
                  <a:buNone/>
                </a:pPr>
                <a:r>
                  <a:rPr lang="en-US" altLang="zh-CN" dirty="0"/>
                  <a:t>    </a:t>
                </a:r>
                <a:r>
                  <a:rPr lang="zh-CN" altLang="en-US" dirty="0"/>
                  <a:t>给定领域参数，簇是满足以下性质的非空样本子集：</a:t>
                </a:r>
                <a:endParaRPr lang="en-US" altLang="zh-CN" dirty="0"/>
              </a:p>
              <a:p>
                <a:pPr marL="0" indent="0">
                  <a:buNone/>
                </a:pPr>
                <a:r>
                  <a:rPr lang="en-US" altLang="zh-CN" dirty="0"/>
                  <a:t>	</a:t>
                </a:r>
                <a:r>
                  <a:rPr lang="zh-CN" altLang="en-US" dirty="0"/>
                  <a:t>连接性：                       与    密度相连</a:t>
                </a:r>
                <a:endParaRPr lang="en-US" altLang="zh-CN" dirty="0"/>
              </a:p>
              <a:p>
                <a:pPr marL="0" indent="0">
                  <a:buNone/>
                </a:pPr>
                <a:r>
                  <a:rPr lang="en-US" altLang="zh-CN" dirty="0"/>
                  <a:t>	</a:t>
                </a:r>
                <a:r>
                  <a:rPr lang="zh-CN" altLang="en-US" dirty="0"/>
                  <a:t>最大性：      </a:t>
                </a:r>
                <a:r>
                  <a:rPr lang="en-US" altLang="zh-CN" dirty="0"/>
                  <a:t>     </a:t>
                </a:r>
                <a:r>
                  <a:rPr lang="zh-CN" altLang="en-US" dirty="0"/>
                  <a:t>与    密度可达</a:t>
                </a:r>
                <a:endParaRPr lang="en-US" altLang="zh-CN" dirty="0"/>
              </a:p>
              <a:p>
                <a:pPr marL="0" indent="0">
                  <a:buNone/>
                </a:pPr>
                <a:r>
                  <a:rPr lang="en-US" altLang="zh-CN" dirty="0"/>
                  <a:t>    </a:t>
                </a:r>
                <a:r>
                  <a:rPr lang="zh-CN" altLang="en-US" dirty="0"/>
                  <a:t>实际上，若   为核心对象，由   密度可达的所有样本组成的集合记为</a:t>
                </a:r>
                <a14:m>
                  <m:oMath xmlns:m="http://schemas.openxmlformats.org/officeDocument/2006/math">
                    <m:r>
                      <a:rPr lang="en-US" altLang="zh-CN" b="0" i="1" smtClean="0">
                        <a:latin typeface="Cambria Math" panose="02040503050406030204" pitchFamily="18" charset="0"/>
                      </a:rPr>
                      <m:t>𝑋</m:t>
                    </m:r>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𝑥</m:t>
                            </m:r>
                          </m:e>
                          <m:sup>
                            <m:r>
                              <a:rPr lang="en-US" altLang="zh-CN" b="0" i="1" smtClean="0">
                                <a:latin typeface="Cambria Math" panose="02040503050406030204" pitchFamily="18" charset="0"/>
                              </a:rPr>
                              <m:t>′</m:t>
                            </m:r>
                          </m:sup>
                        </m:sSup>
                        <m:r>
                          <a:rPr lang="en-US" altLang="zh-CN" b="0" i="1" smtClean="0">
                            <a:latin typeface="Cambria Math" panose="02040503050406030204" pitchFamily="18" charset="0"/>
                          </a:rPr>
                          <m:t>∈</m:t>
                        </m:r>
                        <m:r>
                          <a:rPr lang="en-US" altLang="zh-CN" b="0" i="1" smtClean="0">
                            <a:latin typeface="Cambria Math" panose="02040503050406030204" pitchFamily="18" charset="0"/>
                          </a:rPr>
                          <m:t>𝐷</m:t>
                        </m:r>
                        <m:r>
                          <a:rPr lang="en-US" altLang="zh-CN" b="0" i="1" smtClean="0">
                            <a:latin typeface="Cambria Math" panose="02040503050406030204" pitchFamily="18" charset="0"/>
                          </a:rPr>
                          <m:t> | </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𝑥</m:t>
                            </m:r>
                          </m:e>
                          <m:sup>
                            <m:r>
                              <a:rPr lang="en-US" altLang="zh-CN" b="0" i="1" smtClean="0">
                                <a:latin typeface="Cambria Math" panose="02040503050406030204" pitchFamily="18" charset="0"/>
                              </a:rPr>
                              <m:t>′</m:t>
                            </m:r>
                          </m:sup>
                        </m:sSup>
                        <m:r>
                          <a:rPr lang="zh-CN" altLang="en-US" b="0" i="1" smtClean="0">
                            <a:latin typeface="Cambria Math" panose="02040503050406030204" pitchFamily="18" charset="0"/>
                          </a:rPr>
                          <m:t>由</m:t>
                        </m:r>
                        <m:r>
                          <a:rPr lang="en-US" altLang="zh-CN" b="0" i="1" smtClean="0">
                            <a:latin typeface="Cambria Math" panose="02040503050406030204" pitchFamily="18" charset="0"/>
                          </a:rPr>
                          <m:t>𝑥</m:t>
                        </m:r>
                        <m:r>
                          <a:rPr lang="zh-CN" altLang="en-US" i="1">
                            <a:latin typeface="Cambria Math" panose="02040503050406030204" pitchFamily="18" charset="0"/>
                          </a:rPr>
                          <m:t>密度</m:t>
                        </m:r>
                        <m:r>
                          <a:rPr lang="zh-CN" altLang="en-US" i="1" smtClean="0">
                            <a:latin typeface="Cambria Math" panose="02040503050406030204" pitchFamily="18" charset="0"/>
                          </a:rPr>
                          <m:t>可达</m:t>
                        </m:r>
                      </m:e>
                    </m:d>
                  </m:oMath>
                </a14:m>
                <a:r>
                  <a:rPr lang="zh-CN" altLang="en-US" dirty="0"/>
                  <a:t>，则</a:t>
                </a:r>
                <a14:m>
                  <m:oMath xmlns:m="http://schemas.openxmlformats.org/officeDocument/2006/math">
                    <m:r>
                      <a:rPr lang="en-US" altLang="zh-CN" i="1">
                        <a:latin typeface="Cambria Math" panose="02040503050406030204" pitchFamily="18" charset="0"/>
                      </a:rPr>
                      <m:t>𝑋</m:t>
                    </m:r>
                  </m:oMath>
                </a14:m>
                <a:r>
                  <a:rPr lang="zh-CN" altLang="en-US" dirty="0"/>
                  <a:t>为满足连接性与最大性的簇。</a:t>
                </a:r>
                <a:endParaRPr lang="en-US" altLang="zh-CN" dirty="0"/>
              </a:p>
              <a:p>
                <a:pPr marL="0" indent="0">
                  <a:buNone/>
                </a:pPr>
                <a:endParaRPr lang="en-US" altLang="zh-CN" dirty="0"/>
              </a:p>
              <a:p>
                <a:endParaRPr lang="en-US" altLang="zh-CN" dirty="0"/>
              </a:p>
              <a:p>
                <a:endParaRPr lang="en-US" altLang="zh-CN" dirty="0"/>
              </a:p>
            </p:txBody>
          </p:sp>
        </mc:Choice>
        <mc:Fallback xmlns="">
          <p:sp>
            <p:nvSpPr>
              <p:cNvPr id="5" name="内容占位符 4"/>
              <p:cNvSpPr>
                <a:spLocks noGrp="1" noRot="1" noChangeAspect="1" noMove="1" noResize="1" noEditPoints="1" noAdjustHandles="1" noChangeArrowheads="1" noChangeShapeType="1" noTextEdit="1"/>
              </p:cNvSpPr>
              <p:nvPr>
                <p:ph idx="1"/>
              </p:nvPr>
            </p:nvSpPr>
            <p:spPr>
              <a:xfrm>
                <a:off x="260350" y="1266823"/>
                <a:ext cx="8883650" cy="5061787"/>
              </a:xfrm>
              <a:blipFill rotWithShape="0">
                <a:blip r:embed="rId3"/>
                <a:stretch>
                  <a:fillRect l="-892" t="-1807"/>
                </a:stretch>
              </a:blipFill>
            </p:spPr>
            <p:txBody>
              <a:bodyPr/>
              <a:lstStyle/>
              <a:p>
                <a:r>
                  <a:rPr lang="zh-CN" altLang="en-US">
                    <a:noFill/>
                  </a:rPr>
                  <a:t> </a:t>
                </a:r>
              </a:p>
            </p:txBody>
          </p:sp>
        </mc:Fallback>
      </mc:AlternateContent>
      <p:graphicFrame>
        <p:nvGraphicFramePr>
          <p:cNvPr id="2" name="对象 1"/>
          <p:cNvGraphicFramePr>
            <a:graphicFrameLocks noChangeAspect="1"/>
          </p:cNvGraphicFramePr>
          <p:nvPr/>
        </p:nvGraphicFramePr>
        <p:xfrm>
          <a:off x="2316369" y="3070512"/>
          <a:ext cx="1908330" cy="288000"/>
        </p:xfrm>
        <a:graphic>
          <a:graphicData uri="http://schemas.openxmlformats.org/presentationml/2006/ole">
            <mc:AlternateContent xmlns:mc="http://schemas.openxmlformats.org/markup-compatibility/2006">
              <mc:Choice xmlns:v="urn:schemas-microsoft-com:vml" Requires="v">
                <p:oleObj name="Formula" r:id="rId4" imgW="1125360" imgH="169920" progId="Equation.Ribbit">
                  <p:embed/>
                </p:oleObj>
              </mc:Choice>
              <mc:Fallback>
                <p:oleObj name="Formula" r:id="rId4" imgW="1125360" imgH="169920" progId="Equation.Ribbit">
                  <p:embed/>
                  <p:pic>
                    <p:nvPicPr>
                      <p:cNvPr id="0" name=""/>
                      <p:cNvPicPr/>
                      <p:nvPr/>
                    </p:nvPicPr>
                    <p:blipFill>
                      <a:blip r:embed="rId5"/>
                      <a:stretch>
                        <a:fillRect/>
                      </a:stretch>
                    </p:blipFill>
                    <p:spPr>
                      <a:xfrm>
                        <a:off x="2316369" y="3070512"/>
                        <a:ext cx="1908330" cy="288000"/>
                      </a:xfrm>
                      <a:prstGeom prst="rect">
                        <a:avLst/>
                      </a:prstGeom>
                    </p:spPr>
                  </p:pic>
                </p:oleObj>
              </mc:Fallback>
            </mc:AlternateContent>
          </a:graphicData>
        </a:graphic>
      </p:graphicFrame>
      <p:graphicFrame>
        <p:nvGraphicFramePr>
          <p:cNvPr id="6" name="对象 5"/>
          <p:cNvGraphicFramePr>
            <a:graphicFrameLocks noChangeAspect="1"/>
          </p:cNvGraphicFramePr>
          <p:nvPr/>
        </p:nvGraphicFramePr>
        <p:xfrm>
          <a:off x="4343284" y="3107235"/>
          <a:ext cx="220551" cy="206593"/>
        </p:xfrm>
        <a:graphic>
          <a:graphicData uri="http://schemas.openxmlformats.org/presentationml/2006/ole">
            <mc:AlternateContent xmlns:mc="http://schemas.openxmlformats.org/markup-compatibility/2006">
              <mc:Choice xmlns:v="urn:schemas-microsoft-com:vml" Requires="v">
                <p:oleObj name="Formula" r:id="rId6" imgW="125280" imgH="118080" progId="Equation.Ribbit">
                  <p:embed/>
                </p:oleObj>
              </mc:Choice>
              <mc:Fallback>
                <p:oleObj name="Formula" r:id="rId6" imgW="125280" imgH="118080" progId="Equation.Ribbit">
                  <p:embed/>
                  <p:pic>
                    <p:nvPicPr>
                      <p:cNvPr id="0" name=""/>
                      <p:cNvPicPr/>
                      <p:nvPr/>
                    </p:nvPicPr>
                    <p:blipFill>
                      <a:blip r:embed="rId7"/>
                      <a:stretch>
                        <a:fillRect/>
                      </a:stretch>
                    </p:blipFill>
                    <p:spPr>
                      <a:xfrm>
                        <a:off x="4343284" y="3107235"/>
                        <a:ext cx="220551" cy="206593"/>
                      </a:xfrm>
                      <a:prstGeom prst="rect">
                        <a:avLst/>
                      </a:prstGeom>
                    </p:spPr>
                  </p:pic>
                </p:oleObj>
              </mc:Fallback>
            </mc:AlternateContent>
          </a:graphicData>
        </a:graphic>
      </p:graphicFrame>
      <p:graphicFrame>
        <p:nvGraphicFramePr>
          <p:cNvPr id="7" name="对象 6"/>
          <p:cNvGraphicFramePr>
            <a:graphicFrameLocks noChangeAspect="1"/>
          </p:cNvGraphicFramePr>
          <p:nvPr/>
        </p:nvGraphicFramePr>
        <p:xfrm>
          <a:off x="4996651" y="3112095"/>
          <a:ext cx="224433" cy="216511"/>
        </p:xfrm>
        <a:graphic>
          <a:graphicData uri="http://schemas.openxmlformats.org/presentationml/2006/ole">
            <mc:AlternateContent xmlns:mc="http://schemas.openxmlformats.org/markup-compatibility/2006">
              <mc:Choice xmlns:v="urn:schemas-microsoft-com:vml" Requires="v">
                <p:oleObj name="Formula" r:id="rId8" imgW="134640" imgH="130680" progId="Equation.Ribbit">
                  <p:embed/>
                </p:oleObj>
              </mc:Choice>
              <mc:Fallback>
                <p:oleObj name="Formula" r:id="rId8" imgW="134640" imgH="130680" progId="Equation.Ribbit">
                  <p:embed/>
                  <p:pic>
                    <p:nvPicPr>
                      <p:cNvPr id="0" name=""/>
                      <p:cNvPicPr/>
                      <p:nvPr/>
                    </p:nvPicPr>
                    <p:blipFill>
                      <a:blip r:embed="rId9"/>
                      <a:stretch>
                        <a:fillRect/>
                      </a:stretch>
                    </p:blipFill>
                    <p:spPr>
                      <a:xfrm>
                        <a:off x="4996651" y="3112095"/>
                        <a:ext cx="224433" cy="216511"/>
                      </a:xfrm>
                      <a:prstGeom prst="rect">
                        <a:avLst/>
                      </a:prstGeom>
                    </p:spPr>
                  </p:pic>
                </p:oleObj>
              </mc:Fallback>
            </mc:AlternateContent>
          </a:graphicData>
        </a:graphic>
      </p:graphicFrame>
      <p:graphicFrame>
        <p:nvGraphicFramePr>
          <p:cNvPr id="8" name="对象 7"/>
          <p:cNvGraphicFramePr>
            <a:graphicFrameLocks noChangeAspect="1"/>
          </p:cNvGraphicFramePr>
          <p:nvPr/>
        </p:nvGraphicFramePr>
        <p:xfrm>
          <a:off x="2299277" y="3503968"/>
          <a:ext cx="738179" cy="252000"/>
        </p:xfrm>
        <a:graphic>
          <a:graphicData uri="http://schemas.openxmlformats.org/presentationml/2006/ole">
            <mc:AlternateContent xmlns:mc="http://schemas.openxmlformats.org/markup-compatibility/2006">
              <mc:Choice xmlns:v="urn:schemas-microsoft-com:vml" Requires="v">
                <p:oleObj name="Formula" r:id="rId10" imgW="460440" imgH="156600" progId="Equation.Ribbit">
                  <p:embed/>
                </p:oleObj>
              </mc:Choice>
              <mc:Fallback>
                <p:oleObj name="Formula" r:id="rId10" imgW="460440" imgH="156600" progId="Equation.Ribbit">
                  <p:embed/>
                  <p:pic>
                    <p:nvPicPr>
                      <p:cNvPr id="0" name=""/>
                      <p:cNvPicPr/>
                      <p:nvPr/>
                    </p:nvPicPr>
                    <p:blipFill>
                      <a:blip r:embed="rId11"/>
                      <a:stretch>
                        <a:fillRect/>
                      </a:stretch>
                    </p:blipFill>
                    <p:spPr>
                      <a:xfrm>
                        <a:off x="2299277" y="3503968"/>
                        <a:ext cx="738179" cy="252000"/>
                      </a:xfrm>
                      <a:prstGeom prst="rect">
                        <a:avLst/>
                      </a:prstGeom>
                    </p:spPr>
                  </p:pic>
                </p:oleObj>
              </mc:Fallback>
            </mc:AlternateContent>
          </a:graphicData>
        </a:graphic>
      </p:graphicFrame>
      <p:graphicFrame>
        <p:nvGraphicFramePr>
          <p:cNvPr id="9" name="对象 8"/>
          <p:cNvGraphicFramePr>
            <a:graphicFrameLocks noChangeAspect="1"/>
          </p:cNvGraphicFramePr>
          <p:nvPr/>
        </p:nvGraphicFramePr>
        <p:xfrm>
          <a:off x="5338300" y="3491882"/>
          <a:ext cx="1079325" cy="288000"/>
        </p:xfrm>
        <a:graphic>
          <a:graphicData uri="http://schemas.openxmlformats.org/presentationml/2006/ole">
            <mc:AlternateContent xmlns:mc="http://schemas.openxmlformats.org/markup-compatibility/2006">
              <mc:Choice xmlns:v="urn:schemas-microsoft-com:vml" Requires="v">
                <p:oleObj name="Formula" r:id="rId12" imgW="636840" imgH="169920" progId="Equation.Ribbit">
                  <p:embed/>
                </p:oleObj>
              </mc:Choice>
              <mc:Fallback>
                <p:oleObj name="Formula" r:id="rId12" imgW="636840" imgH="169920" progId="Equation.Ribbit">
                  <p:embed/>
                  <p:pic>
                    <p:nvPicPr>
                      <p:cNvPr id="0" name=""/>
                      <p:cNvPicPr/>
                      <p:nvPr/>
                    </p:nvPicPr>
                    <p:blipFill>
                      <a:blip r:embed="rId13"/>
                      <a:stretch>
                        <a:fillRect/>
                      </a:stretch>
                    </p:blipFill>
                    <p:spPr>
                      <a:xfrm>
                        <a:off x="5338300" y="3491882"/>
                        <a:ext cx="1079325" cy="288000"/>
                      </a:xfrm>
                      <a:prstGeom prst="rect">
                        <a:avLst/>
                      </a:prstGeom>
                    </p:spPr>
                  </p:pic>
                </p:oleObj>
              </mc:Fallback>
            </mc:AlternateContent>
          </a:graphicData>
        </a:graphic>
      </p:graphicFrame>
      <p:graphicFrame>
        <p:nvGraphicFramePr>
          <p:cNvPr id="10" name="对象 9"/>
          <p:cNvGraphicFramePr>
            <a:graphicFrameLocks noChangeAspect="1"/>
          </p:cNvGraphicFramePr>
          <p:nvPr/>
        </p:nvGraphicFramePr>
        <p:xfrm>
          <a:off x="3192955" y="3524958"/>
          <a:ext cx="227881" cy="213459"/>
        </p:xfrm>
        <a:graphic>
          <a:graphicData uri="http://schemas.openxmlformats.org/presentationml/2006/ole">
            <mc:AlternateContent xmlns:mc="http://schemas.openxmlformats.org/markup-compatibility/2006">
              <mc:Choice xmlns:v="urn:schemas-microsoft-com:vml" Requires="v">
                <p:oleObj name="Formula" r:id="rId14" imgW="125280" imgH="118080" progId="Equation.Ribbit">
                  <p:embed/>
                </p:oleObj>
              </mc:Choice>
              <mc:Fallback>
                <p:oleObj name="Formula" r:id="rId14" imgW="125280" imgH="118080" progId="Equation.Ribbit">
                  <p:embed/>
                  <p:pic>
                    <p:nvPicPr>
                      <p:cNvPr id="0" name=""/>
                      <p:cNvPicPr/>
                      <p:nvPr/>
                    </p:nvPicPr>
                    <p:blipFill>
                      <a:blip r:embed="rId7"/>
                      <a:stretch>
                        <a:fillRect/>
                      </a:stretch>
                    </p:blipFill>
                    <p:spPr>
                      <a:xfrm>
                        <a:off x="3192955" y="3524958"/>
                        <a:ext cx="227881" cy="213459"/>
                      </a:xfrm>
                      <a:prstGeom prst="rect">
                        <a:avLst/>
                      </a:prstGeom>
                    </p:spPr>
                  </p:pic>
                </p:oleObj>
              </mc:Fallback>
            </mc:AlternateContent>
          </a:graphicData>
        </a:graphic>
      </p:graphicFrame>
      <p:graphicFrame>
        <p:nvGraphicFramePr>
          <p:cNvPr id="11" name="对象 10"/>
          <p:cNvGraphicFramePr>
            <a:graphicFrameLocks noChangeAspect="1"/>
          </p:cNvGraphicFramePr>
          <p:nvPr/>
        </p:nvGraphicFramePr>
        <p:xfrm>
          <a:off x="3802228" y="3524959"/>
          <a:ext cx="239462" cy="231009"/>
        </p:xfrm>
        <a:graphic>
          <a:graphicData uri="http://schemas.openxmlformats.org/presentationml/2006/ole">
            <mc:AlternateContent xmlns:mc="http://schemas.openxmlformats.org/markup-compatibility/2006">
              <mc:Choice xmlns:v="urn:schemas-microsoft-com:vml" Requires="v">
                <p:oleObj name="Formula" r:id="rId15" imgW="134640" imgH="130680" progId="Equation.Ribbit">
                  <p:embed/>
                </p:oleObj>
              </mc:Choice>
              <mc:Fallback>
                <p:oleObj name="Formula" r:id="rId15" imgW="134640" imgH="130680" progId="Equation.Ribbit">
                  <p:embed/>
                  <p:pic>
                    <p:nvPicPr>
                      <p:cNvPr id="0" name=""/>
                      <p:cNvPicPr/>
                      <p:nvPr/>
                    </p:nvPicPr>
                    <p:blipFill>
                      <a:blip r:embed="rId9"/>
                      <a:stretch>
                        <a:fillRect/>
                      </a:stretch>
                    </p:blipFill>
                    <p:spPr>
                      <a:xfrm>
                        <a:off x="3802228" y="3524959"/>
                        <a:ext cx="239462" cy="231009"/>
                      </a:xfrm>
                      <a:prstGeom prst="rect">
                        <a:avLst/>
                      </a:prstGeom>
                    </p:spPr>
                  </p:pic>
                </p:oleObj>
              </mc:Fallback>
            </mc:AlternateContent>
          </a:graphicData>
        </a:graphic>
      </p:graphicFrame>
      <p:graphicFrame>
        <p:nvGraphicFramePr>
          <p:cNvPr id="3" name="对象 2"/>
          <p:cNvGraphicFramePr>
            <a:graphicFrameLocks noChangeAspect="1"/>
          </p:cNvGraphicFramePr>
          <p:nvPr/>
        </p:nvGraphicFramePr>
        <p:xfrm>
          <a:off x="2178505" y="3939691"/>
          <a:ext cx="207359" cy="288000"/>
        </p:xfrm>
        <a:graphic>
          <a:graphicData uri="http://schemas.openxmlformats.org/presentationml/2006/ole">
            <mc:AlternateContent xmlns:mc="http://schemas.openxmlformats.org/markup-compatibility/2006">
              <mc:Choice xmlns:v="urn:schemas-microsoft-com:vml" Requires="v">
                <p:oleObj name="Formula" r:id="rId16" imgW="86400" imgH="118440" progId="Equation.Ribbit">
                  <p:embed/>
                </p:oleObj>
              </mc:Choice>
              <mc:Fallback>
                <p:oleObj name="Formula" r:id="rId16" imgW="86400" imgH="118440" progId="Equation.Ribbit">
                  <p:embed/>
                  <p:pic>
                    <p:nvPicPr>
                      <p:cNvPr id="0" name=""/>
                      <p:cNvPicPr/>
                      <p:nvPr/>
                    </p:nvPicPr>
                    <p:blipFill>
                      <a:blip r:embed="rId17"/>
                      <a:stretch>
                        <a:fillRect/>
                      </a:stretch>
                    </p:blipFill>
                    <p:spPr>
                      <a:xfrm>
                        <a:off x="2178505" y="3939691"/>
                        <a:ext cx="207359" cy="288000"/>
                      </a:xfrm>
                      <a:prstGeom prst="rect">
                        <a:avLst/>
                      </a:prstGeom>
                    </p:spPr>
                  </p:pic>
                </p:oleObj>
              </mc:Fallback>
            </mc:AlternateContent>
          </a:graphicData>
        </a:graphic>
      </p:graphicFrame>
      <p:graphicFrame>
        <p:nvGraphicFramePr>
          <p:cNvPr id="12" name="对象 11"/>
          <p:cNvGraphicFramePr>
            <a:graphicFrameLocks noChangeAspect="1"/>
          </p:cNvGraphicFramePr>
          <p:nvPr/>
        </p:nvGraphicFramePr>
        <p:xfrm>
          <a:off x="4441713" y="3921174"/>
          <a:ext cx="207359" cy="288000"/>
        </p:xfrm>
        <a:graphic>
          <a:graphicData uri="http://schemas.openxmlformats.org/presentationml/2006/ole">
            <mc:AlternateContent xmlns:mc="http://schemas.openxmlformats.org/markup-compatibility/2006">
              <mc:Choice xmlns:v="urn:schemas-microsoft-com:vml" Requires="v">
                <p:oleObj name="Formula" r:id="rId18" imgW="86400" imgH="118440" progId="Equation.Ribbit">
                  <p:embed/>
                </p:oleObj>
              </mc:Choice>
              <mc:Fallback>
                <p:oleObj name="Formula" r:id="rId18" imgW="86400" imgH="118440" progId="Equation.Ribbit">
                  <p:embed/>
                  <p:pic>
                    <p:nvPicPr>
                      <p:cNvPr id="0" name=""/>
                      <p:cNvPicPr/>
                      <p:nvPr/>
                    </p:nvPicPr>
                    <p:blipFill>
                      <a:blip r:embed="rId17"/>
                      <a:stretch>
                        <a:fillRect/>
                      </a:stretch>
                    </p:blipFill>
                    <p:spPr>
                      <a:xfrm>
                        <a:off x="4441713" y="3921174"/>
                        <a:ext cx="207359" cy="288000"/>
                      </a:xfrm>
                      <a:prstGeom prst="rect">
                        <a:avLst/>
                      </a:prstGeom>
                    </p:spPr>
                  </p:pic>
                </p:oleObj>
              </mc:Fallback>
            </mc:AlternateContent>
          </a:graphicData>
        </a:graphic>
      </p:graphicFrame>
    </p:spTree>
    <p:extLst>
      <p:ext uri="{BB962C8B-B14F-4D97-AF65-F5344CB8AC3E}">
        <p14:creationId xmlns:p14="http://schemas.microsoft.com/office/powerpoint/2010/main" val="1679737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t>密度聚类</a:t>
            </a:r>
          </a:p>
        </p:txBody>
      </p:sp>
      <p:sp>
        <p:nvSpPr>
          <p:cNvPr id="5" name="内容占位符 4"/>
          <p:cNvSpPr>
            <a:spLocks noGrp="1"/>
          </p:cNvSpPr>
          <p:nvPr>
            <p:ph idx="1"/>
          </p:nvPr>
        </p:nvSpPr>
        <p:spPr>
          <a:xfrm>
            <a:off x="260350" y="1266824"/>
            <a:ext cx="8616950" cy="575423"/>
          </a:xfrm>
        </p:spPr>
        <p:txBody>
          <a:bodyPr/>
          <a:lstStyle/>
          <a:p>
            <a:r>
              <a:rPr lang="en-US" altLang="zh-CN" dirty="0"/>
              <a:t>DBSCAN</a:t>
            </a:r>
            <a:r>
              <a:rPr dirty="0"/>
              <a:t>算法伪代码：</a:t>
            </a:r>
            <a:endParaRPr lang="zh-CN" altLang="en-US" dirty="0"/>
          </a:p>
        </p:txBody>
      </p:sp>
      <p:pic>
        <p:nvPicPr>
          <p:cNvPr id="60419" name="Picture 3" descr="G:\Users\lamda\Desktop\figures\DBSCAN.png"/>
          <p:cNvPicPr>
            <a:picLocks noChangeAspect="1" noChangeArrowheads="1"/>
          </p:cNvPicPr>
          <p:nvPr/>
        </p:nvPicPr>
        <p:blipFill>
          <a:blip r:embed="rId2" cstate="print"/>
          <a:srcRect/>
          <a:stretch>
            <a:fillRect/>
          </a:stretch>
        </p:blipFill>
        <p:spPr bwMode="auto">
          <a:xfrm>
            <a:off x="3541486" y="1131134"/>
            <a:ext cx="4229100" cy="5023830"/>
          </a:xfrm>
          <a:prstGeom prst="rect">
            <a:avLst/>
          </a:prstGeom>
          <a:noFill/>
        </p:spPr>
      </p:pic>
    </p:spTree>
    <p:extLst>
      <p:ext uri="{BB962C8B-B14F-4D97-AF65-F5344CB8AC3E}">
        <p14:creationId xmlns:p14="http://schemas.microsoft.com/office/powerpoint/2010/main" val="349001795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t>密度聚类</a:t>
            </a:r>
          </a:p>
        </p:txBody>
      </p:sp>
      <p:pic>
        <p:nvPicPr>
          <p:cNvPr id="3" name="图片 2"/>
          <p:cNvPicPr>
            <a:picLocks noChangeAspect="1"/>
          </p:cNvPicPr>
          <p:nvPr/>
        </p:nvPicPr>
        <p:blipFill>
          <a:blip r:embed="rId2"/>
          <a:stretch>
            <a:fillRect/>
          </a:stretch>
        </p:blipFill>
        <p:spPr>
          <a:xfrm>
            <a:off x="489778" y="887313"/>
            <a:ext cx="7427843" cy="4353093"/>
          </a:xfrm>
          <a:prstGeom prst="rect">
            <a:avLst/>
          </a:prstGeom>
        </p:spPr>
      </p:pic>
      <p:pic>
        <p:nvPicPr>
          <p:cNvPr id="7" name="图片 6"/>
          <p:cNvPicPr>
            <a:picLocks noChangeAspect="1"/>
          </p:cNvPicPr>
          <p:nvPr/>
        </p:nvPicPr>
        <p:blipFill>
          <a:blip r:embed="rId3"/>
          <a:stretch>
            <a:fillRect/>
          </a:stretch>
        </p:blipFill>
        <p:spPr>
          <a:xfrm>
            <a:off x="1961321" y="5240406"/>
            <a:ext cx="4377151" cy="1187599"/>
          </a:xfrm>
          <a:prstGeom prst="rect">
            <a:avLst/>
          </a:prstGeom>
        </p:spPr>
      </p:pic>
    </p:spTree>
    <p:extLst>
      <p:ext uri="{BB962C8B-B14F-4D97-AF65-F5344CB8AC3E}">
        <p14:creationId xmlns:p14="http://schemas.microsoft.com/office/powerpoint/2010/main" val="349001795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t>密度聚类</a:t>
            </a:r>
          </a:p>
        </p:txBody>
      </p:sp>
      <p:sp>
        <p:nvSpPr>
          <p:cNvPr id="5" name="内容占位符 4"/>
          <p:cNvSpPr>
            <a:spLocks noGrp="1"/>
          </p:cNvSpPr>
          <p:nvPr>
            <p:ph idx="1"/>
          </p:nvPr>
        </p:nvSpPr>
        <p:spPr>
          <a:xfrm>
            <a:off x="260349" y="1266824"/>
            <a:ext cx="1575077" cy="3537089"/>
          </a:xfrm>
        </p:spPr>
        <p:txBody>
          <a:bodyPr>
            <a:normAutofit/>
          </a:bodyPr>
          <a:lstStyle/>
          <a:p>
            <a:pPr marL="0" indent="0">
              <a:buNone/>
            </a:pPr>
            <a:r>
              <a:rPr lang="zh-CN" altLang="en-US" sz="1800" dirty="0"/>
              <a:t>核心对象、非核心对象、噪声分别用</a:t>
            </a:r>
            <a:endParaRPr lang="en-US" altLang="zh-CN" sz="1800" dirty="0"/>
          </a:p>
          <a:p>
            <a:pPr marL="0" indent="0">
              <a:buNone/>
            </a:pPr>
            <a:r>
              <a:rPr lang="zh-CN" altLang="en-US" sz="1800" dirty="0"/>
              <a:t>实心圆、空心圆、星形表示，虚线表示簇的划分</a:t>
            </a:r>
          </a:p>
        </p:txBody>
      </p:sp>
      <p:pic>
        <p:nvPicPr>
          <p:cNvPr id="61443" name="Picture 3" descr="G:\Users\lamda\Desktop\figures\DBSCAN_fig.png"/>
          <p:cNvPicPr>
            <a:picLocks noChangeAspect="1" noChangeArrowheads="1"/>
          </p:cNvPicPr>
          <p:nvPr/>
        </p:nvPicPr>
        <p:blipFill>
          <a:blip r:embed="rId2"/>
          <a:srcRect/>
          <a:stretch>
            <a:fillRect/>
          </a:stretch>
        </p:blipFill>
        <p:spPr bwMode="auto">
          <a:xfrm>
            <a:off x="2374619" y="913848"/>
            <a:ext cx="5772431" cy="4965700"/>
          </a:xfrm>
          <a:prstGeom prst="rect">
            <a:avLst/>
          </a:prstGeom>
          <a:noFill/>
        </p:spPr>
      </p:pic>
      <p:pic>
        <p:nvPicPr>
          <p:cNvPr id="2" name="图片 1"/>
          <p:cNvPicPr>
            <a:picLocks noChangeAspect="1"/>
          </p:cNvPicPr>
          <p:nvPr/>
        </p:nvPicPr>
        <p:blipFill>
          <a:blip r:embed="rId3"/>
          <a:stretch>
            <a:fillRect/>
          </a:stretch>
        </p:blipFill>
        <p:spPr>
          <a:xfrm>
            <a:off x="3200400" y="5972658"/>
            <a:ext cx="4425812" cy="319938"/>
          </a:xfrm>
          <a:prstGeom prst="rect">
            <a:avLst/>
          </a:prstGeom>
        </p:spPr>
      </p:pic>
    </p:spTree>
    <p:extLst>
      <p:ext uri="{BB962C8B-B14F-4D97-AF65-F5344CB8AC3E}">
        <p14:creationId xmlns:p14="http://schemas.microsoft.com/office/powerpoint/2010/main" val="22468187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7" name="内容占位符 9"/>
          <p:cNvSpPr>
            <a:spLocks noGrp="1"/>
          </p:cNvSpPr>
          <p:nvPr>
            <p:ph sz="half" idx="2"/>
          </p:nvPr>
        </p:nvSpPr>
        <p:spPr>
          <a:xfrm>
            <a:off x="260350" y="1055764"/>
            <a:ext cx="8748713" cy="919163"/>
          </a:xfrm>
        </p:spPr>
        <p:txBody>
          <a:bodyPr>
            <a:noAutofit/>
          </a:bodyPr>
          <a:lstStyle/>
          <a:p>
            <a:pPr eaLnBrk="1" hangingPunct="1">
              <a:lnSpc>
                <a:spcPct val="160000"/>
              </a:lnSpc>
            </a:pPr>
            <a:r>
              <a:rPr altLang="en-US" sz="2000" dirty="0">
                <a:latin typeface="+mn-ea"/>
                <a:ea typeface="+mn-ea"/>
              </a:rPr>
              <a:t>对于无类标的情况，没有唯一的评价指标。对于数据</a:t>
            </a:r>
            <a:r>
              <a:rPr altLang="en-US" sz="2000" b="1" dirty="0">
                <a:solidFill>
                  <a:srgbClr val="C00000"/>
                </a:solidFill>
                <a:latin typeface="+mn-ea"/>
                <a:ea typeface="+mn-ea"/>
              </a:rPr>
              <a:t> 凸分布 </a:t>
            </a:r>
            <a:r>
              <a:rPr altLang="en-US" sz="2000" dirty="0" err="1">
                <a:latin typeface="+mn-ea"/>
                <a:ea typeface="+mn-ea"/>
              </a:rPr>
              <a:t>的情况只能通过</a:t>
            </a:r>
            <a:r>
              <a:rPr altLang="en-US" sz="2000" dirty="0">
                <a:latin typeface="+mn-ea"/>
                <a:ea typeface="+mn-ea"/>
              </a:rPr>
              <a:t> </a:t>
            </a:r>
            <a:r>
              <a:rPr altLang="en-US" sz="2000" dirty="0" err="1">
                <a:solidFill>
                  <a:srgbClr val="C00000"/>
                </a:solidFill>
                <a:latin typeface="+mn-ea"/>
                <a:ea typeface="+mn-ea"/>
              </a:rPr>
              <a:t>类内</a:t>
            </a:r>
            <a:r>
              <a:rPr lang="zh-CN" altLang="en-US" sz="2000" dirty="0">
                <a:solidFill>
                  <a:srgbClr val="C00000"/>
                </a:solidFill>
                <a:latin typeface="+mn-ea"/>
                <a:ea typeface="+mn-ea"/>
              </a:rPr>
              <a:t>高</a:t>
            </a:r>
            <a:r>
              <a:rPr altLang="en-US" sz="2000" dirty="0" err="1">
                <a:solidFill>
                  <a:srgbClr val="C00000"/>
                </a:solidFill>
                <a:latin typeface="+mn-ea"/>
                <a:ea typeface="+mn-ea"/>
              </a:rPr>
              <a:t>聚合、类间低耦合</a:t>
            </a:r>
            <a:r>
              <a:rPr altLang="en-US" sz="2000" dirty="0">
                <a:latin typeface="+mn-ea"/>
                <a:ea typeface="+mn-ea"/>
              </a:rPr>
              <a:t> 的原则来作为指导思想，如下图：</a:t>
            </a:r>
            <a:endParaRPr lang="en-US" altLang="zh-CN" sz="2000" dirty="0">
              <a:solidFill>
                <a:srgbClr val="FFFF00"/>
              </a:solidFill>
              <a:latin typeface="+mn-ea"/>
              <a:ea typeface="+mn-ea"/>
            </a:endParaRPr>
          </a:p>
          <a:p>
            <a:pPr eaLnBrk="1" hangingPunct="1">
              <a:lnSpc>
                <a:spcPct val="160000"/>
              </a:lnSpc>
            </a:pPr>
            <a:endParaRPr lang="en-US" altLang="zh-CN" sz="2000" dirty="0">
              <a:solidFill>
                <a:srgbClr val="FFFF00"/>
              </a:solidFill>
              <a:latin typeface="+mn-ea"/>
              <a:ea typeface="+mn-ea"/>
            </a:endParaRPr>
          </a:p>
          <a:p>
            <a:pPr eaLnBrk="1" hangingPunct="1">
              <a:lnSpc>
                <a:spcPct val="160000"/>
              </a:lnSpc>
            </a:pPr>
            <a:endParaRPr lang="en-US" altLang="zh-CN" sz="2000" dirty="0">
              <a:solidFill>
                <a:srgbClr val="FFFF00"/>
              </a:solidFill>
              <a:latin typeface="+mn-ea"/>
              <a:ea typeface="+mn-ea"/>
            </a:endParaRPr>
          </a:p>
          <a:p>
            <a:pPr eaLnBrk="1" hangingPunct="1">
              <a:lnSpc>
                <a:spcPct val="160000"/>
              </a:lnSpc>
            </a:pPr>
            <a:endParaRPr altLang="en-US" sz="2000" dirty="0">
              <a:solidFill>
                <a:srgbClr val="FFFF00"/>
              </a:solidFill>
              <a:latin typeface="+mn-ea"/>
              <a:ea typeface="+mn-ea"/>
            </a:endParaRPr>
          </a:p>
        </p:txBody>
      </p:sp>
      <p:pic>
        <p:nvPicPr>
          <p:cNvPr id="72708" name="图片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10126" y="2209954"/>
            <a:ext cx="6317426" cy="38131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标题 3"/>
          <p:cNvSpPr>
            <a:spLocks noGrp="1"/>
          </p:cNvSpPr>
          <p:nvPr>
            <p:ph type="title"/>
          </p:nvPr>
        </p:nvSpPr>
        <p:spPr>
          <a:xfrm>
            <a:off x="260350" y="42864"/>
            <a:ext cx="7886700" cy="777874"/>
          </a:xfrm>
        </p:spPr>
        <p:txBody>
          <a:bodyPr/>
          <a:lstStyle/>
          <a:p>
            <a:r>
              <a:rPr lang="zh-CN" altLang="en-US" dirty="0"/>
              <a:t>性能度量</a:t>
            </a:r>
          </a:p>
        </p:txBody>
      </p:sp>
    </p:spTree>
    <p:extLst>
      <p:ext uri="{BB962C8B-B14F-4D97-AF65-F5344CB8AC3E}">
        <p14:creationId xmlns:p14="http://schemas.microsoft.com/office/powerpoint/2010/main" val="275151657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9" name="矩形 25"/>
          <p:cNvSpPr>
            <a:spLocks noChangeArrowheads="1"/>
          </p:cNvSpPr>
          <p:nvPr/>
        </p:nvSpPr>
        <p:spPr bwMode="auto">
          <a:xfrm>
            <a:off x="246357" y="127760"/>
            <a:ext cx="3450999" cy="760135"/>
          </a:xfrm>
          <a:prstGeom prst="rect">
            <a:avLst/>
          </a:prstGeom>
        </p:spPr>
        <p:txBody>
          <a:bodyPr vert="horz" lIns="91440" tIns="45720" rIns="91440" bIns="45720" rtlCol="0" anchor="ctr">
            <a:normAutofit/>
          </a:bodyPr>
          <a:lstStyle/>
          <a:p>
            <a:pPr>
              <a:lnSpc>
                <a:spcPct val="90000"/>
              </a:lnSpc>
              <a:spcBef>
                <a:spcPct val="0"/>
              </a:spcBef>
            </a:pPr>
            <a:r>
              <a:rPr lang="en-US" altLang="zh-CN" sz="3600" b="1" dirty="0">
                <a:solidFill>
                  <a:schemeClr val="accent1"/>
                </a:solidFill>
                <a:effectLst>
                  <a:outerShdw blurRad="38100" dist="38100" dir="2700000" algn="tl">
                    <a:srgbClr val="000000">
                      <a:alpha val="43137"/>
                    </a:srgbClr>
                  </a:outerShdw>
                </a:effectLst>
                <a:latin typeface="Verdana" panose="020B0604030504040204" pitchFamily="34" charset="0"/>
                <a:ea typeface="幼圆" panose="02010509060101010101" pitchFamily="49" charset="-122"/>
                <a:cs typeface="+mj-cs"/>
                <a:sym typeface="微软雅黑" panose="020B0503020204020204" pitchFamily="34" charset="-122"/>
              </a:rPr>
              <a:t>DBSCAN</a:t>
            </a:r>
            <a:r>
              <a:rPr lang="zh-CN" altLang="en-US" sz="3600" b="1" dirty="0">
                <a:solidFill>
                  <a:schemeClr val="accent1"/>
                </a:solidFill>
                <a:effectLst>
                  <a:outerShdw blurRad="38100" dist="38100" dir="2700000" algn="tl">
                    <a:srgbClr val="000000">
                      <a:alpha val="43137"/>
                    </a:srgbClr>
                  </a:outerShdw>
                </a:effectLst>
                <a:latin typeface="Verdana" panose="020B0604030504040204" pitchFamily="34" charset="0"/>
                <a:ea typeface="幼圆" panose="02010509060101010101" pitchFamily="49" charset="-122"/>
                <a:cs typeface="+mj-cs"/>
                <a:sym typeface="微软雅黑" panose="020B0503020204020204" pitchFamily="34" charset="-122"/>
              </a:rPr>
              <a:t>算法</a:t>
            </a:r>
          </a:p>
        </p:txBody>
      </p:sp>
      <p:sp>
        <p:nvSpPr>
          <p:cNvPr id="29" name="Shape 461"/>
          <p:cNvSpPr/>
          <p:nvPr/>
        </p:nvSpPr>
        <p:spPr>
          <a:xfrm>
            <a:off x="1759744" y="2457451"/>
            <a:ext cx="0" cy="2889647"/>
          </a:xfrm>
          <a:prstGeom prst="line">
            <a:avLst/>
          </a:prstGeom>
          <a:ln w="6350">
            <a:solidFill>
              <a:schemeClr val="bg1">
                <a:lumMod val="65000"/>
              </a:schemeClr>
            </a:solidFill>
            <a:prstDash val="dash"/>
          </a:ln>
        </p:spPr>
        <p:txBody>
          <a:bodyPr lIns="0" tIns="0" rIns="0" bIns="0"/>
          <a:lstStyle/>
          <a:p>
            <a:pPr defTabSz="171416">
              <a:defRPr sz="2400">
                <a:latin typeface="+mj-lt"/>
                <a:ea typeface="+mj-ea"/>
                <a:cs typeface="+mj-cs"/>
                <a:sym typeface="Helvetica"/>
              </a:defRPr>
            </a:pPr>
            <a:endParaRPr sz="900">
              <a:latin typeface="+mj-lt"/>
              <a:ea typeface="+mj-ea"/>
              <a:cs typeface="+mj-cs"/>
              <a:sym typeface="Helvetica"/>
            </a:endParaRPr>
          </a:p>
        </p:txBody>
      </p:sp>
      <p:pic>
        <p:nvPicPr>
          <p:cNvPr id="40964" name="图片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74503" y="4532738"/>
            <a:ext cx="7409932" cy="10899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65" name="矩形 1"/>
          <p:cNvSpPr>
            <a:spLocks noChangeArrowheads="1"/>
          </p:cNvSpPr>
          <p:nvPr/>
        </p:nvSpPr>
        <p:spPr bwMode="auto">
          <a:xfrm>
            <a:off x="299366" y="1071407"/>
            <a:ext cx="8478440" cy="32778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entury Schoolbook" panose="02040604050505020304" pitchFamily="18" charset="0"/>
              </a:defRPr>
            </a:lvl1pPr>
            <a:lvl2pPr marL="228600">
              <a:defRPr>
                <a:solidFill>
                  <a:schemeClr val="tx1"/>
                </a:solidFill>
                <a:latin typeface="Century Schoolbook" panose="02040604050505020304" pitchFamily="18" charset="0"/>
              </a:defRPr>
            </a:lvl2pPr>
            <a:lvl3pPr marL="1143000" indent="-228600">
              <a:defRPr>
                <a:solidFill>
                  <a:schemeClr val="tx1"/>
                </a:solidFill>
                <a:latin typeface="Century Schoolbook" panose="02040604050505020304" pitchFamily="18" charset="0"/>
              </a:defRPr>
            </a:lvl3pPr>
            <a:lvl4pPr marL="1600200" indent="-228600">
              <a:defRPr>
                <a:solidFill>
                  <a:schemeClr val="tx1"/>
                </a:solidFill>
                <a:latin typeface="Century Schoolbook" panose="02040604050505020304" pitchFamily="18" charset="0"/>
              </a:defRPr>
            </a:lvl4pPr>
            <a:lvl5pPr marL="2057400" indent="-228600">
              <a:defRPr>
                <a:solidFill>
                  <a:schemeClr val="tx1"/>
                </a:solidFill>
                <a:latin typeface="Century Schoolbook" panose="02040604050505020304" pitchFamily="18" charset="0"/>
              </a:defRPr>
            </a:lvl5pPr>
            <a:lvl6pPr marL="2514600" indent="-228600" eaLnBrk="0" fontAlgn="base" hangingPunct="0">
              <a:spcBef>
                <a:spcPct val="0"/>
              </a:spcBef>
              <a:spcAft>
                <a:spcPct val="0"/>
              </a:spcAft>
              <a:defRPr>
                <a:solidFill>
                  <a:schemeClr val="tx1"/>
                </a:solidFill>
                <a:latin typeface="Century Schoolbook" panose="02040604050505020304" pitchFamily="18" charset="0"/>
              </a:defRPr>
            </a:lvl6pPr>
            <a:lvl7pPr marL="2971800" indent="-228600" eaLnBrk="0" fontAlgn="base" hangingPunct="0">
              <a:spcBef>
                <a:spcPct val="0"/>
              </a:spcBef>
              <a:spcAft>
                <a:spcPct val="0"/>
              </a:spcAft>
              <a:defRPr>
                <a:solidFill>
                  <a:schemeClr val="tx1"/>
                </a:solidFill>
                <a:latin typeface="Century Schoolbook" panose="02040604050505020304" pitchFamily="18" charset="0"/>
              </a:defRPr>
            </a:lvl7pPr>
            <a:lvl8pPr marL="3429000" indent="-228600" eaLnBrk="0" fontAlgn="base" hangingPunct="0">
              <a:spcBef>
                <a:spcPct val="0"/>
              </a:spcBef>
              <a:spcAft>
                <a:spcPct val="0"/>
              </a:spcAft>
              <a:defRPr>
                <a:solidFill>
                  <a:schemeClr val="tx1"/>
                </a:solidFill>
                <a:latin typeface="Century Schoolbook" panose="02040604050505020304" pitchFamily="18" charset="0"/>
              </a:defRPr>
            </a:lvl8pPr>
            <a:lvl9pPr marL="3886200" indent="-228600" eaLnBrk="0" fontAlgn="base" hangingPunct="0">
              <a:spcBef>
                <a:spcPct val="0"/>
              </a:spcBef>
              <a:spcAft>
                <a:spcPct val="0"/>
              </a:spcAft>
              <a:defRPr>
                <a:solidFill>
                  <a:schemeClr val="tx1"/>
                </a:solidFill>
                <a:latin typeface="Century Schoolbook" panose="02040604050505020304" pitchFamily="18" charset="0"/>
              </a:defRPr>
            </a:lvl9pPr>
          </a:lstStyle>
          <a:p>
            <a:pPr eaLnBrk="1" hangingPunct="1">
              <a:lnSpc>
                <a:spcPct val="150000"/>
              </a:lnSpc>
              <a:buFont typeface="Arial" panose="020B0604020202020204" pitchFamily="34" charset="0"/>
              <a:buNone/>
            </a:pPr>
            <a:r>
              <a:rPr lang="en-US" altLang="zh-CN" sz="2000" dirty="0">
                <a:latin typeface="+mn-ea"/>
              </a:rPr>
              <a:t> from </a:t>
            </a:r>
            <a:r>
              <a:rPr lang="en-US" altLang="zh-CN" sz="2000" dirty="0" err="1">
                <a:latin typeface="+mn-ea"/>
              </a:rPr>
              <a:t>sklearn.cluster</a:t>
            </a:r>
            <a:r>
              <a:rPr lang="en-US" altLang="zh-CN" sz="2000" dirty="0">
                <a:latin typeface="+mn-ea"/>
              </a:rPr>
              <a:t> import DBSCAN</a:t>
            </a:r>
          </a:p>
          <a:p>
            <a:pPr eaLnBrk="1" hangingPunct="1">
              <a:lnSpc>
                <a:spcPct val="150000"/>
              </a:lnSpc>
              <a:buFont typeface="Arial" panose="020B0604020202020204" pitchFamily="34" charset="0"/>
              <a:buNone/>
            </a:pPr>
            <a:r>
              <a:rPr lang="en-US" altLang="zh-CN" sz="2000" dirty="0">
                <a:latin typeface="+mn-ea"/>
              </a:rPr>
              <a:t> </a:t>
            </a:r>
            <a:r>
              <a:rPr lang="en-US" altLang="zh-CN" sz="2000" dirty="0">
                <a:solidFill>
                  <a:srgbClr val="FF0000"/>
                </a:solidFill>
                <a:latin typeface="+mn-ea"/>
              </a:rPr>
              <a:t>DBSCAN</a:t>
            </a:r>
            <a:r>
              <a:rPr lang="zh-CN" altLang="en-US" sz="2000" dirty="0">
                <a:solidFill>
                  <a:srgbClr val="FF0000"/>
                </a:solidFill>
                <a:latin typeface="+mn-ea"/>
              </a:rPr>
              <a:t>主要参数</a:t>
            </a:r>
            <a:r>
              <a:rPr lang="zh-CN" altLang="en-US" sz="2000" dirty="0">
                <a:latin typeface="+mn-ea"/>
              </a:rPr>
              <a:t>：</a:t>
            </a:r>
          </a:p>
          <a:p>
            <a:pPr lvl="1" eaLnBrk="1" hangingPunct="1">
              <a:lnSpc>
                <a:spcPct val="150000"/>
              </a:lnSpc>
              <a:buFont typeface="Arial" panose="020B0604020202020204" pitchFamily="34" charset="0"/>
              <a:buNone/>
            </a:pPr>
            <a:r>
              <a:rPr lang="en-US" altLang="zh-CN" sz="2000" dirty="0">
                <a:solidFill>
                  <a:srgbClr val="FF0000"/>
                </a:solidFill>
                <a:latin typeface="+mn-ea"/>
              </a:rPr>
              <a:t>eps</a:t>
            </a:r>
            <a:r>
              <a:rPr lang="en-US" altLang="zh-CN" sz="2000" dirty="0">
                <a:latin typeface="+mn-ea"/>
              </a:rPr>
              <a:t>:</a:t>
            </a:r>
            <a:r>
              <a:rPr lang="zh-CN" altLang="en-US" sz="2000" dirty="0">
                <a:latin typeface="+mn-ea"/>
              </a:rPr>
              <a:t>两个样本被看做邻居节点的最大距离。</a:t>
            </a:r>
          </a:p>
          <a:p>
            <a:pPr lvl="1" eaLnBrk="1" hangingPunct="1">
              <a:lnSpc>
                <a:spcPct val="150000"/>
              </a:lnSpc>
              <a:buFont typeface="Arial" panose="020B0604020202020204" pitchFamily="34" charset="0"/>
              <a:buNone/>
            </a:pPr>
            <a:r>
              <a:rPr lang="en-US" altLang="zh-CN" sz="2000" dirty="0" err="1">
                <a:solidFill>
                  <a:srgbClr val="FF0000"/>
                </a:solidFill>
                <a:latin typeface="+mn-ea"/>
              </a:rPr>
              <a:t>min_samples</a:t>
            </a:r>
            <a:r>
              <a:rPr lang="en-US" altLang="zh-CN" sz="2000" dirty="0">
                <a:latin typeface="+mn-ea"/>
              </a:rPr>
              <a:t>:</a:t>
            </a:r>
            <a:r>
              <a:rPr lang="zh-CN" altLang="en-US" sz="2000" dirty="0">
                <a:latin typeface="+mn-ea"/>
              </a:rPr>
              <a:t>簇的样本数</a:t>
            </a:r>
          </a:p>
          <a:p>
            <a:pPr lvl="1" eaLnBrk="1" hangingPunct="1">
              <a:lnSpc>
                <a:spcPct val="150000"/>
              </a:lnSpc>
              <a:buFont typeface="Arial" panose="020B0604020202020204" pitchFamily="34" charset="0"/>
              <a:buNone/>
            </a:pPr>
            <a:r>
              <a:rPr lang="en-US" altLang="zh-CN" sz="2000" dirty="0">
                <a:solidFill>
                  <a:srgbClr val="FF0000"/>
                </a:solidFill>
                <a:latin typeface="+mn-ea"/>
              </a:rPr>
              <a:t>metric</a:t>
            </a:r>
            <a:r>
              <a:rPr lang="en-US" altLang="en-US" sz="2000" dirty="0">
                <a:latin typeface="+mn-ea"/>
              </a:rPr>
              <a:t>：</a:t>
            </a:r>
            <a:r>
              <a:rPr lang="zh-CN" altLang="en-US" sz="2000" dirty="0">
                <a:latin typeface="+mn-ea"/>
              </a:rPr>
              <a:t>距离计算方式</a:t>
            </a:r>
          </a:p>
          <a:p>
            <a:pPr lvl="1" eaLnBrk="1" hangingPunct="1">
              <a:lnSpc>
                <a:spcPct val="150000"/>
              </a:lnSpc>
              <a:buFont typeface="Arial" panose="020B0604020202020204" pitchFamily="34" charset="0"/>
              <a:buNone/>
            </a:pPr>
            <a:r>
              <a:rPr lang="zh-CN" altLang="en-US" sz="2000" dirty="0">
                <a:latin typeface="+mn-ea"/>
              </a:rPr>
              <a:t>例如：</a:t>
            </a:r>
            <a:r>
              <a:rPr lang="en-US" altLang="zh-CN" dirty="0" err="1">
                <a:latin typeface="+mn-ea"/>
              </a:rPr>
              <a:t>sklearn.cluster.DBSCAN</a:t>
            </a:r>
            <a:r>
              <a:rPr lang="en-US" altLang="zh-CN" dirty="0">
                <a:latin typeface="+mn-ea"/>
              </a:rPr>
              <a:t>(eps=0.5,min_samples=5,metric=‘</a:t>
            </a:r>
            <a:r>
              <a:rPr lang="en-US" altLang="zh-CN" dirty="0" err="1">
                <a:latin typeface="+mn-ea"/>
              </a:rPr>
              <a:t>euclidean</a:t>
            </a:r>
            <a:r>
              <a:rPr lang="en-US" altLang="zh-CN" dirty="0">
                <a:latin typeface="+mn-ea"/>
              </a:rPr>
              <a:t>’)</a:t>
            </a:r>
            <a:endParaRPr lang="zh-CN" altLang="en-US" dirty="0">
              <a:latin typeface="+mn-ea"/>
            </a:endParaRPr>
          </a:p>
        </p:txBody>
      </p:sp>
    </p:spTree>
    <p:extLst>
      <p:ext uri="{BB962C8B-B14F-4D97-AF65-F5344CB8AC3E}">
        <p14:creationId xmlns:p14="http://schemas.microsoft.com/office/powerpoint/2010/main" val="108694658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Shape 461"/>
          <p:cNvSpPr/>
          <p:nvPr/>
        </p:nvSpPr>
        <p:spPr>
          <a:xfrm>
            <a:off x="1759744" y="2457451"/>
            <a:ext cx="0" cy="2889647"/>
          </a:xfrm>
          <a:prstGeom prst="line">
            <a:avLst/>
          </a:prstGeom>
          <a:ln w="6350">
            <a:solidFill>
              <a:schemeClr val="bg1">
                <a:lumMod val="65000"/>
              </a:schemeClr>
            </a:solidFill>
            <a:prstDash val="dash"/>
          </a:ln>
        </p:spPr>
        <p:txBody>
          <a:bodyPr lIns="0" tIns="0" rIns="0" bIns="0"/>
          <a:lstStyle/>
          <a:p>
            <a:pPr defTabSz="171416">
              <a:defRPr sz="2400">
                <a:latin typeface="+mj-lt"/>
                <a:ea typeface="+mj-ea"/>
                <a:cs typeface="+mj-cs"/>
                <a:sym typeface="Helvetica"/>
              </a:defRPr>
            </a:pPr>
            <a:endParaRPr sz="900">
              <a:latin typeface="+mj-lt"/>
              <a:ea typeface="+mj-ea"/>
              <a:cs typeface="+mj-cs"/>
              <a:sym typeface="Helvetica"/>
            </a:endParaRPr>
          </a:p>
        </p:txBody>
      </p:sp>
      <p:pic>
        <p:nvPicPr>
          <p:cNvPr id="41987" name="图片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15396" y="407712"/>
            <a:ext cx="7155985" cy="54895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5652099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Shape 461"/>
          <p:cNvSpPr/>
          <p:nvPr/>
        </p:nvSpPr>
        <p:spPr>
          <a:xfrm>
            <a:off x="1759744" y="2457451"/>
            <a:ext cx="0" cy="2889647"/>
          </a:xfrm>
          <a:prstGeom prst="line">
            <a:avLst/>
          </a:prstGeom>
          <a:ln w="6350">
            <a:solidFill>
              <a:schemeClr val="bg1">
                <a:lumMod val="65000"/>
              </a:schemeClr>
            </a:solidFill>
            <a:prstDash val="dash"/>
          </a:ln>
        </p:spPr>
        <p:txBody>
          <a:bodyPr lIns="0" tIns="0" rIns="0" bIns="0"/>
          <a:lstStyle/>
          <a:p>
            <a:pPr defTabSz="171416">
              <a:defRPr sz="2400">
                <a:latin typeface="+mj-lt"/>
                <a:ea typeface="+mj-ea"/>
                <a:cs typeface="+mj-cs"/>
                <a:sym typeface="Helvetica"/>
              </a:defRPr>
            </a:pPr>
            <a:endParaRPr sz="900">
              <a:latin typeface="+mj-lt"/>
              <a:ea typeface="+mj-ea"/>
              <a:cs typeface="+mj-cs"/>
              <a:sym typeface="Helvetica"/>
            </a:endParaRPr>
          </a:p>
        </p:txBody>
      </p:sp>
      <p:sp>
        <p:nvSpPr>
          <p:cNvPr id="33" name="矩形 32"/>
          <p:cNvSpPr/>
          <p:nvPr/>
        </p:nvSpPr>
        <p:spPr>
          <a:xfrm>
            <a:off x="554625" y="1238291"/>
            <a:ext cx="7615238" cy="4108807"/>
          </a:xfrm>
          <a:prstGeom prst="rect">
            <a:avLst/>
          </a:prstGeom>
          <a:noFill/>
          <a:ln w="12700" cap="flat">
            <a:noFill/>
            <a:prstDash val="solid"/>
            <a:bevel/>
          </a:ln>
          <a:effectLst/>
        </p:spPr>
        <p:style>
          <a:lnRef idx="0">
            <a:scrgbClr r="0" g="0" b="0"/>
          </a:lnRef>
          <a:fillRef idx="0">
            <a:scrgbClr r="0" g="0" b="0"/>
          </a:fillRef>
          <a:effectRef idx="0">
            <a:scrgbClr r="0" g="0" b="0"/>
          </a:effectRef>
          <a:fontRef idx="none"/>
        </p:style>
        <p:txBody>
          <a:bodyPr spcFirstLastPara="1" lIns="34285" tIns="34285" rIns="34285" bIns="34285" spcCol="38100" anchor="ctr">
            <a:spAutoFit/>
          </a:bodyPr>
          <a:lstStyle/>
          <a:p>
            <a:pPr marL="342900" lvl="1" indent="-342900" defTabSz="342832" latinLnBrk="1">
              <a:lnSpc>
                <a:spcPct val="150000"/>
              </a:lnSpc>
              <a:spcBef>
                <a:spcPts val="900"/>
              </a:spcBef>
              <a:buClr>
                <a:schemeClr val="accent1"/>
              </a:buClr>
              <a:buFont typeface="Wingdings" panose="05000000000000000000" pitchFamily="2" charset="2"/>
              <a:buChar char="p"/>
              <a:defRPr/>
            </a:pPr>
            <a:r>
              <a:rPr lang="zh-CN" altLang="en-US" sz="2000" dirty="0">
                <a:solidFill>
                  <a:srgbClr val="FF0000"/>
                </a:solidFill>
                <a:latin typeface="+mn-ea"/>
              </a:rPr>
              <a:t>优点</a:t>
            </a:r>
            <a:r>
              <a:rPr lang="zh-CN" altLang="en-US" sz="2000" dirty="0">
                <a:latin typeface="+mn-ea"/>
              </a:rPr>
              <a:t>：</a:t>
            </a:r>
            <a:endParaRPr lang="en-US" altLang="zh-CN" sz="2000" dirty="0">
              <a:latin typeface="+mn-ea"/>
            </a:endParaRPr>
          </a:p>
          <a:p>
            <a:pPr marL="685800" lvl="2" indent="-342900" defTabSz="342832" latinLnBrk="1">
              <a:lnSpc>
                <a:spcPct val="150000"/>
              </a:lnSpc>
              <a:spcBef>
                <a:spcPts val="900"/>
              </a:spcBef>
              <a:buClr>
                <a:schemeClr val="accent1"/>
              </a:buClr>
              <a:buFont typeface="Wingdings" panose="05000000000000000000" pitchFamily="2" charset="2"/>
              <a:buChar char="l"/>
              <a:defRPr/>
            </a:pPr>
            <a:r>
              <a:rPr lang="zh-CN" altLang="en-US" sz="2000" dirty="0">
                <a:latin typeface="+mn-ea"/>
              </a:rPr>
              <a:t>形成的簇可以具有任意形状和大小；</a:t>
            </a:r>
          </a:p>
          <a:p>
            <a:pPr marL="685800" lvl="2" indent="-342900" defTabSz="342832" latinLnBrk="1">
              <a:lnSpc>
                <a:spcPct val="150000"/>
              </a:lnSpc>
              <a:spcBef>
                <a:spcPts val="900"/>
              </a:spcBef>
              <a:buClr>
                <a:schemeClr val="accent1"/>
              </a:buClr>
              <a:buFont typeface="Wingdings" panose="05000000000000000000" pitchFamily="2" charset="2"/>
              <a:buChar char="l"/>
              <a:defRPr/>
            </a:pPr>
            <a:r>
              <a:rPr lang="zh-CN" altLang="en-US" sz="2000" dirty="0">
                <a:latin typeface="+mn-ea"/>
              </a:rPr>
              <a:t>可以自动确定形成的簇数目；</a:t>
            </a:r>
          </a:p>
          <a:p>
            <a:pPr marL="685800" lvl="2" indent="-342900" defTabSz="342832" latinLnBrk="1">
              <a:lnSpc>
                <a:spcPct val="150000"/>
              </a:lnSpc>
              <a:spcBef>
                <a:spcPts val="900"/>
              </a:spcBef>
              <a:buClr>
                <a:schemeClr val="accent1"/>
              </a:buClr>
              <a:buFont typeface="Wingdings" panose="05000000000000000000" pitchFamily="2" charset="2"/>
              <a:buChar char="l"/>
              <a:defRPr/>
            </a:pPr>
            <a:r>
              <a:rPr lang="zh-CN" altLang="en-US" sz="2000" dirty="0">
                <a:latin typeface="+mn-ea"/>
              </a:rPr>
              <a:t>可以分离簇和环境噪声；</a:t>
            </a:r>
          </a:p>
          <a:p>
            <a:pPr marL="685800" lvl="2" indent="-342900" defTabSz="342832" latinLnBrk="1">
              <a:lnSpc>
                <a:spcPct val="150000"/>
              </a:lnSpc>
              <a:spcBef>
                <a:spcPts val="900"/>
              </a:spcBef>
              <a:buClr>
                <a:schemeClr val="accent1"/>
              </a:buClr>
              <a:buFont typeface="Wingdings" panose="05000000000000000000" pitchFamily="2" charset="2"/>
              <a:buChar char="l"/>
              <a:defRPr/>
            </a:pPr>
            <a:r>
              <a:rPr lang="zh-CN" altLang="en-US" sz="2000" dirty="0">
                <a:latin typeface="+mn-ea"/>
              </a:rPr>
              <a:t>可以被空间索引结构所支持；</a:t>
            </a:r>
          </a:p>
          <a:p>
            <a:pPr marL="685800" lvl="2" indent="-342900" defTabSz="342832" latinLnBrk="1">
              <a:lnSpc>
                <a:spcPct val="150000"/>
              </a:lnSpc>
              <a:spcBef>
                <a:spcPts val="900"/>
              </a:spcBef>
              <a:buClr>
                <a:schemeClr val="accent1"/>
              </a:buClr>
              <a:buFont typeface="Wingdings" panose="05000000000000000000" pitchFamily="2" charset="2"/>
              <a:buChar char="l"/>
              <a:defRPr/>
            </a:pPr>
            <a:r>
              <a:rPr lang="zh-CN" altLang="en-US" sz="2000" dirty="0">
                <a:latin typeface="+mn-ea"/>
              </a:rPr>
              <a:t>效率高，即使对大数据集也是如此；</a:t>
            </a:r>
          </a:p>
          <a:p>
            <a:pPr marL="685800" lvl="2" indent="-342900" defTabSz="342832" latinLnBrk="1">
              <a:lnSpc>
                <a:spcPct val="150000"/>
              </a:lnSpc>
              <a:spcBef>
                <a:spcPts val="900"/>
              </a:spcBef>
              <a:buClr>
                <a:schemeClr val="accent1"/>
              </a:buClr>
              <a:buFont typeface="Wingdings" panose="05000000000000000000" pitchFamily="2" charset="2"/>
              <a:buChar char="l"/>
              <a:defRPr/>
            </a:pPr>
            <a:r>
              <a:rPr lang="zh-CN" altLang="en-US" sz="2000" dirty="0">
                <a:latin typeface="+mn-ea"/>
              </a:rPr>
              <a:t>一次扫描数据即可完成聚类。</a:t>
            </a:r>
          </a:p>
        </p:txBody>
      </p:sp>
      <p:sp>
        <p:nvSpPr>
          <p:cNvPr id="12" name="矩形 25"/>
          <p:cNvSpPr>
            <a:spLocks noChangeArrowheads="1"/>
          </p:cNvSpPr>
          <p:nvPr/>
        </p:nvSpPr>
        <p:spPr bwMode="auto">
          <a:xfrm>
            <a:off x="181388" y="0"/>
            <a:ext cx="3920159" cy="839857"/>
          </a:xfrm>
          <a:prstGeom prst="rect">
            <a:avLst/>
          </a:prstGeom>
        </p:spPr>
        <p:txBody>
          <a:bodyPr vert="horz" lIns="91440" tIns="45720" rIns="91440" bIns="45720" rtlCol="0" anchor="ctr">
            <a:normAutofit fontScale="92500"/>
          </a:bodyPr>
          <a:lstStyle/>
          <a:p>
            <a:pPr>
              <a:lnSpc>
                <a:spcPct val="90000"/>
              </a:lnSpc>
              <a:spcBef>
                <a:spcPct val="0"/>
              </a:spcBef>
            </a:pPr>
            <a:r>
              <a:rPr lang="en-US" altLang="zh-CN" sz="3600" b="1" dirty="0">
                <a:solidFill>
                  <a:schemeClr val="accent1"/>
                </a:solidFill>
                <a:effectLst>
                  <a:outerShdw blurRad="38100" dist="38100" dir="2700000" algn="tl">
                    <a:srgbClr val="000000">
                      <a:alpha val="43137"/>
                    </a:srgbClr>
                  </a:outerShdw>
                </a:effectLst>
                <a:latin typeface="Verdana" panose="020B0604030504040204" pitchFamily="34" charset="0"/>
                <a:ea typeface="幼圆" panose="02010509060101010101" pitchFamily="49" charset="-122"/>
                <a:cs typeface="+mj-cs"/>
                <a:sym typeface="微软雅黑" panose="020B0503020204020204" pitchFamily="34" charset="-122"/>
              </a:rPr>
              <a:t>DBSCAN</a:t>
            </a:r>
            <a:r>
              <a:rPr lang="zh-CN" altLang="en-US" sz="3600" b="1" dirty="0">
                <a:solidFill>
                  <a:schemeClr val="accent1"/>
                </a:solidFill>
                <a:effectLst>
                  <a:outerShdw blurRad="38100" dist="38100" dir="2700000" algn="tl">
                    <a:srgbClr val="000000">
                      <a:alpha val="43137"/>
                    </a:srgbClr>
                  </a:outerShdw>
                </a:effectLst>
                <a:latin typeface="Verdana" panose="020B0604030504040204" pitchFamily="34" charset="0"/>
                <a:ea typeface="幼圆" panose="02010509060101010101" pitchFamily="49" charset="-122"/>
                <a:cs typeface="+mj-cs"/>
                <a:sym typeface="微软雅黑" panose="020B0503020204020204" pitchFamily="34" charset="-122"/>
              </a:rPr>
              <a:t>算法特点</a:t>
            </a:r>
          </a:p>
        </p:txBody>
      </p:sp>
    </p:spTree>
    <p:extLst>
      <p:ext uri="{BB962C8B-B14F-4D97-AF65-F5344CB8AC3E}">
        <p14:creationId xmlns:p14="http://schemas.microsoft.com/office/powerpoint/2010/main" val="334567572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Shape 461"/>
          <p:cNvSpPr/>
          <p:nvPr/>
        </p:nvSpPr>
        <p:spPr>
          <a:xfrm>
            <a:off x="1759744" y="2457451"/>
            <a:ext cx="0" cy="2889647"/>
          </a:xfrm>
          <a:prstGeom prst="line">
            <a:avLst/>
          </a:prstGeom>
          <a:ln w="6350">
            <a:solidFill>
              <a:schemeClr val="bg1">
                <a:lumMod val="65000"/>
              </a:schemeClr>
            </a:solidFill>
            <a:prstDash val="dash"/>
          </a:ln>
        </p:spPr>
        <p:txBody>
          <a:bodyPr lIns="0" tIns="0" rIns="0" bIns="0"/>
          <a:lstStyle/>
          <a:p>
            <a:pPr defTabSz="171416">
              <a:defRPr sz="2400">
                <a:latin typeface="+mj-lt"/>
                <a:ea typeface="+mj-ea"/>
                <a:cs typeface="+mj-cs"/>
                <a:sym typeface="Helvetica"/>
              </a:defRPr>
            </a:pPr>
            <a:endParaRPr sz="900">
              <a:latin typeface="+mj-lt"/>
              <a:ea typeface="+mj-ea"/>
              <a:cs typeface="+mj-cs"/>
              <a:sym typeface="Helvetica"/>
            </a:endParaRPr>
          </a:p>
        </p:txBody>
      </p:sp>
      <p:sp>
        <p:nvSpPr>
          <p:cNvPr id="33" name="矩形 32"/>
          <p:cNvSpPr/>
          <p:nvPr/>
        </p:nvSpPr>
        <p:spPr>
          <a:xfrm>
            <a:off x="441981" y="1233375"/>
            <a:ext cx="8198436" cy="4339639"/>
          </a:xfrm>
          <a:prstGeom prst="rect">
            <a:avLst/>
          </a:prstGeom>
          <a:noFill/>
          <a:ln w="12700" cap="flat">
            <a:noFill/>
            <a:prstDash val="solid"/>
            <a:bevel/>
          </a:ln>
          <a:effectLst/>
        </p:spPr>
        <p:style>
          <a:lnRef idx="0">
            <a:scrgbClr r="0" g="0" b="0"/>
          </a:lnRef>
          <a:fillRef idx="0">
            <a:scrgbClr r="0" g="0" b="0"/>
          </a:fillRef>
          <a:effectRef idx="0">
            <a:scrgbClr r="0" g="0" b="0"/>
          </a:effectRef>
          <a:fontRef idx="none"/>
        </p:style>
        <p:txBody>
          <a:bodyPr spcFirstLastPara="1" wrap="square" lIns="34285" tIns="34285" rIns="34285" bIns="34285" spcCol="38100" anchor="ctr">
            <a:spAutoFit/>
          </a:bodyPr>
          <a:lstStyle/>
          <a:p>
            <a:pPr marL="285750" lvl="1" indent="-285750" defTabSz="342832" latinLnBrk="1">
              <a:lnSpc>
                <a:spcPct val="150000"/>
              </a:lnSpc>
              <a:spcBef>
                <a:spcPts val="900"/>
              </a:spcBef>
              <a:buClr>
                <a:schemeClr val="accent1"/>
              </a:buClr>
              <a:buFont typeface="Wingdings" panose="05000000000000000000" pitchFamily="2" charset="2"/>
              <a:buChar char="p"/>
              <a:defRPr/>
            </a:pPr>
            <a:r>
              <a:rPr lang="zh-CN" altLang="en-US" sz="2000" dirty="0">
                <a:solidFill>
                  <a:srgbClr val="FF0000"/>
                </a:solidFill>
                <a:latin typeface="+mn-ea"/>
              </a:rPr>
              <a:t>缺点</a:t>
            </a:r>
            <a:r>
              <a:rPr lang="zh-CN" altLang="en-US" sz="2000" dirty="0">
                <a:latin typeface="+mn-ea"/>
              </a:rPr>
              <a:t>：</a:t>
            </a:r>
          </a:p>
          <a:p>
            <a:pPr marL="628650" lvl="2" indent="-285750" defTabSz="342832" latinLnBrk="1">
              <a:lnSpc>
                <a:spcPct val="150000"/>
              </a:lnSpc>
              <a:spcBef>
                <a:spcPts val="900"/>
              </a:spcBef>
              <a:buClr>
                <a:schemeClr val="accent1"/>
              </a:buClr>
              <a:buFont typeface="Wingdings" panose="05000000000000000000" pitchFamily="2" charset="2"/>
              <a:buChar char="l"/>
              <a:defRPr/>
            </a:pPr>
            <a:r>
              <a:rPr lang="zh-CN" altLang="en-US" sz="2000" dirty="0">
                <a:latin typeface="+mn-ea"/>
              </a:rPr>
              <a:t>只能发现密度相仿的簇；</a:t>
            </a:r>
          </a:p>
          <a:p>
            <a:pPr marL="628650" lvl="2" indent="-285750" defTabSz="342832" latinLnBrk="1">
              <a:lnSpc>
                <a:spcPct val="150000"/>
              </a:lnSpc>
              <a:spcBef>
                <a:spcPts val="900"/>
              </a:spcBef>
              <a:buClr>
                <a:schemeClr val="accent1"/>
              </a:buClr>
              <a:buFont typeface="Wingdings" panose="05000000000000000000" pitchFamily="2" charset="2"/>
              <a:buChar char="l"/>
              <a:defRPr/>
            </a:pPr>
            <a:r>
              <a:rPr lang="zh-CN" altLang="en-US" sz="2000" dirty="0">
                <a:latin typeface="+mn-ea"/>
              </a:rPr>
              <a:t>对用户定义的参数（</a:t>
            </a:r>
            <a:r>
              <a:rPr lang="en-US" altLang="zh-CN" sz="2000" dirty="0" err="1">
                <a:latin typeface="+mn-ea"/>
              </a:rPr>
              <a:t>Eps</a:t>
            </a:r>
            <a:r>
              <a:rPr lang="zh-CN" altLang="en-US" sz="2000" dirty="0">
                <a:latin typeface="+mn-ea"/>
              </a:rPr>
              <a:t>和</a:t>
            </a:r>
            <a:r>
              <a:rPr lang="en-US" altLang="zh-CN" sz="2000" dirty="0" err="1">
                <a:latin typeface="+mn-ea"/>
              </a:rPr>
              <a:t>MinPts</a:t>
            </a:r>
            <a:r>
              <a:rPr lang="zh-CN" altLang="en-US" sz="2000" dirty="0">
                <a:latin typeface="+mn-ea"/>
              </a:rPr>
              <a:t>）是敏感的，参数难以确定（特别是对于高维数据），设置的细微不同可能导致差别很大的聚类；</a:t>
            </a:r>
          </a:p>
          <a:p>
            <a:pPr marL="628650" lvl="2" indent="-285750" defTabSz="342832" latinLnBrk="1">
              <a:lnSpc>
                <a:spcPct val="150000"/>
              </a:lnSpc>
              <a:spcBef>
                <a:spcPts val="900"/>
              </a:spcBef>
              <a:buClr>
                <a:schemeClr val="accent1"/>
              </a:buClr>
              <a:buFont typeface="Wingdings" panose="05000000000000000000" pitchFamily="2" charset="2"/>
              <a:buChar char="l"/>
              <a:defRPr/>
            </a:pPr>
            <a:r>
              <a:rPr lang="zh-CN" altLang="en-US" sz="2000" dirty="0">
                <a:latin typeface="+mn-ea"/>
              </a:rPr>
              <a:t>所使用参数</a:t>
            </a:r>
            <a:r>
              <a:rPr lang="en-US" altLang="zh-CN" sz="2000" dirty="0" err="1">
                <a:latin typeface="+mn-ea"/>
              </a:rPr>
              <a:t>Eps</a:t>
            </a:r>
            <a:r>
              <a:rPr lang="zh-CN" altLang="en-US" sz="2000" dirty="0">
                <a:latin typeface="+mn-ea"/>
              </a:rPr>
              <a:t>和</a:t>
            </a:r>
            <a:r>
              <a:rPr lang="en-US" altLang="zh-CN" sz="2000" dirty="0" err="1">
                <a:latin typeface="+mn-ea"/>
              </a:rPr>
              <a:t>MinPts</a:t>
            </a:r>
            <a:r>
              <a:rPr lang="zh-CN" altLang="en-US" sz="2000" dirty="0">
                <a:latin typeface="+mn-ea"/>
              </a:rPr>
              <a:t>是两个全局参数，不能刻画高维数据内在的聚类结构，因为真实的高维数据常常具有非常倾斜的分布；</a:t>
            </a:r>
          </a:p>
          <a:p>
            <a:pPr marL="628650" lvl="2" indent="-285750" defTabSz="342832" latinLnBrk="1">
              <a:lnSpc>
                <a:spcPct val="150000"/>
              </a:lnSpc>
              <a:spcBef>
                <a:spcPts val="900"/>
              </a:spcBef>
              <a:buClr>
                <a:schemeClr val="accent1"/>
              </a:buClr>
              <a:buFont typeface="Wingdings" panose="05000000000000000000" pitchFamily="2" charset="2"/>
              <a:buChar char="l"/>
              <a:defRPr/>
            </a:pPr>
            <a:r>
              <a:rPr lang="zh-CN" altLang="en-US" sz="2000" dirty="0">
                <a:latin typeface="+mn-ea"/>
              </a:rPr>
              <a:t>计算复杂度至少为 </a:t>
            </a:r>
            <a:r>
              <a:rPr lang="en-US" altLang="zh-CN" sz="2000" dirty="0">
                <a:latin typeface="+mn-ea"/>
              </a:rPr>
              <a:t>O(n</a:t>
            </a:r>
            <a:r>
              <a:rPr lang="en-US" altLang="zh-CN" sz="2000" baseline="30000" dirty="0">
                <a:latin typeface="+mn-ea"/>
              </a:rPr>
              <a:t>2</a:t>
            </a:r>
            <a:r>
              <a:rPr lang="en-US" altLang="zh-CN" sz="2000" dirty="0">
                <a:latin typeface="+mn-ea"/>
              </a:rPr>
              <a:t>)</a:t>
            </a:r>
            <a:r>
              <a:rPr lang="zh-CN" altLang="en-US" sz="2000" dirty="0">
                <a:latin typeface="+mn-ea"/>
              </a:rPr>
              <a:t>，若采用空间索引，计算复杂度为 </a:t>
            </a:r>
            <a:r>
              <a:rPr lang="en-US" altLang="zh-CN" sz="2000" dirty="0">
                <a:latin typeface="+mn-ea"/>
              </a:rPr>
              <a:t>O(</a:t>
            </a:r>
            <a:r>
              <a:rPr lang="en-US" altLang="zh-CN" sz="2000" dirty="0" err="1">
                <a:latin typeface="+mn-ea"/>
              </a:rPr>
              <a:t>nlogn</a:t>
            </a:r>
            <a:r>
              <a:rPr lang="en-US" altLang="zh-CN" sz="2000" dirty="0">
                <a:latin typeface="+mn-ea"/>
              </a:rPr>
              <a:t>)</a:t>
            </a:r>
            <a:r>
              <a:rPr lang="zh-CN" altLang="en-US" sz="2000" dirty="0">
                <a:latin typeface="+mn-ea"/>
              </a:rPr>
              <a:t>。</a:t>
            </a:r>
          </a:p>
        </p:txBody>
      </p:sp>
      <p:sp>
        <p:nvSpPr>
          <p:cNvPr id="5" name="矩形 25"/>
          <p:cNvSpPr>
            <a:spLocks noChangeArrowheads="1"/>
          </p:cNvSpPr>
          <p:nvPr/>
        </p:nvSpPr>
        <p:spPr bwMode="auto">
          <a:xfrm>
            <a:off x="181388" y="0"/>
            <a:ext cx="3920159" cy="839857"/>
          </a:xfrm>
          <a:prstGeom prst="rect">
            <a:avLst/>
          </a:prstGeom>
        </p:spPr>
        <p:txBody>
          <a:bodyPr vert="horz" lIns="91440" tIns="45720" rIns="91440" bIns="45720" rtlCol="0" anchor="ctr">
            <a:normAutofit fontScale="92500"/>
          </a:bodyPr>
          <a:lstStyle/>
          <a:p>
            <a:pPr>
              <a:lnSpc>
                <a:spcPct val="90000"/>
              </a:lnSpc>
              <a:spcBef>
                <a:spcPct val="0"/>
              </a:spcBef>
            </a:pPr>
            <a:r>
              <a:rPr lang="en-US" altLang="zh-CN" sz="3600" b="1" dirty="0">
                <a:solidFill>
                  <a:schemeClr val="accent1"/>
                </a:solidFill>
                <a:effectLst>
                  <a:outerShdw blurRad="38100" dist="38100" dir="2700000" algn="tl">
                    <a:srgbClr val="000000">
                      <a:alpha val="43137"/>
                    </a:srgbClr>
                  </a:outerShdw>
                </a:effectLst>
                <a:latin typeface="Verdana" panose="020B0604030504040204" pitchFamily="34" charset="0"/>
                <a:ea typeface="幼圆" panose="02010509060101010101" pitchFamily="49" charset="-122"/>
                <a:cs typeface="+mj-cs"/>
                <a:sym typeface="微软雅黑" panose="020B0503020204020204" pitchFamily="34" charset="-122"/>
              </a:rPr>
              <a:t>DBSCAN</a:t>
            </a:r>
            <a:r>
              <a:rPr lang="zh-CN" altLang="en-US" sz="3600" b="1" dirty="0">
                <a:solidFill>
                  <a:schemeClr val="accent1"/>
                </a:solidFill>
                <a:effectLst>
                  <a:outerShdw blurRad="38100" dist="38100" dir="2700000" algn="tl">
                    <a:srgbClr val="000000">
                      <a:alpha val="43137"/>
                    </a:srgbClr>
                  </a:outerShdw>
                </a:effectLst>
                <a:latin typeface="Verdana" panose="020B0604030504040204" pitchFamily="34" charset="0"/>
                <a:ea typeface="幼圆" panose="02010509060101010101" pitchFamily="49" charset="-122"/>
                <a:cs typeface="+mj-cs"/>
                <a:sym typeface="微软雅黑" panose="020B0503020204020204" pitchFamily="34" charset="-122"/>
              </a:rPr>
              <a:t>算法特点</a:t>
            </a:r>
          </a:p>
        </p:txBody>
      </p:sp>
    </p:spTree>
    <p:extLst>
      <p:ext uri="{BB962C8B-B14F-4D97-AF65-F5344CB8AC3E}">
        <p14:creationId xmlns:p14="http://schemas.microsoft.com/office/powerpoint/2010/main" val="243247397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大纲</a:t>
            </a:r>
          </a:p>
        </p:txBody>
      </p:sp>
      <p:sp>
        <p:nvSpPr>
          <p:cNvPr id="6" name="内容占位符 2"/>
          <p:cNvSpPr>
            <a:spLocks noGrp="1"/>
          </p:cNvSpPr>
          <p:nvPr>
            <p:ph idx="1"/>
          </p:nvPr>
        </p:nvSpPr>
        <p:spPr>
          <a:xfrm>
            <a:off x="314139" y="997883"/>
            <a:ext cx="8616950" cy="5174317"/>
          </a:xfrm>
        </p:spPr>
        <p:txBody>
          <a:bodyPr>
            <a:normAutofit fontScale="92500" lnSpcReduction="10000"/>
          </a:bodyPr>
          <a:lstStyle/>
          <a:p>
            <a:pPr marL="0" indent="0">
              <a:buNone/>
            </a:pPr>
            <a:endParaRPr lang="en-US" altLang="zh-CN" sz="2800" dirty="0">
              <a:latin typeface="+mn-ea"/>
              <a:ea typeface="+mn-ea"/>
            </a:endParaRPr>
          </a:p>
          <a:p>
            <a:r>
              <a:rPr lang="zh-CN" altLang="en-US" sz="2800" dirty="0">
                <a:latin typeface="+mn-ea"/>
                <a:ea typeface="+mn-ea"/>
              </a:rPr>
              <a:t> </a:t>
            </a:r>
            <a:r>
              <a:rPr altLang="en-US" sz="2800" dirty="0">
                <a:solidFill>
                  <a:schemeClr val="bg1">
                    <a:lumMod val="75000"/>
                  </a:schemeClr>
                </a:solidFill>
                <a:latin typeface="+mn-ea"/>
                <a:ea typeface="+mn-ea"/>
              </a:rPr>
              <a:t>聚类任务</a:t>
            </a:r>
            <a:endParaRPr lang="en-US" altLang="en-US" sz="2800" dirty="0">
              <a:solidFill>
                <a:schemeClr val="bg1">
                  <a:lumMod val="75000"/>
                </a:schemeClr>
              </a:solidFill>
              <a:latin typeface="+mn-ea"/>
              <a:ea typeface="+mn-ea"/>
            </a:endParaRPr>
          </a:p>
          <a:p>
            <a:endParaRPr lang="en-US" altLang="zh-CN" dirty="0">
              <a:solidFill>
                <a:schemeClr val="bg1">
                  <a:lumMod val="75000"/>
                </a:schemeClr>
              </a:solidFill>
            </a:endParaRPr>
          </a:p>
          <a:p>
            <a:r>
              <a:rPr lang="zh-CN" altLang="en-US" sz="2800" dirty="0">
                <a:solidFill>
                  <a:schemeClr val="bg1">
                    <a:lumMod val="75000"/>
                  </a:schemeClr>
                </a:solidFill>
                <a:latin typeface="+mn-ea"/>
                <a:ea typeface="+mn-ea"/>
              </a:rPr>
              <a:t> </a:t>
            </a:r>
            <a:r>
              <a:rPr altLang="en-US" sz="2800" dirty="0">
                <a:solidFill>
                  <a:schemeClr val="bg1">
                    <a:lumMod val="75000"/>
                  </a:schemeClr>
                </a:solidFill>
                <a:latin typeface="+mn-ea"/>
                <a:ea typeface="+mn-ea"/>
              </a:rPr>
              <a:t>性能度量</a:t>
            </a:r>
            <a:endParaRPr lang="en-US" altLang="en-US" sz="2800" dirty="0">
              <a:solidFill>
                <a:schemeClr val="bg1">
                  <a:lumMod val="75000"/>
                </a:schemeClr>
              </a:solidFill>
              <a:latin typeface="+mn-ea"/>
              <a:ea typeface="+mn-ea"/>
            </a:endParaRPr>
          </a:p>
          <a:p>
            <a:endParaRPr lang="en-US" altLang="zh-CN" dirty="0">
              <a:solidFill>
                <a:schemeClr val="bg1">
                  <a:lumMod val="75000"/>
                </a:schemeClr>
              </a:solidFill>
            </a:endParaRPr>
          </a:p>
          <a:p>
            <a:r>
              <a:rPr lang="zh-CN" altLang="en-US" sz="2800" dirty="0">
                <a:solidFill>
                  <a:schemeClr val="bg1">
                    <a:lumMod val="75000"/>
                  </a:schemeClr>
                </a:solidFill>
                <a:latin typeface="+mn-ea"/>
                <a:ea typeface="+mn-ea"/>
              </a:rPr>
              <a:t> </a:t>
            </a:r>
            <a:r>
              <a:rPr altLang="en-US" sz="2800" dirty="0">
                <a:solidFill>
                  <a:schemeClr val="bg1">
                    <a:lumMod val="75000"/>
                  </a:schemeClr>
                </a:solidFill>
                <a:latin typeface="+mn-ea"/>
                <a:ea typeface="+mn-ea"/>
              </a:rPr>
              <a:t>距离计算</a:t>
            </a:r>
            <a:endParaRPr lang="en-US" altLang="en-US" sz="2800" dirty="0">
              <a:solidFill>
                <a:schemeClr val="bg1">
                  <a:lumMod val="75000"/>
                </a:schemeClr>
              </a:solidFill>
              <a:latin typeface="+mn-ea"/>
              <a:ea typeface="+mn-ea"/>
            </a:endParaRPr>
          </a:p>
          <a:p>
            <a:endParaRPr lang="en-US" altLang="zh-CN" dirty="0">
              <a:solidFill>
                <a:schemeClr val="bg1">
                  <a:lumMod val="75000"/>
                </a:schemeClr>
              </a:solidFill>
            </a:endParaRPr>
          </a:p>
          <a:p>
            <a:r>
              <a:rPr lang="zh-CN" altLang="en-US" sz="2800" dirty="0">
                <a:solidFill>
                  <a:schemeClr val="bg1">
                    <a:lumMod val="75000"/>
                  </a:schemeClr>
                </a:solidFill>
                <a:latin typeface="+mn-ea"/>
                <a:ea typeface="+mn-ea"/>
              </a:rPr>
              <a:t> </a:t>
            </a:r>
            <a:r>
              <a:rPr altLang="en-US" sz="2800" dirty="0">
                <a:solidFill>
                  <a:schemeClr val="bg1">
                    <a:lumMod val="75000"/>
                  </a:schemeClr>
                </a:solidFill>
                <a:latin typeface="+mn-ea"/>
                <a:ea typeface="+mn-ea"/>
              </a:rPr>
              <a:t>原型聚类</a:t>
            </a:r>
            <a:endParaRPr lang="en-US" altLang="en-US" sz="2800" dirty="0">
              <a:solidFill>
                <a:schemeClr val="bg1">
                  <a:lumMod val="75000"/>
                </a:schemeClr>
              </a:solidFill>
              <a:latin typeface="+mn-ea"/>
              <a:ea typeface="+mn-ea"/>
            </a:endParaRPr>
          </a:p>
          <a:p>
            <a:endParaRPr lang="en-US" altLang="en-US" sz="2800" dirty="0">
              <a:solidFill>
                <a:schemeClr val="bg1">
                  <a:lumMod val="75000"/>
                </a:schemeClr>
              </a:solidFill>
              <a:latin typeface="+mn-ea"/>
              <a:ea typeface="+mn-ea"/>
            </a:endParaRPr>
          </a:p>
          <a:p>
            <a:r>
              <a:rPr altLang="en-US" sz="2800" dirty="0">
                <a:solidFill>
                  <a:schemeClr val="bg1">
                    <a:lumMod val="75000"/>
                  </a:schemeClr>
                </a:solidFill>
                <a:latin typeface="+mn-ea"/>
                <a:ea typeface="+mn-ea"/>
              </a:rPr>
              <a:t> 密度聚类</a:t>
            </a:r>
            <a:endParaRPr lang="en-US" altLang="en-US" sz="2800" dirty="0">
              <a:solidFill>
                <a:schemeClr val="bg1">
                  <a:lumMod val="75000"/>
                </a:schemeClr>
              </a:solidFill>
              <a:latin typeface="+mn-ea"/>
              <a:ea typeface="+mn-ea"/>
            </a:endParaRPr>
          </a:p>
          <a:p>
            <a:endParaRPr lang="en-US" altLang="en-US" sz="2800" dirty="0">
              <a:solidFill>
                <a:schemeClr val="bg1">
                  <a:lumMod val="75000"/>
                </a:schemeClr>
              </a:solidFill>
              <a:latin typeface="+mn-ea"/>
              <a:ea typeface="+mn-ea"/>
            </a:endParaRPr>
          </a:p>
          <a:p>
            <a:r>
              <a:rPr lang="en-US" altLang="zh-CN" sz="2800" dirty="0">
                <a:solidFill>
                  <a:schemeClr val="bg1">
                    <a:lumMod val="75000"/>
                  </a:schemeClr>
                </a:solidFill>
                <a:latin typeface="+mn-ea"/>
                <a:ea typeface="+mn-ea"/>
              </a:rPr>
              <a:t> </a:t>
            </a:r>
            <a:r>
              <a:rPr sz="2800" dirty="0">
                <a:latin typeface="+mn-ea"/>
                <a:ea typeface="+mn-ea"/>
              </a:rPr>
              <a:t>层次聚类</a:t>
            </a:r>
            <a:endParaRPr lang="zh-CN" altLang="en-US" sz="2800" dirty="0">
              <a:latin typeface="+mn-ea"/>
              <a:ea typeface="+mn-ea"/>
            </a:endParaRPr>
          </a:p>
          <a:p>
            <a:pPr marL="1697400" lvl="4" indent="0">
              <a:buNone/>
            </a:pPr>
            <a:endParaRPr lang="en-US" altLang="zh-CN" dirty="0"/>
          </a:p>
        </p:txBody>
      </p:sp>
    </p:spTree>
    <p:extLst>
      <p:ext uri="{BB962C8B-B14F-4D97-AF65-F5344CB8AC3E}">
        <p14:creationId xmlns:p14="http://schemas.microsoft.com/office/powerpoint/2010/main" val="60734078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t>层次聚类</a:t>
            </a:r>
          </a:p>
        </p:txBody>
      </p:sp>
      <p:sp>
        <p:nvSpPr>
          <p:cNvPr id="2" name="内容占位符 1"/>
          <p:cNvSpPr>
            <a:spLocks noGrp="1"/>
          </p:cNvSpPr>
          <p:nvPr>
            <p:ph idx="1"/>
          </p:nvPr>
        </p:nvSpPr>
        <p:spPr>
          <a:xfrm>
            <a:off x="260350" y="963612"/>
            <a:ext cx="8616950" cy="4930775"/>
          </a:xfrm>
        </p:spPr>
        <p:txBody>
          <a:bodyPr/>
          <a:lstStyle/>
          <a:p>
            <a:pPr lvl="0">
              <a:defRPr/>
            </a:pPr>
            <a:r>
              <a:rPr lang="zh-CN" altLang="en-US" dirty="0"/>
              <a:t>层次聚类试图在不同层次对数据集进行划分，从而形成树形的聚类结构。数据集划分既可采用“自底向上”的聚合策略，也可采用“自顶向下”的分拆策略。</a:t>
            </a:r>
            <a:endParaRPr lang="en-US" altLang="en-US" dirty="0"/>
          </a:p>
        </p:txBody>
      </p:sp>
      <p:sp>
        <p:nvSpPr>
          <p:cNvPr id="7" name="文本框 6">
            <a:extLst>
              <a:ext uri="{FF2B5EF4-FFF2-40B4-BE49-F238E27FC236}">
                <a16:creationId xmlns:a16="http://schemas.microsoft.com/office/drawing/2014/main" id="{1AC6B6B1-E687-AE00-2638-521E418A0911}"/>
              </a:ext>
            </a:extLst>
          </p:cNvPr>
          <p:cNvSpPr txBox="1"/>
          <p:nvPr/>
        </p:nvSpPr>
        <p:spPr>
          <a:xfrm>
            <a:off x="611414" y="2685104"/>
            <a:ext cx="7184572" cy="646331"/>
          </a:xfrm>
          <a:prstGeom prst="rect">
            <a:avLst/>
          </a:prstGeom>
          <a:noFill/>
        </p:spPr>
        <p:txBody>
          <a:bodyPr wrap="square">
            <a:spAutoFit/>
          </a:bodyPr>
          <a:lstStyle/>
          <a:p>
            <a:r>
              <a:rPr lang="zh-CN" altLang="en-US" b="1" i="0" dirty="0">
                <a:solidFill>
                  <a:srgbClr val="C00000"/>
                </a:solidFill>
                <a:effectLst/>
                <a:latin typeface="-apple-system"/>
              </a:rPr>
              <a:t>第一步：</a:t>
            </a:r>
            <a:r>
              <a:rPr lang="zh-CN" altLang="en-US" b="0" i="0" dirty="0">
                <a:solidFill>
                  <a:srgbClr val="4D4D4D"/>
                </a:solidFill>
                <a:effectLst/>
                <a:latin typeface="-apple-system"/>
              </a:rPr>
              <a:t>我们假设每个样本点都为一个簇类（如下图），计算每个簇类间的相似度，得到相似矩阵；</a:t>
            </a:r>
            <a:endParaRPr lang="zh-CN" altLang="en-US" dirty="0"/>
          </a:p>
        </p:txBody>
      </p:sp>
      <p:sp>
        <p:nvSpPr>
          <p:cNvPr id="9" name="文本框 8">
            <a:extLst>
              <a:ext uri="{FF2B5EF4-FFF2-40B4-BE49-F238E27FC236}">
                <a16:creationId xmlns:a16="http://schemas.microsoft.com/office/drawing/2014/main" id="{6AD209E7-7A73-39B8-1045-9A19A4490AD4}"/>
              </a:ext>
            </a:extLst>
          </p:cNvPr>
          <p:cNvSpPr txBox="1"/>
          <p:nvPr/>
        </p:nvSpPr>
        <p:spPr>
          <a:xfrm>
            <a:off x="560612" y="2121678"/>
            <a:ext cx="8176079" cy="923330"/>
          </a:xfrm>
          <a:prstGeom prst="rect">
            <a:avLst/>
          </a:prstGeom>
          <a:noFill/>
        </p:spPr>
        <p:txBody>
          <a:bodyPr wrap="square">
            <a:spAutoFit/>
          </a:bodyPr>
          <a:lstStyle/>
          <a:p>
            <a:pPr algn="l"/>
            <a:r>
              <a:rPr lang="zh-CN" altLang="en-US" b="1" i="0" dirty="0">
                <a:solidFill>
                  <a:srgbClr val="C00000"/>
                </a:solidFill>
                <a:effectLst/>
                <a:latin typeface="-apple-system"/>
              </a:rPr>
              <a:t>为了更好的理解，我们对算法进行图示说明，假设我们有</a:t>
            </a:r>
            <a:r>
              <a:rPr lang="en-US" altLang="zh-CN" b="1" i="0" dirty="0">
                <a:solidFill>
                  <a:srgbClr val="C00000"/>
                </a:solidFill>
                <a:effectLst/>
                <a:latin typeface="-apple-system"/>
              </a:rPr>
              <a:t>6</a:t>
            </a:r>
            <a:r>
              <a:rPr lang="zh-CN" altLang="en-US" b="1" i="0" dirty="0">
                <a:solidFill>
                  <a:srgbClr val="C00000"/>
                </a:solidFill>
                <a:effectLst/>
                <a:latin typeface="-apple-system"/>
              </a:rPr>
              <a:t>个样本点</a:t>
            </a:r>
            <a:r>
              <a:rPr lang="en-US" altLang="zh-CN" b="1" i="0" dirty="0">
                <a:solidFill>
                  <a:srgbClr val="C00000"/>
                </a:solidFill>
                <a:effectLst/>
                <a:latin typeface="-apple-system"/>
              </a:rPr>
              <a:t>{A,B,C,D,E,F}</a:t>
            </a:r>
            <a:r>
              <a:rPr lang="zh-CN" altLang="en-US" b="1" i="0" dirty="0">
                <a:solidFill>
                  <a:srgbClr val="C00000"/>
                </a:solidFill>
                <a:effectLst/>
                <a:latin typeface="-apple-system"/>
              </a:rPr>
              <a:t>。</a:t>
            </a:r>
          </a:p>
          <a:p>
            <a:br>
              <a:rPr lang="zh-CN" altLang="en-US" b="1" dirty="0">
                <a:solidFill>
                  <a:srgbClr val="C00000"/>
                </a:solidFill>
              </a:rPr>
            </a:br>
            <a:endParaRPr lang="zh-CN" altLang="en-US" b="1" dirty="0">
              <a:solidFill>
                <a:srgbClr val="C00000"/>
              </a:solidFill>
            </a:endParaRPr>
          </a:p>
        </p:txBody>
      </p:sp>
      <p:pic>
        <p:nvPicPr>
          <p:cNvPr id="11" name="图片 10">
            <a:extLst>
              <a:ext uri="{FF2B5EF4-FFF2-40B4-BE49-F238E27FC236}">
                <a16:creationId xmlns:a16="http://schemas.microsoft.com/office/drawing/2014/main" id="{EBC02F3E-63F7-36C1-696B-880A356FCF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08200" y="3428999"/>
            <a:ext cx="4191000" cy="561975"/>
          </a:xfrm>
          <a:prstGeom prst="rect">
            <a:avLst/>
          </a:prstGeom>
        </p:spPr>
      </p:pic>
      <p:sp>
        <p:nvSpPr>
          <p:cNvPr id="13" name="文本框 12">
            <a:extLst>
              <a:ext uri="{FF2B5EF4-FFF2-40B4-BE49-F238E27FC236}">
                <a16:creationId xmlns:a16="http://schemas.microsoft.com/office/drawing/2014/main" id="{E7393D69-F273-C7F3-941B-B3420D20CB58}"/>
              </a:ext>
            </a:extLst>
          </p:cNvPr>
          <p:cNvSpPr txBox="1"/>
          <p:nvPr/>
        </p:nvSpPr>
        <p:spPr>
          <a:xfrm>
            <a:off x="693963" y="4163765"/>
            <a:ext cx="7749721" cy="646331"/>
          </a:xfrm>
          <a:prstGeom prst="rect">
            <a:avLst/>
          </a:prstGeom>
          <a:noFill/>
        </p:spPr>
        <p:txBody>
          <a:bodyPr wrap="square">
            <a:spAutoFit/>
          </a:bodyPr>
          <a:lstStyle/>
          <a:p>
            <a:r>
              <a:rPr lang="zh-CN" altLang="en-US" b="1" i="0" dirty="0">
                <a:solidFill>
                  <a:srgbClr val="C00000"/>
                </a:solidFill>
                <a:effectLst/>
                <a:latin typeface="-apple-system"/>
              </a:rPr>
              <a:t>第二步：</a:t>
            </a:r>
            <a:r>
              <a:rPr lang="zh-CN" altLang="en-US" b="0" i="0" dirty="0">
                <a:solidFill>
                  <a:srgbClr val="4D4D4D"/>
                </a:solidFill>
                <a:effectLst/>
                <a:latin typeface="-apple-system"/>
              </a:rPr>
              <a:t>若</a:t>
            </a:r>
            <a:r>
              <a:rPr lang="en-US" altLang="zh-CN" b="0" i="0" dirty="0">
                <a:solidFill>
                  <a:srgbClr val="4D4D4D"/>
                </a:solidFill>
                <a:effectLst/>
                <a:latin typeface="-apple-system"/>
              </a:rPr>
              <a:t>B</a:t>
            </a:r>
            <a:r>
              <a:rPr lang="zh-CN" altLang="en-US" b="0" i="0" dirty="0">
                <a:solidFill>
                  <a:srgbClr val="4D4D4D"/>
                </a:solidFill>
                <a:effectLst/>
                <a:latin typeface="-apple-system"/>
              </a:rPr>
              <a:t>和</a:t>
            </a:r>
            <a:r>
              <a:rPr lang="en-US" altLang="zh-CN" b="0" i="0" dirty="0">
                <a:solidFill>
                  <a:srgbClr val="4D4D4D"/>
                </a:solidFill>
                <a:effectLst/>
                <a:latin typeface="-apple-system"/>
              </a:rPr>
              <a:t>C</a:t>
            </a:r>
            <a:r>
              <a:rPr lang="zh-CN" altLang="en-US" b="0" i="0" dirty="0">
                <a:solidFill>
                  <a:srgbClr val="4D4D4D"/>
                </a:solidFill>
                <a:effectLst/>
                <a:latin typeface="-apple-system"/>
              </a:rPr>
              <a:t>的相似度最高，合并簇类</a:t>
            </a:r>
            <a:r>
              <a:rPr lang="en-US" altLang="zh-CN" b="0" i="0" dirty="0">
                <a:solidFill>
                  <a:srgbClr val="4D4D4D"/>
                </a:solidFill>
                <a:effectLst/>
                <a:latin typeface="-apple-system"/>
              </a:rPr>
              <a:t>B</a:t>
            </a:r>
            <a:r>
              <a:rPr lang="zh-CN" altLang="en-US" b="0" i="0" dirty="0">
                <a:solidFill>
                  <a:srgbClr val="4D4D4D"/>
                </a:solidFill>
                <a:effectLst/>
                <a:latin typeface="-apple-system"/>
              </a:rPr>
              <a:t>和</a:t>
            </a:r>
            <a:r>
              <a:rPr lang="en-US" altLang="zh-CN" b="0" i="0" dirty="0">
                <a:solidFill>
                  <a:srgbClr val="4D4D4D"/>
                </a:solidFill>
                <a:effectLst/>
                <a:latin typeface="-apple-system"/>
              </a:rPr>
              <a:t>C</a:t>
            </a:r>
            <a:r>
              <a:rPr lang="zh-CN" altLang="en-US" b="0" i="0" dirty="0">
                <a:solidFill>
                  <a:srgbClr val="4D4D4D"/>
                </a:solidFill>
                <a:effectLst/>
                <a:latin typeface="-apple-system"/>
              </a:rPr>
              <a:t>为一个簇类。现在我们还有五个簇类，分别为</a:t>
            </a:r>
            <a:r>
              <a:rPr lang="en-US" altLang="zh-CN" b="0" i="0" dirty="0">
                <a:solidFill>
                  <a:srgbClr val="4D4D4D"/>
                </a:solidFill>
                <a:effectLst/>
                <a:latin typeface="-apple-system"/>
              </a:rPr>
              <a:t>A</a:t>
            </a:r>
            <a:r>
              <a:rPr lang="zh-CN" altLang="en-US" b="0" i="0" dirty="0">
                <a:solidFill>
                  <a:srgbClr val="4D4D4D"/>
                </a:solidFill>
                <a:effectLst/>
                <a:latin typeface="-apple-system"/>
              </a:rPr>
              <a:t>，</a:t>
            </a:r>
            <a:r>
              <a:rPr lang="en-US" altLang="zh-CN" b="0" i="0" dirty="0">
                <a:solidFill>
                  <a:srgbClr val="4D4D4D"/>
                </a:solidFill>
                <a:effectLst/>
                <a:latin typeface="-apple-system"/>
              </a:rPr>
              <a:t>BC</a:t>
            </a:r>
            <a:r>
              <a:rPr lang="zh-CN" altLang="en-US" b="0" i="0" dirty="0">
                <a:solidFill>
                  <a:srgbClr val="4D4D4D"/>
                </a:solidFill>
                <a:effectLst/>
                <a:latin typeface="-apple-system"/>
              </a:rPr>
              <a:t>，</a:t>
            </a:r>
            <a:r>
              <a:rPr lang="en-US" altLang="zh-CN" b="0" i="0" dirty="0">
                <a:solidFill>
                  <a:srgbClr val="4D4D4D"/>
                </a:solidFill>
                <a:effectLst/>
                <a:latin typeface="-apple-system"/>
              </a:rPr>
              <a:t>D</a:t>
            </a:r>
            <a:r>
              <a:rPr lang="zh-CN" altLang="en-US" b="0" i="0" dirty="0">
                <a:solidFill>
                  <a:srgbClr val="4D4D4D"/>
                </a:solidFill>
                <a:effectLst/>
                <a:latin typeface="-apple-system"/>
              </a:rPr>
              <a:t>，</a:t>
            </a:r>
            <a:r>
              <a:rPr lang="en-US" altLang="zh-CN" b="0" i="0" dirty="0">
                <a:solidFill>
                  <a:srgbClr val="4D4D4D"/>
                </a:solidFill>
                <a:effectLst/>
                <a:latin typeface="-apple-system"/>
              </a:rPr>
              <a:t>E</a:t>
            </a:r>
            <a:r>
              <a:rPr lang="zh-CN" altLang="en-US" b="0" i="0" dirty="0">
                <a:solidFill>
                  <a:srgbClr val="4D4D4D"/>
                </a:solidFill>
                <a:effectLst/>
                <a:latin typeface="-apple-system"/>
              </a:rPr>
              <a:t>，</a:t>
            </a:r>
            <a:r>
              <a:rPr lang="en-US" altLang="zh-CN" b="0" i="0" dirty="0">
                <a:solidFill>
                  <a:srgbClr val="4D4D4D"/>
                </a:solidFill>
                <a:effectLst/>
                <a:latin typeface="-apple-system"/>
              </a:rPr>
              <a:t>F</a:t>
            </a:r>
            <a:r>
              <a:rPr lang="zh-CN" altLang="en-US" b="0" i="0" dirty="0">
                <a:solidFill>
                  <a:srgbClr val="4D4D4D"/>
                </a:solidFill>
                <a:effectLst/>
                <a:latin typeface="-apple-system"/>
              </a:rPr>
              <a:t>。</a:t>
            </a:r>
            <a:endParaRPr lang="zh-CN" altLang="en-US" dirty="0"/>
          </a:p>
        </p:txBody>
      </p:sp>
      <p:pic>
        <p:nvPicPr>
          <p:cNvPr id="15" name="图片 14">
            <a:extLst>
              <a:ext uri="{FF2B5EF4-FFF2-40B4-BE49-F238E27FC236}">
                <a16:creationId xmlns:a16="http://schemas.microsoft.com/office/drawing/2014/main" id="{AAE593AD-765A-8732-562D-C2AE3AAC93A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92360" y="4823304"/>
            <a:ext cx="4352925" cy="1314450"/>
          </a:xfrm>
          <a:prstGeom prst="rect">
            <a:avLst/>
          </a:prstGeom>
        </p:spPr>
      </p:pic>
    </p:spTree>
    <p:extLst>
      <p:ext uri="{BB962C8B-B14F-4D97-AF65-F5344CB8AC3E}">
        <p14:creationId xmlns:p14="http://schemas.microsoft.com/office/powerpoint/2010/main" val="349001795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9C81C9-C342-6C27-D31C-FCD8BFC821D1}"/>
              </a:ext>
            </a:extLst>
          </p:cNvPr>
          <p:cNvSpPr>
            <a:spLocks noGrp="1"/>
          </p:cNvSpPr>
          <p:nvPr>
            <p:ph type="title"/>
          </p:nvPr>
        </p:nvSpPr>
        <p:spPr/>
        <p:txBody>
          <a:bodyPr/>
          <a:lstStyle/>
          <a:p>
            <a:endParaRPr lang="zh-CN" altLang="en-US"/>
          </a:p>
        </p:txBody>
      </p:sp>
      <p:sp>
        <p:nvSpPr>
          <p:cNvPr id="4" name="文本框 3">
            <a:extLst>
              <a:ext uri="{FF2B5EF4-FFF2-40B4-BE49-F238E27FC236}">
                <a16:creationId xmlns:a16="http://schemas.microsoft.com/office/drawing/2014/main" id="{CE89853A-BD20-5754-0581-5A33F03E3BB0}"/>
              </a:ext>
            </a:extLst>
          </p:cNvPr>
          <p:cNvSpPr txBox="1"/>
          <p:nvPr/>
        </p:nvSpPr>
        <p:spPr>
          <a:xfrm>
            <a:off x="391886" y="354763"/>
            <a:ext cx="7886700" cy="923330"/>
          </a:xfrm>
          <a:prstGeom prst="rect">
            <a:avLst/>
          </a:prstGeom>
          <a:noFill/>
        </p:spPr>
        <p:txBody>
          <a:bodyPr wrap="square">
            <a:spAutoFit/>
          </a:bodyPr>
          <a:lstStyle/>
          <a:p>
            <a:r>
              <a:rPr lang="zh-CN" altLang="en-US" b="1" i="0" dirty="0">
                <a:effectLst/>
                <a:latin typeface="-apple-system"/>
              </a:rPr>
              <a:t>第三步：更新簇类间的相似矩阵，相似矩阵的大小为</a:t>
            </a:r>
            <a:r>
              <a:rPr lang="en-US" altLang="zh-CN" b="1" i="0" dirty="0">
                <a:effectLst/>
                <a:latin typeface="-apple-system"/>
              </a:rPr>
              <a:t>5</a:t>
            </a:r>
            <a:r>
              <a:rPr lang="zh-CN" altLang="en-US" b="1" i="0" dirty="0">
                <a:effectLst/>
                <a:latin typeface="-apple-system"/>
              </a:rPr>
              <a:t>行</a:t>
            </a:r>
            <a:r>
              <a:rPr lang="en-US" altLang="zh-CN" b="1" i="0" dirty="0">
                <a:effectLst/>
                <a:latin typeface="-apple-system"/>
              </a:rPr>
              <a:t>5</a:t>
            </a:r>
            <a:r>
              <a:rPr lang="zh-CN" altLang="en-US" b="1" i="0" dirty="0">
                <a:effectLst/>
                <a:latin typeface="-apple-system"/>
              </a:rPr>
              <a:t>列；若簇类</a:t>
            </a:r>
            <a:r>
              <a:rPr lang="en-US" altLang="zh-CN" b="1" i="0" dirty="0">
                <a:effectLst/>
                <a:latin typeface="-apple-system"/>
              </a:rPr>
              <a:t>BC</a:t>
            </a:r>
            <a:r>
              <a:rPr lang="zh-CN" altLang="en-US" b="1" i="0" dirty="0">
                <a:effectLst/>
                <a:latin typeface="-apple-system"/>
              </a:rPr>
              <a:t>和</a:t>
            </a:r>
            <a:r>
              <a:rPr lang="en-US" altLang="zh-CN" b="1" i="0" dirty="0">
                <a:effectLst/>
                <a:latin typeface="-apple-system"/>
              </a:rPr>
              <a:t>D</a:t>
            </a:r>
            <a:r>
              <a:rPr lang="zh-CN" altLang="en-US" b="1" i="0" dirty="0">
                <a:effectLst/>
                <a:latin typeface="-apple-system"/>
              </a:rPr>
              <a:t>的相似度最高，合并簇类</a:t>
            </a:r>
            <a:r>
              <a:rPr lang="en-US" altLang="zh-CN" b="1" i="0" dirty="0">
                <a:effectLst/>
                <a:latin typeface="-apple-system"/>
              </a:rPr>
              <a:t>BC</a:t>
            </a:r>
            <a:r>
              <a:rPr lang="zh-CN" altLang="en-US" b="1" i="0" dirty="0">
                <a:effectLst/>
                <a:latin typeface="-apple-system"/>
              </a:rPr>
              <a:t>和</a:t>
            </a:r>
            <a:r>
              <a:rPr lang="en-US" altLang="zh-CN" b="1" i="0" dirty="0">
                <a:effectLst/>
                <a:latin typeface="-apple-system"/>
              </a:rPr>
              <a:t>D</a:t>
            </a:r>
            <a:r>
              <a:rPr lang="zh-CN" altLang="en-US" b="1" i="0" dirty="0">
                <a:effectLst/>
                <a:latin typeface="-apple-system"/>
              </a:rPr>
              <a:t>为一个簇类。现在我们还有四个簇类，分别为</a:t>
            </a:r>
            <a:r>
              <a:rPr lang="en-US" altLang="zh-CN" b="1" i="0" dirty="0">
                <a:effectLst/>
                <a:latin typeface="-apple-system"/>
              </a:rPr>
              <a:t>A</a:t>
            </a:r>
            <a:r>
              <a:rPr lang="zh-CN" altLang="en-US" b="1" i="0" dirty="0">
                <a:effectLst/>
                <a:latin typeface="-apple-system"/>
              </a:rPr>
              <a:t>，</a:t>
            </a:r>
            <a:r>
              <a:rPr lang="en-US" altLang="zh-CN" b="1" i="0" dirty="0">
                <a:effectLst/>
                <a:latin typeface="-apple-system"/>
              </a:rPr>
              <a:t>BCD</a:t>
            </a:r>
            <a:r>
              <a:rPr lang="zh-CN" altLang="en-US" b="1" i="0" dirty="0">
                <a:effectLst/>
                <a:latin typeface="-apple-system"/>
              </a:rPr>
              <a:t>，</a:t>
            </a:r>
            <a:r>
              <a:rPr lang="en-US" altLang="zh-CN" b="1" i="0" dirty="0">
                <a:effectLst/>
                <a:latin typeface="-apple-system"/>
              </a:rPr>
              <a:t>E</a:t>
            </a:r>
            <a:r>
              <a:rPr lang="zh-CN" altLang="en-US" b="1" i="0" dirty="0">
                <a:effectLst/>
                <a:latin typeface="-apple-system"/>
              </a:rPr>
              <a:t>，</a:t>
            </a:r>
            <a:r>
              <a:rPr lang="en-US" altLang="zh-CN" b="1" i="0" dirty="0">
                <a:effectLst/>
                <a:latin typeface="-apple-system"/>
              </a:rPr>
              <a:t>F</a:t>
            </a:r>
            <a:r>
              <a:rPr lang="zh-CN" altLang="en-US" b="1" i="0" dirty="0">
                <a:effectLst/>
                <a:latin typeface="-apple-system"/>
              </a:rPr>
              <a:t>。</a:t>
            </a:r>
            <a:endParaRPr lang="zh-CN" altLang="en-US" b="1" dirty="0"/>
          </a:p>
        </p:txBody>
      </p:sp>
      <p:pic>
        <p:nvPicPr>
          <p:cNvPr id="6" name="图片 5">
            <a:extLst>
              <a:ext uri="{FF2B5EF4-FFF2-40B4-BE49-F238E27FC236}">
                <a16:creationId xmlns:a16="http://schemas.microsoft.com/office/drawing/2014/main" id="{CB49A089-0AD4-7359-3913-3E0FCE5412B4}"/>
              </a:ext>
            </a:extLst>
          </p:cNvPr>
          <p:cNvPicPr>
            <a:picLocks noChangeAspect="1"/>
          </p:cNvPicPr>
          <p:nvPr/>
        </p:nvPicPr>
        <p:blipFill>
          <a:blip r:embed="rId2"/>
          <a:stretch>
            <a:fillRect/>
          </a:stretch>
        </p:blipFill>
        <p:spPr>
          <a:xfrm>
            <a:off x="2366962" y="1242368"/>
            <a:ext cx="4410075" cy="2133600"/>
          </a:xfrm>
          <a:prstGeom prst="rect">
            <a:avLst/>
          </a:prstGeom>
        </p:spPr>
      </p:pic>
      <p:sp>
        <p:nvSpPr>
          <p:cNvPr id="8" name="文本框 7">
            <a:extLst>
              <a:ext uri="{FF2B5EF4-FFF2-40B4-BE49-F238E27FC236}">
                <a16:creationId xmlns:a16="http://schemas.microsoft.com/office/drawing/2014/main" id="{FFB12FB3-91C4-120E-C041-AED43F7929E9}"/>
              </a:ext>
            </a:extLst>
          </p:cNvPr>
          <p:cNvSpPr txBox="1"/>
          <p:nvPr/>
        </p:nvSpPr>
        <p:spPr>
          <a:xfrm>
            <a:off x="440870" y="3482033"/>
            <a:ext cx="8262257" cy="646331"/>
          </a:xfrm>
          <a:prstGeom prst="rect">
            <a:avLst/>
          </a:prstGeom>
          <a:noFill/>
        </p:spPr>
        <p:txBody>
          <a:bodyPr wrap="square">
            <a:spAutoFit/>
          </a:bodyPr>
          <a:lstStyle/>
          <a:p>
            <a:r>
              <a:rPr lang="zh-CN" altLang="en-US" b="1" i="0" dirty="0">
                <a:effectLst/>
                <a:latin typeface="-apple-system"/>
              </a:rPr>
              <a:t>第四步：更新簇类间的相似矩阵，相似矩阵的大小为</a:t>
            </a:r>
            <a:r>
              <a:rPr lang="en-US" altLang="zh-CN" b="1" i="0" dirty="0">
                <a:effectLst/>
                <a:latin typeface="-apple-system"/>
              </a:rPr>
              <a:t>4</a:t>
            </a:r>
            <a:r>
              <a:rPr lang="zh-CN" altLang="en-US" b="1" i="0" dirty="0">
                <a:effectLst/>
                <a:latin typeface="-apple-system"/>
              </a:rPr>
              <a:t>行</a:t>
            </a:r>
            <a:r>
              <a:rPr lang="en-US" altLang="zh-CN" b="1" i="0" dirty="0">
                <a:effectLst/>
                <a:latin typeface="-apple-system"/>
              </a:rPr>
              <a:t>4</a:t>
            </a:r>
            <a:r>
              <a:rPr lang="zh-CN" altLang="en-US" b="1" i="0" dirty="0">
                <a:effectLst/>
                <a:latin typeface="-apple-system"/>
              </a:rPr>
              <a:t>列；若簇类</a:t>
            </a:r>
            <a:r>
              <a:rPr lang="en-US" altLang="zh-CN" b="1" i="0" dirty="0">
                <a:effectLst/>
                <a:latin typeface="-apple-system"/>
              </a:rPr>
              <a:t>E</a:t>
            </a:r>
            <a:r>
              <a:rPr lang="zh-CN" altLang="en-US" b="1" i="0" dirty="0">
                <a:effectLst/>
                <a:latin typeface="-apple-system"/>
              </a:rPr>
              <a:t>和</a:t>
            </a:r>
            <a:r>
              <a:rPr lang="en-US" altLang="zh-CN" b="1" i="0" dirty="0">
                <a:effectLst/>
                <a:latin typeface="-apple-system"/>
              </a:rPr>
              <a:t>F</a:t>
            </a:r>
            <a:r>
              <a:rPr lang="zh-CN" altLang="en-US" b="1" i="0" dirty="0">
                <a:effectLst/>
                <a:latin typeface="-apple-system"/>
              </a:rPr>
              <a:t>的相似度最高，合并簇类</a:t>
            </a:r>
            <a:r>
              <a:rPr lang="en-US" altLang="zh-CN" b="1" i="0" dirty="0">
                <a:effectLst/>
                <a:latin typeface="-apple-system"/>
              </a:rPr>
              <a:t>E</a:t>
            </a:r>
            <a:r>
              <a:rPr lang="zh-CN" altLang="en-US" b="1" i="0" dirty="0">
                <a:effectLst/>
                <a:latin typeface="-apple-system"/>
              </a:rPr>
              <a:t>和</a:t>
            </a:r>
            <a:r>
              <a:rPr lang="en-US" altLang="zh-CN" b="1" i="0" dirty="0">
                <a:effectLst/>
                <a:latin typeface="-apple-system"/>
              </a:rPr>
              <a:t>F</a:t>
            </a:r>
            <a:r>
              <a:rPr lang="zh-CN" altLang="en-US" b="1" i="0" dirty="0">
                <a:effectLst/>
                <a:latin typeface="-apple-system"/>
              </a:rPr>
              <a:t>为一个簇类。现在我们还有</a:t>
            </a:r>
            <a:r>
              <a:rPr lang="en-US" altLang="zh-CN" b="1" i="0" dirty="0">
                <a:effectLst/>
                <a:latin typeface="-apple-system"/>
              </a:rPr>
              <a:t>3</a:t>
            </a:r>
            <a:r>
              <a:rPr lang="zh-CN" altLang="en-US" b="1" i="0" dirty="0">
                <a:effectLst/>
                <a:latin typeface="-apple-system"/>
              </a:rPr>
              <a:t>个簇类，分别为</a:t>
            </a:r>
            <a:r>
              <a:rPr lang="en-US" altLang="zh-CN" b="1" i="0" dirty="0">
                <a:effectLst/>
                <a:latin typeface="-apple-system"/>
              </a:rPr>
              <a:t>A</a:t>
            </a:r>
            <a:r>
              <a:rPr lang="zh-CN" altLang="en-US" b="1" i="0" dirty="0">
                <a:effectLst/>
                <a:latin typeface="-apple-system"/>
              </a:rPr>
              <a:t>，</a:t>
            </a:r>
            <a:r>
              <a:rPr lang="en-US" altLang="zh-CN" b="1" i="0" dirty="0">
                <a:effectLst/>
                <a:latin typeface="-apple-system"/>
              </a:rPr>
              <a:t>BCD</a:t>
            </a:r>
            <a:r>
              <a:rPr lang="zh-CN" altLang="en-US" b="1" i="0" dirty="0">
                <a:effectLst/>
                <a:latin typeface="-apple-system"/>
              </a:rPr>
              <a:t>，</a:t>
            </a:r>
            <a:r>
              <a:rPr lang="en-US" altLang="zh-CN" b="1" i="0" dirty="0">
                <a:effectLst/>
                <a:latin typeface="-apple-system"/>
              </a:rPr>
              <a:t>EF</a:t>
            </a:r>
            <a:r>
              <a:rPr lang="zh-CN" altLang="en-US" b="1" i="0" dirty="0">
                <a:effectLst/>
                <a:latin typeface="-apple-system"/>
              </a:rPr>
              <a:t>。</a:t>
            </a:r>
            <a:endParaRPr lang="zh-CN" altLang="en-US" b="1" dirty="0"/>
          </a:p>
        </p:txBody>
      </p:sp>
      <p:pic>
        <p:nvPicPr>
          <p:cNvPr id="10" name="图片 9">
            <a:extLst>
              <a:ext uri="{FF2B5EF4-FFF2-40B4-BE49-F238E27FC236}">
                <a16:creationId xmlns:a16="http://schemas.microsoft.com/office/drawing/2014/main" id="{E668205B-9262-80D7-3928-8EFCDC13A5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95537" y="4234429"/>
            <a:ext cx="4381500" cy="2047875"/>
          </a:xfrm>
          <a:prstGeom prst="rect">
            <a:avLst/>
          </a:prstGeom>
        </p:spPr>
      </p:pic>
    </p:spTree>
    <p:extLst>
      <p:ext uri="{BB962C8B-B14F-4D97-AF65-F5344CB8AC3E}">
        <p14:creationId xmlns:p14="http://schemas.microsoft.com/office/powerpoint/2010/main" val="91590645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4BF56B11-236C-06F8-174E-B2D99B7400F4}"/>
              </a:ext>
            </a:extLst>
          </p:cNvPr>
          <p:cNvSpPr txBox="1"/>
          <p:nvPr/>
        </p:nvSpPr>
        <p:spPr>
          <a:xfrm>
            <a:off x="598714" y="441849"/>
            <a:ext cx="7848600" cy="646331"/>
          </a:xfrm>
          <a:prstGeom prst="rect">
            <a:avLst/>
          </a:prstGeom>
          <a:noFill/>
        </p:spPr>
        <p:txBody>
          <a:bodyPr wrap="square">
            <a:spAutoFit/>
          </a:bodyPr>
          <a:lstStyle/>
          <a:p>
            <a:r>
              <a:rPr lang="zh-CN" altLang="en-US" b="1" i="0" dirty="0">
                <a:effectLst/>
                <a:latin typeface="-apple-system"/>
              </a:rPr>
              <a:t>第五步：重复第四步，簇类</a:t>
            </a:r>
            <a:r>
              <a:rPr lang="en-US" altLang="zh-CN" b="1" i="0" dirty="0">
                <a:effectLst/>
                <a:latin typeface="-apple-system"/>
              </a:rPr>
              <a:t>BCD</a:t>
            </a:r>
            <a:r>
              <a:rPr lang="zh-CN" altLang="en-US" b="1" i="0" dirty="0">
                <a:effectLst/>
                <a:latin typeface="-apple-system"/>
              </a:rPr>
              <a:t>和簇类</a:t>
            </a:r>
            <a:r>
              <a:rPr lang="en-US" altLang="zh-CN" b="1" i="0" dirty="0">
                <a:effectLst/>
                <a:latin typeface="-apple-system"/>
              </a:rPr>
              <a:t>EF</a:t>
            </a:r>
            <a:r>
              <a:rPr lang="zh-CN" altLang="en-US" b="1" i="0" dirty="0">
                <a:effectLst/>
                <a:latin typeface="-apple-system"/>
              </a:rPr>
              <a:t>的相似度最高，合并该两个簇类；现在我们还有</a:t>
            </a:r>
            <a:r>
              <a:rPr lang="en-US" altLang="zh-CN" b="1" i="0" dirty="0">
                <a:effectLst/>
                <a:latin typeface="-apple-system"/>
              </a:rPr>
              <a:t>2</a:t>
            </a:r>
            <a:r>
              <a:rPr lang="zh-CN" altLang="en-US" b="1" i="0" dirty="0">
                <a:effectLst/>
                <a:latin typeface="-apple-system"/>
              </a:rPr>
              <a:t>个簇类，分别为</a:t>
            </a:r>
            <a:r>
              <a:rPr lang="en-US" altLang="zh-CN" b="1" i="0" dirty="0">
                <a:effectLst/>
                <a:latin typeface="-apple-system"/>
              </a:rPr>
              <a:t>A</a:t>
            </a:r>
            <a:r>
              <a:rPr lang="zh-CN" altLang="en-US" b="1" i="0" dirty="0">
                <a:effectLst/>
                <a:latin typeface="-apple-system"/>
              </a:rPr>
              <a:t>，</a:t>
            </a:r>
            <a:r>
              <a:rPr lang="en-US" altLang="zh-CN" b="1" i="0" dirty="0">
                <a:effectLst/>
                <a:latin typeface="-apple-system"/>
              </a:rPr>
              <a:t>BCDEF</a:t>
            </a:r>
            <a:r>
              <a:rPr lang="zh-CN" altLang="en-US" b="1" i="0" dirty="0">
                <a:effectLst/>
                <a:latin typeface="-apple-system"/>
              </a:rPr>
              <a:t>。</a:t>
            </a:r>
            <a:endParaRPr lang="zh-CN" altLang="en-US" b="1" dirty="0"/>
          </a:p>
        </p:txBody>
      </p:sp>
      <p:pic>
        <p:nvPicPr>
          <p:cNvPr id="5" name="图片 4">
            <a:extLst>
              <a:ext uri="{FF2B5EF4-FFF2-40B4-BE49-F238E27FC236}">
                <a16:creationId xmlns:a16="http://schemas.microsoft.com/office/drawing/2014/main" id="{2FAFF402-9F14-1D53-F603-C84699293F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6787" y="1088180"/>
            <a:ext cx="4314825" cy="2762250"/>
          </a:xfrm>
          <a:prstGeom prst="rect">
            <a:avLst/>
          </a:prstGeom>
        </p:spPr>
      </p:pic>
      <p:sp>
        <p:nvSpPr>
          <p:cNvPr id="7" name="文本框 6">
            <a:extLst>
              <a:ext uri="{FF2B5EF4-FFF2-40B4-BE49-F238E27FC236}">
                <a16:creationId xmlns:a16="http://schemas.microsoft.com/office/drawing/2014/main" id="{8DDCF1F3-07A4-69CE-F324-EFD9295DB016}"/>
              </a:ext>
            </a:extLst>
          </p:cNvPr>
          <p:cNvSpPr txBox="1"/>
          <p:nvPr/>
        </p:nvSpPr>
        <p:spPr>
          <a:xfrm>
            <a:off x="522514" y="3850430"/>
            <a:ext cx="4572000" cy="646331"/>
          </a:xfrm>
          <a:prstGeom prst="rect">
            <a:avLst/>
          </a:prstGeom>
          <a:noFill/>
        </p:spPr>
        <p:txBody>
          <a:bodyPr wrap="square">
            <a:spAutoFit/>
          </a:bodyPr>
          <a:lstStyle/>
          <a:p>
            <a:r>
              <a:rPr lang="zh-CN" altLang="en-US" b="1" i="0" dirty="0">
                <a:effectLst/>
                <a:latin typeface="-apple-system"/>
              </a:rPr>
              <a:t>第六步：最后合并簇类</a:t>
            </a:r>
            <a:r>
              <a:rPr lang="en-US" altLang="zh-CN" b="1" i="0" dirty="0">
                <a:effectLst/>
                <a:latin typeface="-apple-system"/>
              </a:rPr>
              <a:t>A</a:t>
            </a:r>
            <a:r>
              <a:rPr lang="zh-CN" altLang="en-US" b="1" i="0" dirty="0">
                <a:effectLst/>
                <a:latin typeface="-apple-system"/>
              </a:rPr>
              <a:t>和</a:t>
            </a:r>
            <a:r>
              <a:rPr lang="en-US" altLang="zh-CN" b="1" i="0" dirty="0">
                <a:effectLst/>
                <a:latin typeface="-apple-system"/>
              </a:rPr>
              <a:t>BCDEF</a:t>
            </a:r>
            <a:r>
              <a:rPr lang="zh-CN" altLang="en-US" b="1" i="0" dirty="0">
                <a:effectLst/>
                <a:latin typeface="-apple-system"/>
              </a:rPr>
              <a:t>为一个簇类，层次聚类算法结束。</a:t>
            </a:r>
            <a:endParaRPr lang="zh-CN" altLang="en-US" b="1" dirty="0"/>
          </a:p>
        </p:txBody>
      </p:sp>
      <p:pic>
        <p:nvPicPr>
          <p:cNvPr id="9" name="图片 8">
            <a:extLst>
              <a:ext uri="{FF2B5EF4-FFF2-40B4-BE49-F238E27FC236}">
                <a16:creationId xmlns:a16="http://schemas.microsoft.com/office/drawing/2014/main" id="{FF7BE9C7-BF2F-CB2A-AA03-800CCDE975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41534" y="2903509"/>
            <a:ext cx="3679952" cy="3186504"/>
          </a:xfrm>
          <a:prstGeom prst="rect">
            <a:avLst/>
          </a:prstGeom>
        </p:spPr>
      </p:pic>
    </p:spTree>
    <p:extLst>
      <p:ext uri="{BB962C8B-B14F-4D97-AF65-F5344CB8AC3E}">
        <p14:creationId xmlns:p14="http://schemas.microsoft.com/office/powerpoint/2010/main" val="122291880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393F37E3-6484-CFF1-99AB-800E59CDFA8A}"/>
              </a:ext>
            </a:extLst>
          </p:cNvPr>
          <p:cNvSpPr txBox="1"/>
          <p:nvPr/>
        </p:nvSpPr>
        <p:spPr>
          <a:xfrm>
            <a:off x="816427" y="706122"/>
            <a:ext cx="6313715" cy="923330"/>
          </a:xfrm>
          <a:prstGeom prst="rect">
            <a:avLst/>
          </a:prstGeom>
          <a:noFill/>
        </p:spPr>
        <p:txBody>
          <a:bodyPr wrap="square">
            <a:spAutoFit/>
          </a:bodyPr>
          <a:lstStyle/>
          <a:p>
            <a:r>
              <a:rPr lang="zh-CN" altLang="en-US" b="1" i="0" dirty="0">
                <a:effectLst/>
                <a:latin typeface="-apple-system"/>
              </a:rPr>
              <a:t>树状图是类似树（</a:t>
            </a:r>
            <a:r>
              <a:rPr lang="en-US" altLang="zh-CN" b="1" i="0" dirty="0">
                <a:effectLst/>
                <a:latin typeface="-apple-system"/>
              </a:rPr>
              <a:t>tree-like</a:t>
            </a:r>
            <a:r>
              <a:rPr lang="zh-CN" altLang="en-US" b="1" i="0" dirty="0">
                <a:effectLst/>
                <a:latin typeface="-apple-system"/>
              </a:rPr>
              <a:t>）的图表，记录了簇类聚合和拆分的顺序。我们根据上面的步骤，使用树状图对聚合层次聚类算法进行可视化：</a:t>
            </a:r>
            <a:endParaRPr lang="zh-CN" altLang="en-US" b="1" dirty="0"/>
          </a:p>
        </p:txBody>
      </p:sp>
      <p:pic>
        <p:nvPicPr>
          <p:cNvPr id="5" name="图片 4">
            <a:extLst>
              <a:ext uri="{FF2B5EF4-FFF2-40B4-BE49-F238E27FC236}">
                <a16:creationId xmlns:a16="http://schemas.microsoft.com/office/drawing/2014/main" id="{F377452B-80AD-6A1C-A19D-4D1604B4EB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81149" y="2563585"/>
            <a:ext cx="4874079" cy="3039748"/>
          </a:xfrm>
          <a:prstGeom prst="rect">
            <a:avLst/>
          </a:prstGeom>
        </p:spPr>
      </p:pic>
    </p:spTree>
    <p:extLst>
      <p:ext uri="{BB962C8B-B14F-4D97-AF65-F5344CB8AC3E}">
        <p14:creationId xmlns:p14="http://schemas.microsoft.com/office/powerpoint/2010/main" val="186417527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t>层次聚类</a:t>
            </a:r>
          </a:p>
        </p:txBody>
      </p:sp>
      <p:sp>
        <p:nvSpPr>
          <p:cNvPr id="5" name="内容占位符 4"/>
          <p:cNvSpPr>
            <a:spLocks noGrp="1"/>
          </p:cNvSpPr>
          <p:nvPr>
            <p:ph idx="1"/>
          </p:nvPr>
        </p:nvSpPr>
        <p:spPr>
          <a:xfrm>
            <a:off x="742950" y="3537381"/>
            <a:ext cx="8616950" cy="2416176"/>
          </a:xfrm>
        </p:spPr>
        <p:txBody>
          <a:bodyPr>
            <a:normAutofit/>
          </a:bodyPr>
          <a:lstStyle/>
          <a:p>
            <a:pPr>
              <a:buNone/>
            </a:pPr>
            <a:r>
              <a:rPr altLang="en-US" dirty="0"/>
              <a:t>最小距离：</a:t>
            </a:r>
            <a:endParaRPr lang="en-US" altLang="en-US" dirty="0"/>
          </a:p>
          <a:p>
            <a:pPr>
              <a:buNone/>
            </a:pPr>
            <a:endParaRPr lang="en-US" altLang="zh-CN" dirty="0"/>
          </a:p>
          <a:p>
            <a:pPr>
              <a:buNone/>
            </a:pPr>
            <a:r>
              <a:rPr altLang="en-US" dirty="0"/>
              <a:t>最大距离：</a:t>
            </a:r>
            <a:endParaRPr lang="en-US" altLang="en-US" dirty="0"/>
          </a:p>
          <a:p>
            <a:pPr>
              <a:buNone/>
            </a:pPr>
            <a:endParaRPr lang="en-US" altLang="zh-CN" dirty="0"/>
          </a:p>
          <a:p>
            <a:pPr>
              <a:buNone/>
            </a:pPr>
            <a:r>
              <a:rPr altLang="en-US" dirty="0"/>
              <a:t>平均距离：</a:t>
            </a:r>
            <a:endParaRPr lang="zh-CN" altLang="en-US" dirty="0"/>
          </a:p>
        </p:txBody>
      </p:sp>
      <p:graphicFrame>
        <p:nvGraphicFramePr>
          <p:cNvPr id="2" name="对象 1"/>
          <p:cNvGraphicFramePr>
            <a:graphicFrameLocks noChangeAspect="1"/>
          </p:cNvGraphicFramePr>
          <p:nvPr>
            <p:extLst>
              <p:ext uri="{D42A27DB-BD31-4B8C-83A1-F6EECF244321}">
                <p14:modId xmlns:p14="http://schemas.microsoft.com/office/powerpoint/2010/main" val="3592778087"/>
              </p:ext>
            </p:extLst>
          </p:nvPr>
        </p:nvGraphicFramePr>
        <p:xfrm>
          <a:off x="2660146" y="3655848"/>
          <a:ext cx="3828335" cy="482477"/>
        </p:xfrm>
        <a:graphic>
          <a:graphicData uri="http://schemas.openxmlformats.org/presentationml/2006/ole">
            <mc:AlternateContent xmlns:mc="http://schemas.openxmlformats.org/markup-compatibility/2006">
              <mc:Choice xmlns:v="urn:schemas-microsoft-com:vml" Requires="v">
                <p:oleObj name="Formula" r:id="rId2" imgW="2116440" imgH="266400" progId="Equation.Ribbit">
                  <p:embed/>
                </p:oleObj>
              </mc:Choice>
              <mc:Fallback>
                <p:oleObj name="Formula" r:id="rId2" imgW="2116440" imgH="266400" progId="Equation.Ribbit">
                  <p:embed/>
                  <p:pic>
                    <p:nvPicPr>
                      <p:cNvPr id="0" name=""/>
                      <p:cNvPicPr/>
                      <p:nvPr/>
                    </p:nvPicPr>
                    <p:blipFill>
                      <a:blip r:embed="rId3"/>
                      <a:stretch>
                        <a:fillRect/>
                      </a:stretch>
                    </p:blipFill>
                    <p:spPr>
                      <a:xfrm>
                        <a:off x="2660146" y="3655848"/>
                        <a:ext cx="3828335" cy="482477"/>
                      </a:xfrm>
                      <a:prstGeom prst="rect">
                        <a:avLst/>
                      </a:prstGeom>
                    </p:spPr>
                  </p:pic>
                </p:oleObj>
              </mc:Fallback>
            </mc:AlternateContent>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val="2382911994"/>
              </p:ext>
            </p:extLst>
          </p:nvPr>
        </p:nvGraphicFramePr>
        <p:xfrm>
          <a:off x="2660146" y="4479599"/>
          <a:ext cx="3828335" cy="478861"/>
        </p:xfrm>
        <a:graphic>
          <a:graphicData uri="http://schemas.openxmlformats.org/presentationml/2006/ole">
            <mc:AlternateContent xmlns:mc="http://schemas.openxmlformats.org/markup-compatibility/2006">
              <mc:Choice xmlns:v="urn:schemas-microsoft-com:vml" Requires="v">
                <p:oleObj name="Formula" r:id="rId4" imgW="2132280" imgH="266400" progId="Equation.Ribbit">
                  <p:embed/>
                </p:oleObj>
              </mc:Choice>
              <mc:Fallback>
                <p:oleObj name="Formula" r:id="rId4" imgW="2132280" imgH="266400" progId="Equation.Ribbit">
                  <p:embed/>
                  <p:pic>
                    <p:nvPicPr>
                      <p:cNvPr id="0" name=""/>
                      <p:cNvPicPr/>
                      <p:nvPr/>
                    </p:nvPicPr>
                    <p:blipFill>
                      <a:blip r:embed="rId5"/>
                      <a:stretch>
                        <a:fillRect/>
                      </a:stretch>
                    </p:blipFill>
                    <p:spPr>
                      <a:xfrm>
                        <a:off x="2660146" y="4479599"/>
                        <a:ext cx="3828335" cy="478861"/>
                      </a:xfrm>
                      <a:prstGeom prst="rect">
                        <a:avLst/>
                      </a:prstGeom>
                    </p:spPr>
                  </p:pic>
                </p:oleObj>
              </mc:Fallback>
            </mc:AlternateContent>
          </a:graphicData>
        </a:graphic>
      </p:graphicFrame>
      <p:graphicFrame>
        <p:nvGraphicFramePr>
          <p:cNvPr id="9" name="对象 8"/>
          <p:cNvGraphicFramePr>
            <a:graphicFrameLocks noChangeAspect="1"/>
          </p:cNvGraphicFramePr>
          <p:nvPr>
            <p:extLst>
              <p:ext uri="{D42A27DB-BD31-4B8C-83A1-F6EECF244321}">
                <p14:modId xmlns:p14="http://schemas.microsoft.com/office/powerpoint/2010/main" val="683425523"/>
              </p:ext>
            </p:extLst>
          </p:nvPr>
        </p:nvGraphicFramePr>
        <p:xfrm>
          <a:off x="2660146" y="5174666"/>
          <a:ext cx="4612871" cy="760483"/>
        </p:xfrm>
        <a:graphic>
          <a:graphicData uri="http://schemas.openxmlformats.org/presentationml/2006/ole">
            <mc:AlternateContent xmlns:mc="http://schemas.openxmlformats.org/markup-compatibility/2006">
              <mc:Choice xmlns:v="urn:schemas-microsoft-com:vml" Requires="v">
                <p:oleObj name="Formula" r:id="rId6" imgW="2619000" imgH="431640" progId="Equation.Ribbit">
                  <p:embed/>
                </p:oleObj>
              </mc:Choice>
              <mc:Fallback>
                <p:oleObj name="Formula" r:id="rId6" imgW="2619000" imgH="431640" progId="Equation.Ribbit">
                  <p:embed/>
                  <p:pic>
                    <p:nvPicPr>
                      <p:cNvPr id="0" name=""/>
                      <p:cNvPicPr/>
                      <p:nvPr/>
                    </p:nvPicPr>
                    <p:blipFill>
                      <a:blip r:embed="rId7"/>
                      <a:stretch>
                        <a:fillRect/>
                      </a:stretch>
                    </p:blipFill>
                    <p:spPr>
                      <a:xfrm>
                        <a:off x="2660146" y="5174666"/>
                        <a:ext cx="4612871" cy="760483"/>
                      </a:xfrm>
                      <a:prstGeom prst="rect">
                        <a:avLst/>
                      </a:prstGeom>
                    </p:spPr>
                  </p:pic>
                </p:oleObj>
              </mc:Fallback>
            </mc:AlternateContent>
          </a:graphicData>
        </a:graphic>
      </p:graphicFrame>
      <p:sp>
        <p:nvSpPr>
          <p:cNvPr id="3" name="矩形 2"/>
          <p:cNvSpPr/>
          <p:nvPr/>
        </p:nvSpPr>
        <p:spPr>
          <a:xfrm>
            <a:off x="3021496" y="5971665"/>
            <a:ext cx="5340626" cy="369332"/>
          </a:xfrm>
          <a:prstGeom prst="rect">
            <a:avLst/>
          </a:prstGeom>
        </p:spPr>
        <p:txBody>
          <a:bodyPr wrap="square">
            <a:spAutoFit/>
          </a:bodyPr>
          <a:lstStyle/>
          <a:p>
            <a:r>
              <a:rPr lang="zh-CN" altLang="en-US" b="1" dirty="0">
                <a:solidFill>
                  <a:srgbClr val="FF0000"/>
                </a:solidFill>
                <a:latin typeface="-apple-system"/>
              </a:rPr>
              <a:t>计算量比较大，但结果比前两种方法更合理</a:t>
            </a:r>
            <a:endParaRPr lang="zh-CN" altLang="en-US" b="1" dirty="0">
              <a:solidFill>
                <a:srgbClr val="FF0000"/>
              </a:solidFill>
            </a:endParaRPr>
          </a:p>
        </p:txBody>
      </p:sp>
      <p:sp>
        <p:nvSpPr>
          <p:cNvPr id="10" name="矩形 9"/>
          <p:cNvSpPr/>
          <p:nvPr/>
        </p:nvSpPr>
        <p:spPr>
          <a:xfrm>
            <a:off x="6488481" y="3993312"/>
            <a:ext cx="2319130" cy="369332"/>
          </a:xfrm>
          <a:prstGeom prst="rect">
            <a:avLst/>
          </a:prstGeom>
        </p:spPr>
        <p:txBody>
          <a:bodyPr wrap="square">
            <a:spAutoFit/>
          </a:bodyPr>
          <a:lstStyle/>
          <a:p>
            <a:r>
              <a:rPr lang="zh-CN" altLang="en-US" b="1" dirty="0">
                <a:solidFill>
                  <a:srgbClr val="FF0000"/>
                </a:solidFill>
                <a:latin typeface="-apple-system"/>
              </a:rPr>
              <a:t>容易受极端值的影响</a:t>
            </a:r>
            <a:endParaRPr lang="zh-CN" altLang="en-US" b="1" dirty="0">
              <a:solidFill>
                <a:srgbClr val="FF0000"/>
              </a:solidFill>
            </a:endParaRPr>
          </a:p>
        </p:txBody>
      </p:sp>
      <p:pic>
        <p:nvPicPr>
          <p:cNvPr id="7" name="图片 6">
            <a:extLst>
              <a:ext uri="{FF2B5EF4-FFF2-40B4-BE49-F238E27FC236}">
                <a16:creationId xmlns:a16="http://schemas.microsoft.com/office/drawing/2014/main" id="{B850D825-C4BD-C52E-2B7C-0C0CB2197A5C}"/>
              </a:ext>
            </a:extLst>
          </p:cNvPr>
          <p:cNvPicPr>
            <a:picLocks noChangeAspect="1"/>
          </p:cNvPicPr>
          <p:nvPr/>
        </p:nvPicPr>
        <p:blipFill>
          <a:blip r:embed="rId8"/>
          <a:stretch>
            <a:fillRect/>
          </a:stretch>
        </p:blipFill>
        <p:spPr>
          <a:xfrm>
            <a:off x="549052" y="1282517"/>
            <a:ext cx="7476190" cy="1942857"/>
          </a:xfrm>
          <a:prstGeom prst="rect">
            <a:avLst/>
          </a:prstGeom>
        </p:spPr>
      </p:pic>
    </p:spTree>
    <p:extLst>
      <p:ext uri="{BB962C8B-B14F-4D97-AF65-F5344CB8AC3E}">
        <p14:creationId xmlns:p14="http://schemas.microsoft.com/office/powerpoint/2010/main" val="3567451338"/>
      </p:ext>
    </p:extLst>
  </p:cSld>
  <p:clrMapOvr>
    <a:masterClrMapping/>
  </p:clrMapOvr>
</p:sld>
</file>

<file path=ppt/theme/theme1.xml><?xml version="1.0" encoding="utf-8"?>
<a:theme xmlns:a="http://schemas.openxmlformats.org/drawingml/2006/main" name="机器学习v2.1rgb">
  <a:themeElements>
    <a:clrScheme name="机器学习">
      <a:dk1>
        <a:sysClr val="windowText" lastClr="000000"/>
      </a:dk1>
      <a:lt1>
        <a:sysClr val="window" lastClr="FFFFFF"/>
      </a:lt1>
      <a:dk2>
        <a:srgbClr val="16754D"/>
      </a:dk2>
      <a:lt2>
        <a:srgbClr val="FFFFFF"/>
      </a:lt2>
      <a:accent1>
        <a:srgbClr val="16754D"/>
      </a:accent1>
      <a:accent2>
        <a:srgbClr val="329E6E"/>
      </a:accent2>
      <a:accent3>
        <a:srgbClr val="FFC000"/>
      </a:accent3>
      <a:accent4>
        <a:srgbClr val="C00000"/>
      </a:accent4>
      <a:accent5>
        <a:srgbClr val="0070C0"/>
      </a:accent5>
      <a:accent6>
        <a:srgbClr val="002060"/>
      </a:accent6>
      <a:hlink>
        <a:srgbClr val="80C000"/>
      </a:hlink>
      <a:folHlink>
        <a:srgbClr val="CC66FF"/>
      </a:folHlink>
    </a:clrScheme>
    <a:fontScheme name="机器学习">
      <a:majorFont>
        <a:latin typeface="Verdana"/>
        <a:ea typeface="幼圆"/>
        <a:cs typeface=""/>
      </a:majorFont>
      <a:minorFont>
        <a:latin typeface="Verdana"/>
        <a:ea typeface="幼圆"/>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机器学习v2.1rgb" id="{EEBC26C2-D188-4AC0-8846-32FF974952E7}" vid="{5872C309-9AD6-4384-AB1E-DDF89DAEFE71}"/>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机器学习v2.1rgb</Template>
  <TotalTime>8422</TotalTime>
  <Words>4806</Words>
  <Application>Microsoft Office PowerPoint</Application>
  <PresentationFormat>全屏显示(4:3)</PresentationFormat>
  <Paragraphs>536</Paragraphs>
  <Slides>116</Slides>
  <Notes>2</Notes>
  <HiddenSlides>0</HiddenSlides>
  <MMClips>0</MMClips>
  <ScaleCrop>false</ScaleCrop>
  <HeadingPairs>
    <vt:vector size="8" baseType="variant">
      <vt:variant>
        <vt:lpstr>已用的字体</vt:lpstr>
      </vt:variant>
      <vt:variant>
        <vt:i4>17</vt:i4>
      </vt:variant>
      <vt:variant>
        <vt:lpstr>主题</vt:lpstr>
      </vt:variant>
      <vt:variant>
        <vt:i4>1</vt:i4>
      </vt:variant>
      <vt:variant>
        <vt:lpstr>嵌入 OLE 服务器</vt:lpstr>
      </vt:variant>
      <vt:variant>
        <vt:i4>2</vt:i4>
      </vt:variant>
      <vt:variant>
        <vt:lpstr>幻灯片标题</vt:lpstr>
      </vt:variant>
      <vt:variant>
        <vt:i4>116</vt:i4>
      </vt:variant>
    </vt:vector>
  </HeadingPairs>
  <TitlesOfParts>
    <vt:vector size="136" baseType="lpstr">
      <vt:lpstr>-apple-system</vt:lpstr>
      <vt:lpstr>Microsoft YaHei UI</vt:lpstr>
      <vt:lpstr>方正粗黑宋简体</vt:lpstr>
      <vt:lpstr>方正姚体</vt:lpstr>
      <vt:lpstr>方正准圆简体</vt:lpstr>
      <vt:lpstr>仿宋</vt:lpstr>
      <vt:lpstr>黑体</vt:lpstr>
      <vt:lpstr>楷体_GB2312</vt:lpstr>
      <vt:lpstr>微软雅黑</vt:lpstr>
      <vt:lpstr>幼圆</vt:lpstr>
      <vt:lpstr>Arial</vt:lpstr>
      <vt:lpstr>Arial</vt:lpstr>
      <vt:lpstr>Calibri</vt:lpstr>
      <vt:lpstr>Cambria Math</vt:lpstr>
      <vt:lpstr>Times New Roman</vt:lpstr>
      <vt:lpstr>Verdana</vt:lpstr>
      <vt:lpstr>Wingdings</vt:lpstr>
      <vt:lpstr>机器学习v2.1rgb</vt:lpstr>
      <vt:lpstr>Formula</vt:lpstr>
      <vt:lpstr>Equation</vt:lpstr>
      <vt:lpstr>机器学习  Machine Learning</vt:lpstr>
      <vt:lpstr>大纲</vt:lpstr>
      <vt:lpstr>大纲</vt:lpstr>
      <vt:lpstr>基本概念</vt:lpstr>
      <vt:lpstr>聚类任务</vt:lpstr>
      <vt:lpstr>聚类任务</vt:lpstr>
      <vt:lpstr>大纲</vt:lpstr>
      <vt:lpstr>性能度量</vt:lpstr>
      <vt:lpstr>性能度量</vt:lpstr>
      <vt:lpstr>性能度量</vt:lpstr>
      <vt:lpstr>性能度量</vt:lpstr>
      <vt:lpstr>性能度量</vt:lpstr>
      <vt:lpstr>性能度量 - 外部指标</vt:lpstr>
      <vt:lpstr>性能度量 – 内部指标</vt:lpstr>
      <vt:lpstr>性能度量 – 内部指标</vt:lpstr>
      <vt:lpstr>大纲</vt:lpstr>
      <vt:lpstr>距离计算</vt:lpstr>
      <vt:lpstr>距离计算</vt:lpstr>
      <vt:lpstr>距离计算</vt:lpstr>
      <vt:lpstr>距离计算</vt:lpstr>
      <vt:lpstr>距离度量</vt:lpstr>
      <vt:lpstr>距离度量</vt:lpstr>
      <vt:lpstr>大纲</vt:lpstr>
      <vt:lpstr>原型聚类</vt:lpstr>
      <vt:lpstr>原型聚类 – k均值算法</vt:lpstr>
      <vt:lpstr>原型聚类 – k均值算法</vt:lpstr>
      <vt:lpstr>原型聚类 – k均值算法</vt:lpstr>
      <vt:lpstr>PowerPoint 演示文稿</vt:lpstr>
      <vt:lpstr>PowerPoint 演示文稿</vt:lpstr>
      <vt:lpstr>应用实例</vt:lpstr>
      <vt:lpstr>规格化处理</vt:lpstr>
      <vt:lpstr>初始化</vt:lpstr>
      <vt:lpstr>计算距离</vt:lpstr>
      <vt:lpstr>聚类</vt:lpstr>
      <vt:lpstr>调整簇中心点</vt:lpstr>
      <vt:lpstr>迭代</vt:lpstr>
      <vt:lpstr>原型聚类 – k均值算法</vt:lpstr>
      <vt:lpstr>原型聚类 – k均值算法</vt:lpstr>
      <vt:lpstr>原型聚类 – k均值算法</vt:lpstr>
      <vt:lpstr>Kmeans算法分析</vt:lpstr>
      <vt:lpstr>原型聚类 – 学习向量量化</vt:lpstr>
      <vt:lpstr>原型聚类 – 学习向量量化</vt:lpstr>
      <vt:lpstr>原型聚类 – 学习向量量化</vt:lpstr>
      <vt:lpstr>PowerPoint 演示文稿</vt:lpstr>
      <vt:lpstr>PowerPoint 演示文稿</vt:lpstr>
      <vt:lpstr>PowerPoint 演示文稿</vt:lpstr>
      <vt:lpstr>PowerPoint 演示文稿</vt:lpstr>
      <vt:lpstr>为什么需要高斯混合模型</vt:lpstr>
      <vt:lpstr>原型聚类 – 高斯混合聚类</vt:lpstr>
      <vt:lpstr>原型聚类 – 高斯混合聚类</vt:lpstr>
      <vt:lpstr>原型聚类 – 高斯混合聚类</vt:lpstr>
      <vt:lpstr>原型聚类 – 高斯混合聚类</vt:lpstr>
      <vt:lpstr>GMM</vt:lpstr>
      <vt:lpstr>原型聚类 – 高斯混合聚类</vt:lpstr>
      <vt:lpstr>原型聚类 – 高斯混合聚类</vt:lpstr>
      <vt:lpstr>PowerPoint 演示文稿</vt:lpstr>
      <vt:lpstr>原型聚类 – 高斯混合聚类</vt:lpstr>
      <vt:lpstr>原型聚类 – 高斯混合聚类</vt:lpstr>
      <vt:lpstr>高斯混合聚类 – 模型求解（续）</vt:lpstr>
      <vt:lpstr>PowerPoint 演示文稿</vt:lpstr>
      <vt:lpstr>高斯混合聚类</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高斯混合聚类</vt:lpstr>
      <vt:lpstr>PowerPoint 演示文稿</vt:lpstr>
      <vt:lpstr>大纲</vt:lpstr>
      <vt:lpstr>PowerPoint 演示文稿</vt:lpstr>
      <vt:lpstr>密度聚类</vt:lpstr>
      <vt:lpstr>PowerPoint 演示文稿</vt:lpstr>
      <vt:lpstr>密度聚类</vt:lpstr>
      <vt:lpstr>PowerPoint 演示文稿</vt:lpstr>
      <vt:lpstr>PowerPoint 演示文稿</vt:lpstr>
      <vt:lpstr>PowerPoint 演示文稿</vt:lpstr>
      <vt:lpstr>PowerPoint 演示文稿</vt:lpstr>
      <vt:lpstr>PowerPoint 演示文稿</vt:lpstr>
      <vt:lpstr>密度聚类</vt:lpstr>
      <vt:lpstr>PowerPoint 演示文稿</vt:lpstr>
      <vt:lpstr>密度聚类</vt:lpstr>
      <vt:lpstr>密度聚类</vt:lpstr>
      <vt:lpstr>密度聚类</vt:lpstr>
      <vt:lpstr>密度聚类</vt:lpstr>
      <vt:lpstr>PowerPoint 演示文稿</vt:lpstr>
      <vt:lpstr>PowerPoint 演示文稿</vt:lpstr>
      <vt:lpstr>PowerPoint 演示文稿</vt:lpstr>
      <vt:lpstr>PowerPoint 演示文稿</vt:lpstr>
      <vt:lpstr>大纲</vt:lpstr>
      <vt:lpstr>层次聚类</vt:lpstr>
      <vt:lpstr>PowerPoint 演示文稿</vt:lpstr>
      <vt:lpstr>PowerPoint 演示文稿</vt:lpstr>
      <vt:lpstr>PowerPoint 演示文稿</vt:lpstr>
      <vt:lpstr>层次聚类</vt:lpstr>
      <vt:lpstr>PowerPoint 演示文稿</vt:lpstr>
      <vt:lpstr>PowerPoint 演示文稿</vt:lpstr>
      <vt:lpstr>PowerPoint 演示文稿</vt:lpstr>
      <vt:lpstr>PowerPoint 演示文稿</vt:lpstr>
      <vt:lpstr>层次聚类 – 树状图</vt:lpstr>
      <vt:lpstr>层次聚类 – 树状图</vt:lpstr>
      <vt:lpstr>层次聚类 – 树状图</vt:lpstr>
      <vt:lpstr>层次聚类 – 树状图</vt:lpstr>
      <vt:lpstr>层次聚类 – 树状图</vt:lpstr>
      <vt:lpstr>层次聚类 – 树状图</vt:lpstr>
      <vt:lpstr>层次聚类 – AGNES算法</vt:lpstr>
      <vt:lpstr>层次聚类 – 树状图</vt:lpstr>
      <vt:lpstr>层次聚类 – 树状图</vt:lpstr>
      <vt:lpstr>层次聚类</vt:lpstr>
      <vt:lpstr>PowerPoint 演示文稿</vt:lpstr>
      <vt:lpstr>PowerPoint 演示文稿</vt:lpstr>
      <vt:lpstr>PowerPoint 演示文稿</vt:lpstr>
    </vt:vector>
  </TitlesOfParts>
  <Company>LAMDA Group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机器学习-第九章</dc:title>
  <dc:creator>Administrator</dc:creator>
  <cp:lastModifiedBy>2012dnd.com</cp:lastModifiedBy>
  <cp:revision>738</cp:revision>
  <dcterms:created xsi:type="dcterms:W3CDTF">2015-06-30T12:15:09Z</dcterms:created>
  <dcterms:modified xsi:type="dcterms:W3CDTF">2023-05-10T05:17:34Z</dcterms:modified>
</cp:coreProperties>
</file>